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5"/>
    <p:sldMasterId id="2147483908" r:id="rId6"/>
    <p:sldMasterId id="2147483921" r:id="rId7"/>
    <p:sldMasterId id="2147483934" r:id="rId8"/>
    <p:sldMasterId id="2147483946" r:id="rId9"/>
    <p:sldMasterId id="2147483958" r:id="rId10"/>
    <p:sldMasterId id="2147483970" r:id="rId11"/>
  </p:sldMasterIdLst>
  <p:notesMasterIdLst>
    <p:notesMasterId r:id="rId72"/>
  </p:notesMasterIdLst>
  <p:sldIdLst>
    <p:sldId id="861" r:id="rId12"/>
    <p:sldId id="925" r:id="rId13"/>
    <p:sldId id="926" r:id="rId14"/>
    <p:sldId id="927" r:id="rId15"/>
    <p:sldId id="928" r:id="rId16"/>
    <p:sldId id="934" r:id="rId17"/>
    <p:sldId id="870" r:id="rId18"/>
    <p:sldId id="871" r:id="rId19"/>
    <p:sldId id="872" r:id="rId20"/>
    <p:sldId id="873" r:id="rId21"/>
    <p:sldId id="874" r:id="rId22"/>
    <p:sldId id="929" r:id="rId23"/>
    <p:sldId id="930" r:id="rId24"/>
    <p:sldId id="875" r:id="rId25"/>
    <p:sldId id="876" r:id="rId26"/>
    <p:sldId id="931" r:id="rId27"/>
    <p:sldId id="878" r:id="rId28"/>
    <p:sldId id="879" r:id="rId29"/>
    <p:sldId id="880" r:id="rId30"/>
    <p:sldId id="881" r:id="rId31"/>
    <p:sldId id="882" r:id="rId32"/>
    <p:sldId id="883" r:id="rId33"/>
    <p:sldId id="884" r:id="rId34"/>
    <p:sldId id="885" r:id="rId35"/>
    <p:sldId id="886" r:id="rId36"/>
    <p:sldId id="912" r:id="rId37"/>
    <p:sldId id="887" r:id="rId38"/>
    <p:sldId id="891" r:id="rId39"/>
    <p:sldId id="888" r:id="rId40"/>
    <p:sldId id="889" r:id="rId41"/>
    <p:sldId id="890" r:id="rId42"/>
    <p:sldId id="892" r:id="rId43"/>
    <p:sldId id="893" r:id="rId44"/>
    <p:sldId id="894" r:id="rId45"/>
    <p:sldId id="895" r:id="rId46"/>
    <p:sldId id="896" r:id="rId47"/>
    <p:sldId id="924" r:id="rId48"/>
    <p:sldId id="897" r:id="rId49"/>
    <p:sldId id="898" r:id="rId50"/>
    <p:sldId id="899" r:id="rId51"/>
    <p:sldId id="913" r:id="rId52"/>
    <p:sldId id="900" r:id="rId53"/>
    <p:sldId id="901" r:id="rId54"/>
    <p:sldId id="914" r:id="rId55"/>
    <p:sldId id="915" r:id="rId56"/>
    <p:sldId id="903" r:id="rId57"/>
    <p:sldId id="904" r:id="rId58"/>
    <p:sldId id="905" r:id="rId59"/>
    <p:sldId id="933" r:id="rId60"/>
    <p:sldId id="932" r:id="rId61"/>
    <p:sldId id="916" r:id="rId62"/>
    <p:sldId id="906" r:id="rId63"/>
    <p:sldId id="908" r:id="rId64"/>
    <p:sldId id="907" r:id="rId65"/>
    <p:sldId id="935" r:id="rId66"/>
    <p:sldId id="936" r:id="rId67"/>
    <p:sldId id="937" r:id="rId68"/>
    <p:sldId id="938" r:id="rId69"/>
    <p:sldId id="939" r:id="rId70"/>
    <p:sldId id="940" r:id="rId7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29B1B"/>
    <a:srgbClr val="BDD834"/>
    <a:srgbClr val="927D1B"/>
    <a:srgbClr val="926E1B"/>
    <a:srgbClr val="9273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0214" autoAdjust="0"/>
  </p:normalViewPr>
  <p:slideViewPr>
    <p:cSldViewPr>
      <p:cViewPr varScale="1">
        <p:scale>
          <a:sx n="82" d="100"/>
          <a:sy n="82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0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0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nath.david\Desktop\Feladatok\Ga&#225;l%20Csaba\prezihez\Szak&#233;rt&#337;i%20k&#233;pz&#233;s%20VI.%202012.02.23\adat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nath.david\Desktop\Feladatok\Ga&#225;l%20Csaba\prezihez\Szak&#233;rt&#337;i%20k&#233;pz&#233;s%20VI.%202012.02.23\adato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doki.adam\Documents\Vegyes%20II\Prosi\P&#233;l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autoTitleDeleted val="1"/>
    <c:plotArea>
      <c:layout/>
      <c:pieChart>
        <c:varyColors val="1"/>
        <c:ser>
          <c:idx val="2"/>
          <c:order val="2"/>
          <c:tx>
            <c:strRef>
              <c:f>'új szerzés megoszlása'!$C$1</c:f>
              <c:strCache>
                <c:ptCount val="1"/>
                <c:pt idx="0">
                  <c:v>2010 Q4</c:v>
                </c:pt>
              </c:strCache>
            </c:strRef>
          </c:tx>
          <c:dLbls>
            <c:dLbl>
              <c:idx val="0"/>
              <c:layout>
                <c:manualLayout>
                  <c:x val="3.5623817371665839E-2"/>
                  <c:y val="8.5324232081911296E-4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4.7928747278683168E-2"/>
                  <c:y val="4.6002794872484043E-2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Független közvetítők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13%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13625306211723595"/>
                  <c:y val="-0.10449074074074118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Val val="1"/>
            <c:showCatName val="1"/>
            <c:showLeaderLines val="1"/>
          </c:dLbls>
          <c:cat>
            <c:strRef>
              <c:f>'új szerzés megoszlása'!$A$2:$A$5</c:f>
              <c:strCache>
                <c:ptCount val="4"/>
                <c:pt idx="0">
                  <c:v>Saját hálózat</c:v>
                </c:pt>
                <c:pt idx="1">
                  <c:v>Alternatív csatorna</c:v>
                </c:pt>
                <c:pt idx="2">
                  <c:v>Brokernet Mo.</c:v>
                </c:pt>
                <c:pt idx="3">
                  <c:v>Szlovákia</c:v>
                </c:pt>
              </c:strCache>
            </c:strRef>
          </c:cat>
          <c:val>
            <c:numRef>
              <c:f>'új szerzés megoszlása'!$C$2:$C$5</c:f>
              <c:numCache>
                <c:formatCode>0%</c:formatCode>
                <c:ptCount val="4"/>
                <c:pt idx="0">
                  <c:v>8.7165816958981526E-2</c:v>
                </c:pt>
                <c:pt idx="1">
                  <c:v>0.13249679034923637</c:v>
                </c:pt>
                <c:pt idx="2">
                  <c:v>0.75489405893016281</c:v>
                </c:pt>
                <c:pt idx="3">
                  <c:v>2.544333376162251E-2</c:v>
                </c:pt>
              </c:numCache>
            </c:numRef>
          </c:val>
        </c:ser>
        <c:ser>
          <c:idx val="3"/>
          <c:order val="3"/>
          <c:tx>
            <c:strRef>
              <c:f>'új szerzés megoszlása'!$B$1</c:f>
              <c:strCache>
                <c:ptCount val="1"/>
                <c:pt idx="0">
                  <c:v>2011 Q4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'új szerzés megoszlása'!$A$2:$A$5</c:f>
              <c:strCache>
                <c:ptCount val="4"/>
                <c:pt idx="0">
                  <c:v>Saját hálózat</c:v>
                </c:pt>
                <c:pt idx="1">
                  <c:v>Alternatív csatorna</c:v>
                </c:pt>
                <c:pt idx="2">
                  <c:v>Brokernet Mo.</c:v>
                </c:pt>
                <c:pt idx="3">
                  <c:v>Szlovákia</c:v>
                </c:pt>
              </c:strCache>
            </c:strRef>
          </c:cat>
          <c:val>
            <c:numRef>
              <c:f>'új szerzés megoszlása'!$B$2:$B$5</c:f>
              <c:numCache>
                <c:formatCode>0%</c:formatCode>
                <c:ptCount val="4"/>
                <c:pt idx="0">
                  <c:v>0.10670523754867721</c:v>
                </c:pt>
                <c:pt idx="1">
                  <c:v>0.23446812910882694</c:v>
                </c:pt>
                <c:pt idx="2">
                  <c:v>0.57103772861901425</c:v>
                </c:pt>
                <c:pt idx="3">
                  <c:v>8.7788904723482247E-2</c:v>
                </c:pt>
              </c:numCache>
            </c:numRef>
          </c:val>
        </c:ser>
        <c:ser>
          <c:idx val="1"/>
          <c:order val="1"/>
          <c:tx>
            <c:strRef>
              <c:f>'új szerzés megoszlása'!$B$1</c:f>
              <c:strCache>
                <c:ptCount val="1"/>
                <c:pt idx="0">
                  <c:v>2011 Q4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'új szerzés megoszlása'!$A$2:$A$5</c:f>
              <c:strCache>
                <c:ptCount val="4"/>
                <c:pt idx="0">
                  <c:v>Saját hálózat</c:v>
                </c:pt>
                <c:pt idx="1">
                  <c:v>Alternatív csatorna</c:v>
                </c:pt>
                <c:pt idx="2">
                  <c:v>Brokernet Mo.</c:v>
                </c:pt>
                <c:pt idx="3">
                  <c:v>Szlovákia</c:v>
                </c:pt>
              </c:strCache>
            </c:strRef>
          </c:cat>
          <c:val>
            <c:numRef>
              <c:f>'új szerzés megoszlása'!$B$2:$B$5</c:f>
              <c:numCache>
                <c:formatCode>0%</c:formatCode>
                <c:ptCount val="4"/>
                <c:pt idx="0">
                  <c:v>0.10670523754867721</c:v>
                </c:pt>
                <c:pt idx="1">
                  <c:v>0.23446812910882694</c:v>
                </c:pt>
                <c:pt idx="2">
                  <c:v>0.57103772861901425</c:v>
                </c:pt>
                <c:pt idx="3">
                  <c:v>8.7788904723482247E-2</c:v>
                </c:pt>
              </c:numCache>
            </c:numRef>
          </c:val>
        </c:ser>
        <c:ser>
          <c:idx val="0"/>
          <c:order val="0"/>
          <c:tx>
            <c:strRef>
              <c:f>'új szerzés megoszlása'!$B$1</c:f>
              <c:strCache>
                <c:ptCount val="1"/>
                <c:pt idx="0">
                  <c:v>2011 Q4</c:v>
                </c:pt>
              </c:strCache>
            </c:strRef>
          </c:tx>
          <c:dLbls>
            <c:dLbl>
              <c:idx val="0"/>
              <c:layout>
                <c:manualLayout>
                  <c:x val="1.6487642169728783E-2"/>
                  <c:y val="2.4305555555555591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7.2404855643044734E-3"/>
                  <c:y val="-5.7633420822397871E-4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2.6974190726159454E-2"/>
                  <c:y val="-6.0001458151064453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'új szerzés megoszlása'!$A$2:$A$5</c:f>
              <c:strCache>
                <c:ptCount val="4"/>
                <c:pt idx="0">
                  <c:v>Saját hálózat</c:v>
                </c:pt>
                <c:pt idx="1">
                  <c:v>Alternatív csatorna</c:v>
                </c:pt>
                <c:pt idx="2">
                  <c:v>Brokernet Mo.</c:v>
                </c:pt>
                <c:pt idx="3">
                  <c:v>Szlovákia</c:v>
                </c:pt>
              </c:strCache>
            </c:strRef>
          </c:cat>
          <c:val>
            <c:numRef>
              <c:f>'új szerzés megoszlása'!$B$2:$B$5</c:f>
              <c:numCache>
                <c:formatCode>0%</c:formatCode>
                <c:ptCount val="4"/>
                <c:pt idx="0">
                  <c:v>0.10670523754867721</c:v>
                </c:pt>
                <c:pt idx="1">
                  <c:v>0.23446812910882694</c:v>
                </c:pt>
                <c:pt idx="2">
                  <c:v>0.57103772861901425</c:v>
                </c:pt>
                <c:pt idx="3">
                  <c:v>8.7788904723482247E-2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'új szerzés megoszlása'!$B$1</c:f>
              <c:strCache>
                <c:ptCount val="1"/>
                <c:pt idx="0">
                  <c:v>2011 Q4</c:v>
                </c:pt>
              </c:strCache>
            </c:strRef>
          </c:tx>
          <c:dLbls>
            <c:dLbl>
              <c:idx val="0"/>
              <c:layout>
                <c:manualLayout>
                  <c:x val="7.7713926798494939E-2"/>
                  <c:y val="2.633772945564476E-3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0"/>
                  <c:y val="-0.17395090319592463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Független közvetítők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23%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2.6974190726159402E-2"/>
                  <c:y val="-6.0001458151064453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8.9716991897751924E-2"/>
                  <c:y val="5.3405572755417956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Val val="1"/>
            <c:showCatName val="1"/>
            <c:showLeaderLines val="1"/>
          </c:dLbls>
          <c:cat>
            <c:strRef>
              <c:f>'új szerzés megoszlása'!$A$2:$A$5</c:f>
              <c:strCache>
                <c:ptCount val="4"/>
                <c:pt idx="0">
                  <c:v>Saját hálózat</c:v>
                </c:pt>
                <c:pt idx="1">
                  <c:v>Alternatív csatorna</c:v>
                </c:pt>
                <c:pt idx="2">
                  <c:v>Brokernet Mo.</c:v>
                </c:pt>
                <c:pt idx="3">
                  <c:v>Szlovákia</c:v>
                </c:pt>
              </c:strCache>
            </c:strRef>
          </c:cat>
          <c:val>
            <c:numRef>
              <c:f>'új szerzés megoszlása'!$B$2:$B$5</c:f>
              <c:numCache>
                <c:formatCode>0%</c:formatCode>
                <c:ptCount val="4"/>
                <c:pt idx="0">
                  <c:v>0.10670523754867721</c:v>
                </c:pt>
                <c:pt idx="1">
                  <c:v>0.23446812910882694</c:v>
                </c:pt>
                <c:pt idx="2">
                  <c:v>0.57103772861901425</c:v>
                </c:pt>
                <c:pt idx="3">
                  <c:v>8.7788904723482247E-2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plotArea>
      <c:layout/>
      <c:barChart>
        <c:barDir val="col"/>
        <c:grouping val="clustered"/>
        <c:ser>
          <c:idx val="0"/>
          <c:order val="0"/>
          <c:tx>
            <c:v>Összes befizetett díj</c:v>
          </c:tx>
          <c:cat>
            <c:strRef>
              <c:f>Illusztráció!$A$109:$A$129</c:f>
              <c:strCache>
                <c:ptCount val="21"/>
                <c:pt idx="0">
                  <c:v>Halál 1. év</c:v>
                </c:pt>
                <c:pt idx="1">
                  <c:v>Halál 2. év</c:v>
                </c:pt>
                <c:pt idx="2">
                  <c:v>Halál 3. év</c:v>
                </c:pt>
                <c:pt idx="3">
                  <c:v>Halál 4. év</c:v>
                </c:pt>
                <c:pt idx="4">
                  <c:v>Halál 5. év</c:v>
                </c:pt>
                <c:pt idx="5">
                  <c:v>Halál 6. év</c:v>
                </c:pt>
                <c:pt idx="6">
                  <c:v>Halál 7. év</c:v>
                </c:pt>
                <c:pt idx="7">
                  <c:v>Halál 8. év</c:v>
                </c:pt>
                <c:pt idx="8">
                  <c:v>Halál 9. év</c:v>
                </c:pt>
                <c:pt idx="9">
                  <c:v>Halál 10. év</c:v>
                </c:pt>
                <c:pt idx="10">
                  <c:v>Halál 11. év</c:v>
                </c:pt>
                <c:pt idx="11">
                  <c:v>Halál 12. év</c:v>
                </c:pt>
                <c:pt idx="12">
                  <c:v>Halál 13. év</c:v>
                </c:pt>
                <c:pt idx="13">
                  <c:v>Halál 14. év</c:v>
                </c:pt>
                <c:pt idx="14">
                  <c:v>Halál 15. év</c:v>
                </c:pt>
                <c:pt idx="15">
                  <c:v>Halál 16. év</c:v>
                </c:pt>
                <c:pt idx="16">
                  <c:v>Halál 17. év</c:v>
                </c:pt>
                <c:pt idx="17">
                  <c:v>Halál 18. év</c:v>
                </c:pt>
                <c:pt idx="18">
                  <c:v>Halál 19. év</c:v>
                </c:pt>
                <c:pt idx="19">
                  <c:v>Halál 20. év</c:v>
                </c:pt>
                <c:pt idx="20">
                  <c:v>Nincs halál</c:v>
                </c:pt>
              </c:strCache>
            </c:strRef>
          </c:cat>
          <c:val>
            <c:numRef>
              <c:f>Illusztráció!$B$109:$B$129</c:f>
              <c:numCache>
                <c:formatCode>_-* #,##0\ "Ft"_-;\-* #,##0\ "Ft"_-;_-* "-"??\ "Ft"_-;_-@_-</c:formatCode>
                <c:ptCount val="21"/>
                <c:pt idx="0">
                  <c:v>149460</c:v>
                </c:pt>
                <c:pt idx="1">
                  <c:v>298920</c:v>
                </c:pt>
                <c:pt idx="2">
                  <c:v>448380</c:v>
                </c:pt>
                <c:pt idx="3">
                  <c:v>597840</c:v>
                </c:pt>
                <c:pt idx="4">
                  <c:v>747300</c:v>
                </c:pt>
                <c:pt idx="5">
                  <c:v>896760</c:v>
                </c:pt>
                <c:pt idx="6">
                  <c:v>1046220</c:v>
                </c:pt>
                <c:pt idx="7">
                  <c:v>1195680</c:v>
                </c:pt>
                <c:pt idx="8">
                  <c:v>1345140</c:v>
                </c:pt>
                <c:pt idx="9">
                  <c:v>1494600</c:v>
                </c:pt>
                <c:pt idx="10">
                  <c:v>1644060</c:v>
                </c:pt>
                <c:pt idx="11">
                  <c:v>1793520</c:v>
                </c:pt>
                <c:pt idx="12">
                  <c:v>1942980</c:v>
                </c:pt>
                <c:pt idx="13">
                  <c:v>2092440</c:v>
                </c:pt>
                <c:pt idx="14">
                  <c:v>2241900</c:v>
                </c:pt>
                <c:pt idx="15">
                  <c:v>2391360</c:v>
                </c:pt>
                <c:pt idx="16">
                  <c:v>2540820</c:v>
                </c:pt>
                <c:pt idx="17">
                  <c:v>2690280</c:v>
                </c:pt>
                <c:pt idx="18">
                  <c:v>2839740</c:v>
                </c:pt>
                <c:pt idx="19">
                  <c:v>2989200</c:v>
                </c:pt>
                <c:pt idx="20">
                  <c:v>2989200</c:v>
                </c:pt>
              </c:numCache>
            </c:numRef>
          </c:val>
        </c:ser>
        <c:ser>
          <c:idx val="1"/>
          <c:order val="1"/>
          <c:tx>
            <c:v>Összes szolgáltatás</c:v>
          </c:tx>
          <c:cat>
            <c:strRef>
              <c:f>Illusztráció!$A$109:$A$129</c:f>
              <c:strCache>
                <c:ptCount val="21"/>
                <c:pt idx="0">
                  <c:v>Halál 1. év</c:v>
                </c:pt>
                <c:pt idx="1">
                  <c:v>Halál 2. év</c:v>
                </c:pt>
                <c:pt idx="2">
                  <c:v>Halál 3. év</c:v>
                </c:pt>
                <c:pt idx="3">
                  <c:v>Halál 4. év</c:v>
                </c:pt>
                <c:pt idx="4">
                  <c:v>Halál 5. év</c:v>
                </c:pt>
                <c:pt idx="5">
                  <c:v>Halál 6. év</c:v>
                </c:pt>
                <c:pt idx="6">
                  <c:v>Halál 7. év</c:v>
                </c:pt>
                <c:pt idx="7">
                  <c:v>Halál 8. év</c:v>
                </c:pt>
                <c:pt idx="8">
                  <c:v>Halál 9. év</c:v>
                </c:pt>
                <c:pt idx="9">
                  <c:v>Halál 10. év</c:v>
                </c:pt>
                <c:pt idx="10">
                  <c:v>Halál 11. év</c:v>
                </c:pt>
                <c:pt idx="11">
                  <c:v>Halál 12. év</c:v>
                </c:pt>
                <c:pt idx="12">
                  <c:v>Halál 13. év</c:v>
                </c:pt>
                <c:pt idx="13">
                  <c:v>Halál 14. év</c:v>
                </c:pt>
                <c:pt idx="14">
                  <c:v>Halál 15. év</c:v>
                </c:pt>
                <c:pt idx="15">
                  <c:v>Halál 16. év</c:v>
                </c:pt>
                <c:pt idx="16">
                  <c:v>Halál 17. év</c:v>
                </c:pt>
                <c:pt idx="17">
                  <c:v>Halál 18. év</c:v>
                </c:pt>
                <c:pt idx="18">
                  <c:v>Halál 19. év</c:v>
                </c:pt>
                <c:pt idx="19">
                  <c:v>Halál 20. év</c:v>
                </c:pt>
                <c:pt idx="20">
                  <c:v>Nincs halál</c:v>
                </c:pt>
              </c:strCache>
            </c:strRef>
          </c:cat>
          <c:val>
            <c:numRef>
              <c:f>Illusztráció!$F$109:$F$129</c:f>
              <c:numCache>
                <c:formatCode>_-* #,##0\ "Ft"_-;\-* #,##0\ "Ft"_-;_-* "-"??\ "Ft"_-;_-@_-</c:formatCode>
                <c:ptCount val="21"/>
                <c:pt idx="0">
                  <c:v>11969408.036586531</c:v>
                </c:pt>
                <c:pt idx="1">
                  <c:v>11395347.608336477</c:v>
                </c:pt>
                <c:pt idx="2">
                  <c:v>10838007.386734486</c:v>
                </c:pt>
                <c:pt idx="3">
                  <c:v>10296900.375470392</c:v>
                </c:pt>
                <c:pt idx="4">
                  <c:v>9771553.7625925317</c:v>
                </c:pt>
                <c:pt idx="5">
                  <c:v>9261508.5073714517</c:v>
                </c:pt>
                <c:pt idx="6">
                  <c:v>8766318.9391954876</c:v>
                </c:pt>
                <c:pt idx="7">
                  <c:v>8285552.3681510519</c:v>
                </c:pt>
                <c:pt idx="8">
                  <c:v>7818788.7069427734</c:v>
                </c:pt>
                <c:pt idx="9">
                  <c:v>7365620.1038278975</c:v>
                </c:pt>
                <c:pt idx="10">
                  <c:v>6925650.5862407144</c:v>
                </c:pt>
                <c:pt idx="11">
                  <c:v>6498495.7147967992</c:v>
                </c:pt>
                <c:pt idx="12">
                  <c:v>6083782.2473755758</c:v>
                </c:pt>
                <c:pt idx="13">
                  <c:v>5681147.8129859604</c:v>
                </c:pt>
                <c:pt idx="14">
                  <c:v>5290240.5951319998</c:v>
                </c:pt>
                <c:pt idx="15">
                  <c:v>4910719.0244000005</c:v>
                </c:pt>
                <c:pt idx="16">
                  <c:v>4542251.4800000004</c:v>
                </c:pt>
                <c:pt idx="17">
                  <c:v>4184516</c:v>
                </c:pt>
                <c:pt idx="18">
                  <c:v>3837200</c:v>
                </c:pt>
                <c:pt idx="19">
                  <c:v>3500000</c:v>
                </c:pt>
                <c:pt idx="20">
                  <c:v>3000000</c:v>
                </c:pt>
              </c:numCache>
            </c:numRef>
          </c:val>
        </c:ser>
        <c:gapWidth val="96"/>
        <c:axId val="189442688"/>
        <c:axId val="190998784"/>
      </c:barChart>
      <c:catAx>
        <c:axId val="189442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Gill Sans MT" pitchFamily="34" charset="-18"/>
              </a:defRPr>
            </a:pPr>
            <a:endParaRPr lang="hu-HU"/>
          </a:p>
        </c:txPr>
        <c:crossAx val="190998784"/>
        <c:crosses val="autoZero"/>
        <c:auto val="1"/>
        <c:lblAlgn val="ctr"/>
        <c:lblOffset val="100"/>
      </c:catAx>
      <c:valAx>
        <c:axId val="190998784"/>
        <c:scaling>
          <c:orientation val="minMax"/>
          <c:max val="13000000"/>
          <c:min val="0"/>
        </c:scaling>
        <c:axPos val="l"/>
        <c:majorGridlines/>
        <c:numFmt formatCode="_-* #,##0\ &quot;Ft&quot;_-;\-* #,##0\ &quot;Ft&quot;_-;_-* &quot;-&quot;??\ &quot;Ft&quot;_-;_-@_-" sourceLinked="1"/>
        <c:tickLblPos val="nextTo"/>
        <c:txPr>
          <a:bodyPr/>
          <a:lstStyle/>
          <a:p>
            <a:pPr>
              <a:defRPr sz="1400" b="1">
                <a:latin typeface="Gill Sans MT" pitchFamily="34" charset="-18"/>
              </a:defRPr>
            </a:pPr>
            <a:endParaRPr lang="hu-HU"/>
          </a:p>
        </c:txPr>
        <c:crossAx val="1894426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>
              <a:latin typeface="Gill Sans MT" pitchFamily="34" charset="-18"/>
            </a:defRPr>
          </a:pPr>
          <a:endParaRPr lang="hu-H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9385FC-48B5-4E2F-8857-AFB86F8B3BDD}" type="datetimeFigureOut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B33C16-3C46-4C5B-B7DC-F7B481D248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47464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4B84A5-DC7A-4D1F-A8D6-D40FF303CFA1}" type="slidenum">
              <a:rPr lang="hu-HU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pPr>
                <a:defRPr/>
              </a:pPr>
              <a:t>1</a:t>
            </a:fld>
            <a:endParaRPr lang="hu-HU" smtClean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3EF26-4AD5-4EFC-AB8A-13FAC12CAEC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Nézzük csak meg? Emelkedik a járadék. Hogy lehet ez?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3EF26-4AD5-4EFC-AB8A-13FAC12CAEC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3EF26-4AD5-4EFC-AB8A-13FAC12CAEC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40FEE7-0555-40E3-A648-D7357E57A348}" type="slidenum">
              <a:rPr lang="hu-HU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pPr>
                <a:defRPr/>
              </a:pPr>
              <a:t>7</a:t>
            </a:fld>
            <a:endParaRPr lang="hu-HU" smtClean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3EF26-4AD5-4EFC-AB8A-13FAC12CAEC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hu-HU" dirty="0" smtClean="0">
                <a:latin typeface="Gill Sans MT" pitchFamily="34" charset="-18"/>
                <a:ea typeface="ヒラギノ角ゴ Pro W3"/>
                <a:cs typeface="ヒラギノ角ゴ Pro W3"/>
              </a:rPr>
              <a:t>Pl.:</a:t>
            </a:r>
            <a:r>
              <a:rPr lang="hu-HU" baseline="0" dirty="0" smtClean="0">
                <a:latin typeface="Gill Sans MT" pitchFamily="34" charset="-18"/>
                <a:ea typeface="ヒラギノ角ゴ Pro W3"/>
                <a:cs typeface="ヒラギノ角ゴ Pro W3"/>
              </a:rPr>
              <a:t> éves díjfizetésű a szerződés 2 év van befizetve, és meghal az ügyfél a 23. hónapban. A 24. havi díjat visszaadjuk (meg nem szolgált díj), de a többinek (2 éves díjnak) csak az 1/3 részét</a:t>
            </a:r>
            <a:endParaRPr lang="hu-HU" dirty="0" smtClean="0">
              <a:latin typeface="Gill Sans MT" pitchFamily="34" charset="-18"/>
              <a:ea typeface="ヒラギノ角ゴ Pro W3"/>
              <a:cs typeface="ヒラギノ角ゴ Pro W3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528D7-81BA-40CD-9806-2F9677992E4E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err="1" smtClean="0"/>
              <a:t>E.ü</a:t>
            </a:r>
            <a:r>
              <a:rPr lang="hu-HU" dirty="0" smtClean="0"/>
              <a:t>. nyilatkozat esetén is van 6 hónap várakozás.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3EF26-4AD5-4EFC-AB8A-13FAC12CAEC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MNB-tanulmány szerint egy gyermek felnevelésének</a:t>
            </a:r>
            <a:r>
              <a:rPr lang="hu-HU" baseline="0" dirty="0" smtClean="0"/>
              <a:t> összes költsége mintegy 30MFt</a:t>
            </a:r>
            <a:endParaRPr lang="hu-HU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03EF26-4AD5-4EFC-AB8A-13FAC12CAEC7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hu-H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embereket az adóság hajtja,</a:t>
            </a:r>
            <a:r>
              <a:rPr lang="hu-HU" baseline="0" dirty="0" smtClean="0"/>
              <a:t> ha már diákként eladósodnak, van motivációjuk.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B33C16-3C46-4C5B-B7DC-F7B481D24867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40233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özvegyi</a:t>
            </a:r>
            <a:r>
              <a:rPr lang="hu-HU" baseline="0" dirty="0" smtClean="0"/>
              <a:t> nyugdíj az elhunyt pár bevételének a 30%-a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B33C16-3C46-4C5B-B7DC-F7B481D24867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3909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9BA5-38CA-4BB5-899A-C128342BFEBC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1A22-4565-44A2-BE98-4075C96546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F338-DEE3-4DF2-B334-255E18CC24CE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8D32E-6A8B-4FC2-9213-4DD421E01F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2909-2DE5-4367-AC46-D20C4CF9E27C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D992-F346-4F1E-ABB3-DABDDE52B7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B85D-D34C-473F-B2E9-CB6DA681F182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23A8-E5DC-4F97-95A0-B78D511229AF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10E2-779F-4D7A-8603-75E12A8D29D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4360-AF81-4035-A9B2-010A981F421A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C7C1-9E1B-4C6F-A660-10D0D527FABF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B222-AEFD-4305-9F28-81C59571914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B5D1-85BE-4D2B-96A8-E49F53218BC7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4412-2113-44F0-A9DD-EC4F10B47DEF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747A-F89D-4A72-B2C0-F616F8791AC6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B0B9-E535-4249-980C-397191DC1F59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7F0F-B056-4746-8FCA-A701A66E7270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2A558-ABA7-4D22-ACE2-7118E3EF7DFA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8B07-780A-4CD0-9154-DC7F5D6A5D79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637E-AE0D-4B30-B017-2D1F960855D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8ADA-16CA-4609-8A42-7578F6642C2E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8E62-69BD-4C1E-B3D5-4128DE2490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F0E2-FA94-41B6-ACDB-2A9172D4833A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DE93-E702-4413-AD2C-61980A2CF051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F446-570F-4F09-A8C9-AC08A250B1F6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6533-6372-4107-8598-86EBD68A9F4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4F01-DFBB-47E0-9522-E815DA2F99B5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B4E2-6A82-4DC9-ABD9-6F035F0EA56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D78B-9824-45FE-B0FE-94AFFA2F6F4E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6BB8-A255-4B40-A424-149B7B932E0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B85D-D34C-473F-B2E9-CB6DA681F182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23A8-E5DC-4F97-95A0-B78D511229AF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10E2-779F-4D7A-8603-75E12A8D29D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4360-AF81-4035-A9B2-010A981F421A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C7C1-9E1B-4C6F-A660-10D0D527FABF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B222-AEFD-4305-9F28-81C59571914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B5D1-85BE-4D2B-96A8-E49F53218BC7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4412-2113-44F0-A9DD-EC4F10B47DEF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747A-F89D-4A72-B2C0-F616F8791AC6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B0B9-E535-4249-980C-397191DC1F59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FD1F-F70A-45FB-B980-2A75EBCE54EF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3368-B6BB-4428-B400-793ACE090E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7F0F-B056-4746-8FCA-A701A66E7270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2A558-ABA7-4D22-ACE2-7118E3EF7DFA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8B07-780A-4CD0-9154-DC7F5D6A5D79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637E-AE0D-4B30-B017-2D1F960855D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F0E2-FA94-41B6-ACDB-2A9172D4833A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DE93-E702-4413-AD2C-61980A2CF051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F446-570F-4F09-A8C9-AC08A250B1F6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6533-6372-4107-8598-86EBD68A9F4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4F01-DFBB-47E0-9522-E815DA2F99B5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B4E2-6A82-4DC9-ABD9-6F035F0EA56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D78B-9824-45FE-B0FE-94AFFA2F6F4E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6BB8-A255-4B40-A424-149B7B932E0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B85D-D34C-473F-B2E9-CB6DA681F182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524E-BEF4-4414-8484-55BBF02A3C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904656" cy="1143000"/>
          </a:xfrm>
        </p:spPr>
        <p:txBody>
          <a:bodyPr/>
          <a:lstStyle>
            <a:lvl1pPr algn="l">
              <a:defRPr sz="3200" b="1">
                <a:solidFill>
                  <a:srgbClr val="939B1B"/>
                </a:solidFill>
                <a:latin typeface="Gill Sans MT" pitchFamily="34" charset="-1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solidFill>
                  <a:srgbClr val="939B1B"/>
                </a:solidFill>
                <a:latin typeface="Gill Sans MT" pitchFamily="34" charset="-18"/>
              </a:defRPr>
            </a:lvl1pPr>
            <a:lvl2pPr>
              <a:defRPr sz="2400" b="1">
                <a:latin typeface="Gill Sans MT" pitchFamily="34" charset="-18"/>
              </a:defRPr>
            </a:lvl2pPr>
            <a:lvl3pPr>
              <a:defRPr sz="2000">
                <a:latin typeface="Gill Sans MT" pitchFamily="34" charset="-18"/>
              </a:defRPr>
            </a:lvl3pPr>
            <a:lvl4pPr>
              <a:defRPr sz="1800">
                <a:latin typeface="Gill Sans MT" pitchFamily="34" charset="-18"/>
              </a:defRPr>
            </a:lvl4pPr>
            <a:lvl5pPr>
              <a:defRPr sz="1800">
                <a:latin typeface="Gill Sans MT" pitchFamily="34" charset="-1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10E2-779F-4D7A-8603-75E12A8D29D8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9F03-9FE5-48B1-93A4-78EF2221EC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C7C1-9E1B-4C6F-A660-10D0D527FABF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15532-306F-4F3C-84D5-F23F7E132E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BC0E-CF41-4DA6-9E6B-A5653C45FA85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9A8C-8E0B-4B90-B5CA-40A7D0BC15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B5D1-85BE-4D2B-96A8-E49F53218BC7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3830-567F-41FB-88B4-FCCCF08F83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747A-F89D-4A72-B2C0-F616F8791AC6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CCA-9A55-4AAC-B807-4F22D0C098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7F0F-B056-4746-8FCA-A701A66E7270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F864-D4D6-4E5E-8DCC-6621667FDC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8B07-780A-4CD0-9154-DC7F5D6A5D79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E298-2227-4E81-8A8B-3DC2493AAF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F0E2-FA94-41B6-ACDB-2A9172D4833A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9210-6BF5-457A-8C99-3D329FE793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F446-570F-4F09-A8C9-AC08A250B1F6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6F661-4449-4DC0-8C9F-186DDCF42E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4F01-DFBB-47E0-9522-E815DA2F99B5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D970-43B6-4032-9A0A-4D888F5D92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D78B-9824-45FE-B0FE-94AFFA2F6F4E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0EFBD-907B-4B87-8D64-1D5754EDB1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5478-A858-437C-82B1-ADC1F84FD376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3201-3E25-45FB-933D-56B3F2FAD2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>
            <a:lvl1pPr algn="l">
              <a:defRPr>
                <a:solidFill>
                  <a:srgbClr val="939B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  <a:lvl2pPr>
              <a:defRPr>
                <a:latin typeface="Gill Sans MT" pitchFamily="34" charset="-18"/>
              </a:defRPr>
            </a:lvl2pPr>
            <a:lvl3pPr>
              <a:defRPr>
                <a:latin typeface="Gill Sans MT" pitchFamily="34" charset="-18"/>
              </a:defRPr>
            </a:lvl3pPr>
            <a:lvl4pPr>
              <a:defRPr>
                <a:latin typeface="Gill Sans MT" pitchFamily="34" charset="-18"/>
              </a:defRPr>
            </a:lvl4pPr>
            <a:lvl5pPr>
              <a:defRPr>
                <a:latin typeface="Gill Sans MT" pitchFamily="34" charset="-1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1AB8-9374-4C92-A03D-C0E89C4454B9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37CD-BA10-4920-B5B5-3C0DCBFEA3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B604-6C3F-4856-8BA0-877B5291C10E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4E60-D767-406E-B13C-BAF51D24C6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AB05-CBEB-4CFB-A0D0-0885B47404D7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081B5-2DB8-4086-B2BC-6124B0A90E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6F3B-4114-44F2-981B-1058CFF990AA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72E7-0901-4BCA-ABFA-5F4386C7D0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CB5A-01E5-49D8-A4ED-8CEB76B11925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15D8-41C0-412B-BD75-0F384F603F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8056-152D-4762-953A-0520B0526B8B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22E6-DAD1-462F-AFCD-872E7D1720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96A4-1CD2-4DF4-BF2A-1FAC439C09C9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7AB-A287-441F-A840-E2250A3285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7792-E562-4ACA-957D-AE0B640653C6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A0E6-12A4-4E46-8E51-528C7C7F2E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B4CE-BF88-4CB3-97E7-A6C947C0EA9C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2BF5-AD81-4A66-B94D-1480FC08EF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9CFB-7333-4B1D-B003-F959010081FB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144F-E212-4ADA-B1D5-7F0890A6E5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9705-7CAB-4528-99AB-BB323105C99A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7E06-88CB-4B5B-86AD-8A4B5CCCC7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B85D-D34C-473F-B2E9-CB6DA681F182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4883-5BC0-4F1F-BEB4-0EC8A8684B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040A-330C-40A8-AFA6-F1448BBEEF99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282B-BD02-45BD-9CAE-62BC5A8884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92688" cy="1143000"/>
          </a:xfrm>
        </p:spPr>
        <p:txBody>
          <a:bodyPr/>
          <a:lstStyle>
            <a:lvl1pPr>
              <a:defRPr sz="3200" b="1">
                <a:solidFill>
                  <a:srgbClr val="939B1B"/>
                </a:solidFill>
                <a:latin typeface="Gill Sans MT" pitchFamily="34" charset="-1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solidFill>
                  <a:srgbClr val="939B1B"/>
                </a:solidFill>
                <a:latin typeface="Gill Sans MT" pitchFamily="34" charset="-18"/>
              </a:defRPr>
            </a:lvl1pPr>
            <a:lvl2pPr>
              <a:defRPr sz="2400" b="1">
                <a:latin typeface="Gill Sans MT" pitchFamily="34" charset="-18"/>
              </a:defRPr>
            </a:lvl2pPr>
            <a:lvl3pPr>
              <a:defRPr sz="2000">
                <a:latin typeface="Gill Sans MT" pitchFamily="34" charset="-18"/>
              </a:defRPr>
            </a:lvl3pPr>
            <a:lvl4pPr>
              <a:defRPr sz="1800">
                <a:latin typeface="Gill Sans MT" pitchFamily="34" charset="-18"/>
              </a:defRPr>
            </a:lvl4pPr>
            <a:lvl5pPr>
              <a:defRPr sz="1800">
                <a:latin typeface="Gill Sans MT" pitchFamily="34" charset="-1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10E2-779F-4D7A-8603-75E12A8D29D8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24D1-FC67-4DE2-8EE0-3706791180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C7C1-9E1B-4C6F-A660-10D0D527FABF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1863-C425-4950-BD53-1779D2129C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B5D1-85BE-4D2B-96A8-E49F53218BC7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3A78-A189-4ACA-8688-010D1F07D5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747A-F89D-4A72-B2C0-F616F8791AC6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9745E-7DFA-4604-A161-DCCC989A74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7F0F-B056-4746-8FCA-A701A66E7270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E43F-C1C8-4EE3-ADAF-2720F01467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8B07-780A-4CD0-9154-DC7F5D6A5D79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339F-5CFE-4619-9BBC-92F965A987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F0E2-FA94-41B6-ACDB-2A9172D4833A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2A15-D1D0-4E4C-9372-3A42A4F1B3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F446-570F-4F09-A8C9-AC08A250B1F6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D2C8-CEBF-4833-8DD9-809B34A298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4F01-DFBB-47E0-9522-E815DA2F99B5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F617-1D80-4C29-8369-953851B6E2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D78B-9824-45FE-B0FE-94AFFA2F6F4E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B07A-3FD1-4464-8F50-40A2EF7BA4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CA68-E9D6-48A1-9E7F-6384451AB4FE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EA71-F016-40E7-9058-F0A0846CF6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5478-A858-437C-82B1-ADC1F84FD376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3201-3E25-45FB-933D-56B3F2FAD2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>
            <a:lvl1pPr algn="l">
              <a:defRPr>
                <a:solidFill>
                  <a:srgbClr val="939B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  <a:lvl2pPr>
              <a:defRPr>
                <a:latin typeface="Gill Sans MT" pitchFamily="34" charset="-18"/>
              </a:defRPr>
            </a:lvl2pPr>
            <a:lvl3pPr>
              <a:defRPr>
                <a:latin typeface="Gill Sans MT" pitchFamily="34" charset="-18"/>
              </a:defRPr>
            </a:lvl3pPr>
            <a:lvl4pPr>
              <a:defRPr>
                <a:latin typeface="Gill Sans MT" pitchFamily="34" charset="-18"/>
              </a:defRPr>
            </a:lvl4pPr>
            <a:lvl5pPr>
              <a:defRPr>
                <a:latin typeface="Gill Sans MT" pitchFamily="34" charset="-1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1AB8-9374-4C92-A03D-C0E89C4454B9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37CD-BA10-4920-B5B5-3C0DCBFEA3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AB05-CBEB-4CFB-A0D0-0885B47404D7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081B5-2DB8-4086-B2BC-6124B0A90E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6F3B-4114-44F2-981B-1058CFF990AA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72E7-0901-4BCA-ABFA-5F4386C7D0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CB5A-01E5-49D8-A4ED-8CEB76B11925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15D8-41C0-412B-BD75-0F384F603F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8056-152D-4762-953A-0520B0526B8B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22E6-DAD1-462F-AFCD-872E7D1720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96A4-1CD2-4DF4-BF2A-1FAC439C09C9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7AB-A287-441F-A840-E2250A3285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7792-E562-4ACA-957D-AE0B640653C6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A0E6-12A4-4E46-8E51-528C7C7F2E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B4CE-BF88-4CB3-97E7-A6C947C0EA9C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2BF5-AD81-4A66-B94D-1480FC08EF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9CFB-7333-4B1D-B003-F959010081FB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144F-E212-4ADA-B1D5-7F0890A6E5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CE65-742F-497A-B9A3-86613657A256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5C49-75F6-4925-9442-99619C42A4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9705-7CAB-4528-99AB-BB323105C99A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7E06-88CB-4B5B-86AD-8A4B5CCCC7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B837-5F5F-431F-BCE5-C0A9C21783FF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CD0C-8CF7-4685-ABBE-2CCFBDC633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87386-D479-4DF9-9ED2-9E4E15F78791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4E2AE-634D-4F1F-8EB4-76385C3C23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EFAB1-EBF7-4E39-A2A2-BD04C5A565F5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C2D1E-EB3C-4612-ABD2-A49A988C95C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19672" y="274638"/>
            <a:ext cx="70671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hu-HU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EFAB1-EBF7-4E39-A2A2-BD04C5A565F5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C2D1E-EB3C-4612-ABD2-A49A988C95C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929B1B"/>
          </a:solidFill>
          <a:latin typeface="Gill Sans MT" pitchFamily="34" charset="-18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b="1" kern="1200">
          <a:solidFill>
            <a:schemeClr val="tx1"/>
          </a:solidFill>
          <a:latin typeface="Gill Sans MT" pitchFamily="34" charset="-18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b="1" kern="1200">
          <a:solidFill>
            <a:schemeClr val="tx1"/>
          </a:solidFill>
          <a:latin typeface="Gill Sans MT" pitchFamily="34" charset="-18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chemeClr val="tx1"/>
          </a:solidFill>
          <a:latin typeface="Gill Sans MT" pitchFamily="34" charset="-18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b="1" kern="1200">
          <a:solidFill>
            <a:schemeClr val="tx1"/>
          </a:solidFill>
          <a:latin typeface="Gill Sans MT" pitchFamily="34" charset="-18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b="1" kern="1200">
          <a:solidFill>
            <a:schemeClr val="tx1"/>
          </a:solidFill>
          <a:latin typeface="Gill Sans MT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EFAB1-EBF7-4E39-A2A2-BD04C5A565F5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274CC1-0806-4E6C-80E3-12D8A5345D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23C620-6826-408E-B631-1B65F85B7412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A6B4D-632E-4894-B024-41E8FAF238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000"/>
          </a:solidFill>
          <a:latin typeface="Gill Sans MT" pitchFamily="34" charset="-18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Gill Sans MT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Gill Sans MT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Gill Sans MT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Gill Sans MT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EFAB1-EBF7-4E39-A2A2-BD04C5A565F5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76BC3B-77ED-45AC-AFE2-9A34DA0255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23C620-6826-408E-B631-1B65F85B7412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A6B4D-632E-4894-B024-41E8FAF238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000"/>
          </a:solidFill>
          <a:latin typeface="Gill Sans MT" pitchFamily="34" charset="-18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Gill Sans MT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Gill Sans MT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Gill Sans MT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Gill Sans MT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engelhardt.eszter@cig.eu" TargetMode="External"/><Relationship Id="rId2" Type="http://schemas.openxmlformats.org/officeDocument/2006/relationships/hyperlink" Target="mailto:blazsanik.bernadett@cig.eu" TargetMode="External"/><Relationship Id="rId1" Type="http://schemas.openxmlformats.org/officeDocument/2006/relationships/slideLayout" Target="../slideLayouts/slideLayout60.xml"/><Relationship Id="rId4" Type="http://schemas.openxmlformats.org/officeDocument/2006/relationships/hyperlink" Target="mailto:policyadmin@cig.e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 txBox="1">
            <a:spLocks/>
          </p:cNvSpPr>
          <p:nvPr/>
        </p:nvSpPr>
        <p:spPr bwMode="auto">
          <a:xfrm>
            <a:off x="1907704" y="3450704"/>
            <a:ext cx="533893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hu-HU" sz="3200" b="1" dirty="0">
                <a:solidFill>
                  <a:srgbClr val="939B1B"/>
                </a:solidFill>
                <a:latin typeface="Gill Sans MT" pitchFamily="34" charset="-18"/>
              </a:rPr>
              <a:t>A hazai pálya előnyei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220072" y="55892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929B1B"/>
                </a:solidFill>
                <a:latin typeface="Gill Sans MT" pitchFamily="34" charset="-18"/>
              </a:rPr>
              <a:t>Kocsi Gábor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929B1B"/>
                </a:solidFill>
                <a:latin typeface="Gill Sans MT" pitchFamily="34" charset="-18"/>
              </a:rPr>
              <a:t>Alternatív értékesítési igazgató</a:t>
            </a:r>
            <a:endParaRPr lang="hu-HU" b="1" dirty="0">
              <a:solidFill>
                <a:srgbClr val="929B1B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0" y="1196752"/>
            <a:ext cx="496810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400" b="1" dirty="0" smtClean="0">
                <a:solidFill>
                  <a:srgbClr val="929B1B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2012-es változások: 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11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Gyógyszer-támogatások csökkentése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Áfa </a:t>
            </a: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emelés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Jövedéki adó emelés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Rezsiköltségek emelkedése: </a:t>
            </a: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  <a:sym typeface="Wingdings" pitchFamily="2" charset="2"/>
              </a:rPr>
              <a:t> kollégium, albérlet, telefon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Üzemanyag és utazási költség emelkedés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Chipsadó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Egyetemi fogyasztói kosár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pic>
        <p:nvPicPr>
          <p:cNvPr id="134154" name="Picture 10" descr="http://m.blog.hu/ga/gayvagynemgay/image/BKV-ellen%C5%91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32963"/>
            <a:ext cx="2906110" cy="1825037"/>
          </a:xfrm>
          <a:prstGeom prst="rect">
            <a:avLst/>
          </a:prstGeom>
          <a:noFill/>
        </p:spPr>
      </p:pic>
      <p:pic>
        <p:nvPicPr>
          <p:cNvPr id="134156" name="Picture 12" descr="http://2.bp.blogspot.com/_Ii0fkL88w4U/THew4ic-msI/AAAAAAAAGmY/MIZIGholZtA/s400/DSC04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573" y="980728"/>
            <a:ext cx="3840427" cy="2880320"/>
          </a:xfrm>
          <a:prstGeom prst="rect">
            <a:avLst/>
          </a:prstGeom>
          <a:noFill/>
        </p:spPr>
      </p:pic>
      <p:pic>
        <p:nvPicPr>
          <p:cNvPr id="134158" name="Picture 14" descr="http://image.hotdog.hu/_data/members0/976/1235976/images/magazin/4fd3e46d638082e4bf6ba75ac88bd1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5568" y="3861970"/>
            <a:ext cx="3888432" cy="2996952"/>
          </a:xfrm>
          <a:prstGeom prst="rect">
            <a:avLst/>
          </a:prstGeom>
          <a:noFill/>
        </p:spPr>
      </p:pic>
      <p:pic>
        <p:nvPicPr>
          <p:cNvPr id="134160" name="Picture 16" descr="http://negrosheep.com/hu/wp-content/uploads/2011/11/negro_hazibu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6110" y="4141052"/>
            <a:ext cx="2374788" cy="2717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1"/>
            <a:ext cx="871252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400" b="1" dirty="0" smtClean="0">
                <a:solidFill>
                  <a:srgbClr val="929B1B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2012-es változások: 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11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Az állami szerepvállalás csökkenése a felsőoktatásban</a:t>
            </a:r>
          </a:p>
          <a:p>
            <a:pPr marL="457200" indent="-4572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53.500 fős keretből 34.000 fő (és 15.500 fő 50%-os) </a:t>
            </a: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  <a:sym typeface="Wingdings" pitchFamily="2" charset="2"/>
              </a:rPr>
              <a:t> 130.000 hallgató</a:t>
            </a:r>
            <a:endParaRPr lang="hu-HU" sz="20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Pl. 800 helyett 100 jogász</a:t>
            </a:r>
          </a:p>
          <a:p>
            <a:pPr marL="457200" indent="-4572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Most nagyot ugrott az ára!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pic>
        <p:nvPicPr>
          <p:cNvPr id="132098" name="Picture 2" descr="http://www.metropol.hu/images/1325657010_1319441976tuntetes_diak_miskol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152" y="3140968"/>
            <a:ext cx="5393385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hu-HU" sz="3600" b="1" dirty="0" smtClean="0">
                <a:solidFill>
                  <a:srgbClr val="939B1B"/>
                </a:solidFill>
                <a:latin typeface="Gill Sans MT" pitchFamily="34" charset="-18"/>
              </a:rPr>
              <a:t>Most nagyot ugrott az ára!</a:t>
            </a:r>
            <a:endParaRPr lang="hu-HU" sz="36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/>
              <a:t>Gazdálkodás és menedzsment</a:t>
            </a:r>
            <a:r>
              <a:rPr lang="hu-HU" sz="2000" dirty="0"/>
              <a:t>:</a:t>
            </a:r>
          </a:p>
          <a:p>
            <a:r>
              <a:rPr lang="hu-HU" sz="2000" dirty="0"/>
              <a:t>Debreceni </a:t>
            </a:r>
            <a:r>
              <a:rPr lang="hu-HU" sz="2000" dirty="0" smtClean="0"/>
              <a:t>Egyetem </a:t>
            </a:r>
            <a:r>
              <a:rPr lang="hu-HU" sz="2000" dirty="0"/>
              <a:t>150.000 Ft / </a:t>
            </a:r>
            <a:r>
              <a:rPr lang="hu-HU" sz="2000" dirty="0" smtClean="0"/>
              <a:t>félév -&gt; </a:t>
            </a:r>
            <a:r>
              <a:rPr lang="hu-HU" sz="2000" i="1" dirty="0" smtClean="0"/>
              <a:t>3 </a:t>
            </a:r>
            <a:r>
              <a:rPr lang="hu-HU" sz="2000" i="1" dirty="0"/>
              <a:t>év alatt az </a:t>
            </a:r>
            <a:r>
              <a:rPr lang="hu-HU" sz="2000" i="1" dirty="0" smtClean="0"/>
              <a:t>900.000 Ft</a:t>
            </a:r>
            <a:endParaRPr lang="hu-HU" sz="2000" dirty="0"/>
          </a:p>
          <a:p>
            <a:pPr lvl="0"/>
            <a:r>
              <a:rPr lang="hu-HU" sz="2000" dirty="0"/>
              <a:t>Dunaújvárosi </a:t>
            </a:r>
            <a:r>
              <a:rPr lang="hu-HU" sz="2000" dirty="0" smtClean="0"/>
              <a:t>Főiskola </a:t>
            </a:r>
            <a:r>
              <a:rPr lang="hu-HU" sz="2000" dirty="0"/>
              <a:t>160.000 Ft / félév</a:t>
            </a:r>
          </a:p>
          <a:p>
            <a:pPr lvl="0"/>
            <a:r>
              <a:rPr lang="hu-HU" sz="2000" dirty="0" err="1"/>
              <a:t>BGF-en</a:t>
            </a:r>
            <a:r>
              <a:rPr lang="hu-HU" sz="2000" dirty="0"/>
              <a:t> </a:t>
            </a:r>
            <a:r>
              <a:rPr lang="hu-HU" sz="2000" dirty="0" smtClean="0"/>
              <a:t>magyar nyelvű képzéssel </a:t>
            </a:r>
            <a:r>
              <a:rPr lang="hu-HU" sz="2000" dirty="0"/>
              <a:t>216.000 Ft / félév</a:t>
            </a:r>
          </a:p>
          <a:p>
            <a:pPr lvl="0"/>
            <a:r>
              <a:rPr lang="hu-HU" sz="2000" dirty="0" err="1"/>
              <a:t>BGF-en</a:t>
            </a:r>
            <a:r>
              <a:rPr lang="hu-HU" sz="2000" dirty="0"/>
              <a:t> angol vagy francia nyelvű képzéssel 350.000 Ft / félév</a:t>
            </a:r>
          </a:p>
          <a:p>
            <a:pPr marL="0" indent="0">
              <a:buNone/>
            </a:pPr>
            <a:r>
              <a:rPr lang="hu-HU" sz="2000" dirty="0"/>
              <a:t> </a:t>
            </a:r>
          </a:p>
          <a:p>
            <a:pPr marL="0" indent="0">
              <a:buNone/>
            </a:pPr>
            <a:r>
              <a:rPr lang="hu-HU" sz="2000" b="1" dirty="0"/>
              <a:t>Turizmus-vendéglátás:</a:t>
            </a:r>
            <a:endParaRPr lang="hu-HU" sz="2000" dirty="0"/>
          </a:p>
          <a:p>
            <a:pPr lvl="0"/>
            <a:r>
              <a:rPr lang="hu-HU" sz="2000" dirty="0"/>
              <a:t>Pécsi Tudományegyetem Illyés Gyula Kar 150.000 Ft / félév</a:t>
            </a:r>
          </a:p>
          <a:p>
            <a:pPr lvl="0"/>
            <a:r>
              <a:rPr lang="hu-HU" sz="2000" dirty="0"/>
              <a:t>Debreceni </a:t>
            </a:r>
            <a:r>
              <a:rPr lang="hu-HU" sz="2000" dirty="0" smtClean="0"/>
              <a:t>Egyetem </a:t>
            </a:r>
            <a:r>
              <a:rPr lang="hu-HU" sz="2000" dirty="0"/>
              <a:t>177.000 Ft / félév</a:t>
            </a:r>
          </a:p>
          <a:p>
            <a:pPr lvl="0"/>
            <a:r>
              <a:rPr lang="hu-HU" sz="2000" dirty="0"/>
              <a:t>egri Eszterházy Károly </a:t>
            </a:r>
            <a:r>
              <a:rPr lang="hu-HU" sz="2000" dirty="0" smtClean="0"/>
              <a:t>Főiskola </a:t>
            </a:r>
            <a:r>
              <a:rPr lang="hu-HU" sz="2000" dirty="0"/>
              <a:t>180.000 Ft / félév</a:t>
            </a:r>
          </a:p>
          <a:p>
            <a:pPr lvl="0"/>
            <a:r>
              <a:rPr lang="hu-HU" sz="2000" dirty="0" err="1"/>
              <a:t>BGF-en</a:t>
            </a:r>
            <a:r>
              <a:rPr lang="hu-HU" sz="2000" dirty="0"/>
              <a:t> </a:t>
            </a:r>
            <a:r>
              <a:rPr lang="hu-HU" sz="2000" dirty="0" smtClean="0"/>
              <a:t>magyar nyelven </a:t>
            </a:r>
            <a:r>
              <a:rPr lang="hu-HU" sz="2000" dirty="0"/>
              <a:t>216.000 Ft / félév</a:t>
            </a:r>
          </a:p>
          <a:p>
            <a:pPr lvl="0"/>
            <a:r>
              <a:rPr lang="hu-HU" sz="2000" dirty="0" err="1"/>
              <a:t>BGF-en</a:t>
            </a:r>
            <a:r>
              <a:rPr lang="hu-HU" sz="2000" dirty="0"/>
              <a:t> német vagy angol nyelven 350.000 Ft / félév</a:t>
            </a:r>
          </a:p>
          <a:p>
            <a:pPr lvl="0"/>
            <a:r>
              <a:rPr lang="hu-HU" sz="2000" dirty="0" err="1" smtClean="0"/>
              <a:t>Corvinus</a:t>
            </a:r>
            <a:r>
              <a:rPr lang="hu-HU" sz="2000" dirty="0" smtClean="0"/>
              <a:t> </a:t>
            </a:r>
            <a:r>
              <a:rPr lang="hu-HU" sz="2000" dirty="0"/>
              <a:t>295.000 Ft / </a:t>
            </a:r>
            <a:r>
              <a:rPr lang="hu-HU" sz="2000" dirty="0" smtClean="0"/>
              <a:t>félév</a:t>
            </a:r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8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25121"/>
            <a:ext cx="7056784" cy="1066130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rgbClr val="939B1B"/>
                </a:solidFill>
                <a:latin typeface="Gill Sans MT" pitchFamily="34" charset="-18"/>
              </a:rPr>
              <a:t>Most nagyot ugrott az ára!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5184576"/>
          </a:xfrm>
        </p:spPr>
        <p:txBody>
          <a:bodyPr/>
          <a:lstStyle/>
          <a:p>
            <a:pPr marL="0" indent="0">
              <a:buNone/>
            </a:pPr>
            <a:r>
              <a:rPr lang="hu-HU" sz="1600" b="1" dirty="0" smtClean="0"/>
              <a:t>Pénzügy </a:t>
            </a:r>
            <a:r>
              <a:rPr lang="hu-HU" sz="1600" b="1" dirty="0"/>
              <a:t>és számvitel:</a:t>
            </a:r>
            <a:endParaRPr lang="hu-HU" sz="1600" dirty="0"/>
          </a:p>
          <a:p>
            <a:pPr lvl="0"/>
            <a:r>
              <a:rPr lang="hu-HU" sz="1600" dirty="0"/>
              <a:t>Kaposvári Egyetem 150.000 Ft / félév</a:t>
            </a:r>
          </a:p>
          <a:p>
            <a:pPr lvl="0"/>
            <a:r>
              <a:rPr lang="hu-HU" sz="1600" dirty="0" err="1"/>
              <a:t>BGF-en</a:t>
            </a:r>
            <a:r>
              <a:rPr lang="hu-HU" sz="1600" dirty="0"/>
              <a:t> magyar nyelven 216.000 Ft / félév</a:t>
            </a:r>
          </a:p>
          <a:p>
            <a:pPr lvl="0"/>
            <a:r>
              <a:rPr lang="hu-HU" sz="1600" dirty="0" err="1"/>
              <a:t>BGF-en</a:t>
            </a:r>
            <a:r>
              <a:rPr lang="hu-HU" sz="1600" dirty="0"/>
              <a:t> </a:t>
            </a:r>
            <a:r>
              <a:rPr lang="hu-HU" sz="1600" dirty="0" smtClean="0"/>
              <a:t>angol nyelven </a:t>
            </a:r>
            <a:r>
              <a:rPr lang="hu-HU" sz="1600" dirty="0"/>
              <a:t>350.000 Ft / félév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b="1" dirty="0"/>
              <a:t>Gyógyszerész:</a:t>
            </a:r>
            <a:endParaRPr lang="hu-HU" sz="1600" dirty="0"/>
          </a:p>
          <a:p>
            <a:pPr lvl="0"/>
            <a:r>
              <a:rPr lang="hu-HU" sz="1600" dirty="0"/>
              <a:t>Semmelweis Egyetem 800.000 Ft / félév</a:t>
            </a:r>
          </a:p>
          <a:p>
            <a:pPr lvl="0"/>
            <a:r>
              <a:rPr lang="hu-HU" sz="1600" dirty="0"/>
              <a:t>Debrecenben, Pécsen és Szegeden 750.000 Ft / félév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b="1" dirty="0"/>
              <a:t>Általános orvos:</a:t>
            </a:r>
            <a:endParaRPr lang="hu-HU" sz="1600" dirty="0"/>
          </a:p>
          <a:p>
            <a:pPr lvl="0"/>
            <a:r>
              <a:rPr lang="hu-HU" sz="1600" dirty="0"/>
              <a:t>Semmelweis Egyetem </a:t>
            </a:r>
            <a:r>
              <a:rPr lang="hu-HU" sz="2400" b="1" dirty="0" smtClean="0"/>
              <a:t>1.020.000 </a:t>
            </a:r>
            <a:r>
              <a:rPr lang="hu-HU" sz="2400" b="1" dirty="0"/>
              <a:t>Ft </a:t>
            </a:r>
            <a:r>
              <a:rPr lang="hu-HU" sz="1600" dirty="0"/>
              <a:t>/ félév -&gt; </a:t>
            </a:r>
            <a:r>
              <a:rPr lang="hu-HU" sz="1600" i="1" dirty="0" smtClean="0"/>
              <a:t>6 év alatt az 12,2 Millió Ft</a:t>
            </a:r>
            <a:endParaRPr lang="hu-HU" sz="1600" i="1" dirty="0"/>
          </a:p>
          <a:p>
            <a:pPr lvl="0"/>
            <a:r>
              <a:rPr lang="hu-HU" sz="1600" dirty="0"/>
              <a:t>Debrecenben, Pécsen és Szegeden 950.000 Ft / félév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b="1" dirty="0"/>
              <a:t>Fogorvos:</a:t>
            </a:r>
            <a:endParaRPr lang="hu-HU" sz="1600" dirty="0"/>
          </a:p>
          <a:p>
            <a:pPr lvl="0"/>
            <a:r>
              <a:rPr lang="hu-HU" sz="2000" dirty="0"/>
              <a:t>Pécsen</a:t>
            </a:r>
            <a:r>
              <a:rPr lang="hu-HU" sz="2000" b="1" dirty="0"/>
              <a:t> </a:t>
            </a:r>
            <a:r>
              <a:rPr lang="hu-HU" sz="2800" b="1" dirty="0"/>
              <a:t>1.050.000 Ft / félév</a:t>
            </a:r>
          </a:p>
          <a:p>
            <a:pPr lvl="0"/>
            <a:r>
              <a:rPr lang="hu-HU" sz="1600" dirty="0"/>
              <a:t>Semmelweis Egyetemen 1.016.000 Ft / félév</a:t>
            </a:r>
          </a:p>
          <a:p>
            <a:pPr lvl="0"/>
            <a:r>
              <a:rPr lang="hu-HU" sz="1600" dirty="0"/>
              <a:t>Debrecenben és Szegeden 950.000 Ft / félév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efok.mrginfo.com/kepek/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68760"/>
            <a:ext cx="4104456" cy="2695882"/>
          </a:xfrm>
          <a:prstGeom prst="rect">
            <a:avLst/>
          </a:prstGeom>
          <a:noFill/>
        </p:spPr>
      </p:pic>
      <p:pic>
        <p:nvPicPr>
          <p:cNvPr id="2052" name="Picture 4" descr="http://dentistsfinder.org/wp-content/uploads/2012/03/Austin-den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139" y="4581128"/>
            <a:ext cx="3323861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23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800" b="1" dirty="0" smtClean="0">
                <a:solidFill>
                  <a:srgbClr val="929B1B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Mai adatok szerint: 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Tandíj: 150.000 – 1.000.000 Ft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Tankönyvek, vizsgadíjak: 50.000 – 80.000 Ft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Lakhatás: 100.000 – 250.000 Ft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Étkezés, ruházkodás: 150.000 – 300.000 Ft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Utazás, telefon, internet: 100.000 – 150.000 Ft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u="sng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Zsebpénz: 100.000 – 400.000 Ft  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C00000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Összesen: min. 650.000 Ft / szemeszter</a:t>
            </a:r>
          </a:p>
          <a:p>
            <a:pPr marL="342900" indent="-342900"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képzések jellemzően 6-8-10-12 szemeszterből állnak…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800" b="1" dirty="0" smtClean="0">
              <a:solidFill>
                <a:srgbClr val="929B1B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800" b="1" dirty="0" smtClean="0">
              <a:solidFill>
                <a:srgbClr val="929B1B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1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Mibe kerül egy félév ténylegesen?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Mibe kerül egy diploma?</a:t>
            </a:r>
            <a:br>
              <a:rPr lang="hu-HU" dirty="0" smtClean="0"/>
            </a:br>
            <a:r>
              <a:rPr lang="hu-HU" sz="1800" dirty="0" smtClean="0"/>
              <a:t>Haszon Magazin, 2012 március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" y="1412776"/>
            <a:ext cx="9075727" cy="478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Álommunkák itthon </a:t>
            </a:r>
            <a:r>
              <a:rPr lang="hu-HU" dirty="0" smtClean="0"/>
              <a:t>és külföldön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3730" name="Picture 2" descr="http://www.bppiac.hu/db/szines/999/k_v_ri_brigi_nyus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693752" cy="404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4" name="Picture 6" descr="http://www.probilingualinterpreter.com/pbis/images/stories/call_cen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3392" y="1196752"/>
            <a:ext cx="2570608" cy="2880320"/>
          </a:xfrm>
          <a:prstGeom prst="rect">
            <a:avLst/>
          </a:prstGeom>
          <a:noFill/>
        </p:spPr>
      </p:pic>
      <p:pic>
        <p:nvPicPr>
          <p:cNvPr id="73736" name="Picture 8" descr="http://1.bp.blogspot.com/_5ZPbkxf7g60/THaQ-Eg411I/AAAAAAAAAEI/NufE53tzaHQ/s1600/1397508india_call_center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4572000" cy="4233130"/>
          </a:xfrm>
          <a:prstGeom prst="rect">
            <a:avLst/>
          </a:prstGeom>
          <a:noFill/>
        </p:spPr>
      </p:pic>
      <p:pic>
        <p:nvPicPr>
          <p:cNvPr id="73738" name="Picture 10" descr="http://www.kisalfold.hu/mar_papan_is_gyori_aruhazi_penztarosokat_keresnek/cikk/206/2056898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501008"/>
            <a:ext cx="5040527" cy="3356992"/>
          </a:xfrm>
          <a:prstGeom prst="rect">
            <a:avLst/>
          </a:prstGeom>
          <a:noFill/>
        </p:spPr>
      </p:pic>
      <p:pic>
        <p:nvPicPr>
          <p:cNvPr id="73740" name="Picture 12" descr="http://babafalva.hu/files/2011/11/me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340768"/>
            <a:ext cx="5297884" cy="3528392"/>
          </a:xfrm>
          <a:prstGeom prst="rect">
            <a:avLst/>
          </a:prstGeom>
          <a:noFill/>
        </p:spPr>
      </p:pic>
      <p:pic>
        <p:nvPicPr>
          <p:cNvPr id="73742" name="Picture 14" descr="http://www.nemzetigeografia.hu/sites/default/files/nodeuploads/2011/05/2011-05-05-1376.jpg"/>
          <p:cNvPicPr>
            <a:picLocks noChangeAspect="1" noChangeArrowheads="1"/>
          </p:cNvPicPr>
          <p:nvPr/>
        </p:nvPicPr>
        <p:blipFill>
          <a:blip r:embed="rId7" cstate="print"/>
          <a:srcRect l="24508"/>
          <a:stretch>
            <a:fillRect/>
          </a:stretch>
        </p:blipFill>
        <p:spPr bwMode="auto">
          <a:xfrm>
            <a:off x="3995936" y="2996953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Menni vagy maradni?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929B1B"/>
                </a:solidFill>
              </a:rPr>
              <a:t>Külföldi diploma</a:t>
            </a:r>
            <a:endParaRPr lang="hu-HU" dirty="0">
              <a:solidFill>
                <a:srgbClr val="929B1B"/>
              </a:soli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Alig kerül többe…</a:t>
            </a:r>
          </a:p>
          <a:p>
            <a:r>
              <a:rPr lang="hu-HU" dirty="0" smtClean="0"/>
              <a:t>Minőségi infrastruktúra és környezet</a:t>
            </a:r>
          </a:p>
          <a:p>
            <a:r>
              <a:rPr lang="hu-HU" dirty="0" smtClean="0"/>
              <a:t>Külföldi munkavégzéshez külföldi kapcsolatok</a:t>
            </a:r>
          </a:p>
          <a:p>
            <a:r>
              <a:rPr lang="hu-HU" dirty="0" smtClean="0"/>
              <a:t>Idegen környezetben talpraesettebbé válunk</a:t>
            </a:r>
          </a:p>
          <a:p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929B1B"/>
                </a:solidFill>
              </a:rPr>
              <a:t>Hazai diploma</a:t>
            </a:r>
            <a:endParaRPr lang="hu-HU" dirty="0">
              <a:solidFill>
                <a:srgbClr val="929B1B"/>
              </a:solidFill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Kevesebbe kerül az itthoni diploma</a:t>
            </a:r>
          </a:p>
          <a:p>
            <a:r>
              <a:rPr lang="hu-HU" dirty="0" smtClean="0"/>
              <a:t>Hazai munkavégzéshez hazai kapcsolatok</a:t>
            </a:r>
          </a:p>
          <a:p>
            <a:r>
              <a:rPr lang="hu-HU" dirty="0" smtClean="0"/>
              <a:t>Jog, média, humán szakok a magyar nyelvhez és joghoz kapcsolódnak</a:t>
            </a:r>
          </a:p>
          <a:p>
            <a:r>
              <a:rPr lang="hu-HU" dirty="0" smtClean="0"/>
              <a:t>Fél-egy évre is ki lehet menni tanulni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Miből finanszírozom?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Előtte rakom össze: Megtakarítás</a:t>
            </a:r>
          </a:p>
          <a:p>
            <a:endParaRPr lang="hu-HU" dirty="0" smtClean="0"/>
          </a:p>
          <a:p>
            <a:r>
              <a:rPr lang="hu-HU" dirty="0" smtClean="0"/>
              <a:t>Közben rakom össze: Diákmunka</a:t>
            </a:r>
          </a:p>
          <a:p>
            <a:endParaRPr lang="hu-HU" dirty="0" smtClean="0"/>
          </a:p>
          <a:p>
            <a:r>
              <a:rPr lang="hu-HU" dirty="0" smtClean="0"/>
              <a:t>Utána rakom össze: </a:t>
            </a:r>
          </a:p>
          <a:p>
            <a:pPr lvl="1"/>
            <a:r>
              <a:rPr lang="hu-HU" dirty="0" smtClean="0"/>
              <a:t>Diákhitel 1.</a:t>
            </a:r>
          </a:p>
          <a:p>
            <a:pPr lvl="1"/>
            <a:r>
              <a:rPr lang="hu-HU" dirty="0" smtClean="0"/>
              <a:t>Diákhitel 2 % - csak tandíjra!!!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Termékskála - Koncepció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Öngondoskodás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Másokról gondoskodás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02" name="Picture 2" descr="http://burundi.kepeslap.com/images/21781/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1612618" cy="1644871"/>
          </a:xfrm>
          <a:prstGeom prst="rect">
            <a:avLst/>
          </a:prstGeom>
          <a:noFill/>
        </p:spPr>
      </p:pic>
      <p:pic>
        <p:nvPicPr>
          <p:cNvPr id="51208" name="Picture 8" descr="http://infovilag.hu/data/images/2009-12/maltai_kez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221088"/>
            <a:ext cx="1872208" cy="249892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12976"/>
            <a:ext cx="2668880" cy="3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32855"/>
            <a:ext cx="1152128" cy="16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835696" y="2132856"/>
            <a:ext cx="1088395" cy="15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419872" y="2132856"/>
            <a:ext cx="1008112" cy="14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ím 5"/>
          <p:cNvSpPr>
            <a:spLocks noGrp="1"/>
          </p:cNvSpPr>
          <p:nvPr>
            <p:ph type="title"/>
          </p:nvPr>
        </p:nvSpPr>
        <p:spPr>
          <a:xfrm>
            <a:off x="1547813" y="274638"/>
            <a:ext cx="6192837" cy="1143000"/>
          </a:xfrm>
        </p:spPr>
        <p:txBody>
          <a:bodyPr/>
          <a:lstStyle/>
          <a:p>
            <a:r>
              <a:rPr lang="hu-HU" dirty="0" smtClean="0"/>
              <a:t>Piaci toplista</a:t>
            </a:r>
            <a:br>
              <a:rPr lang="hu-HU" dirty="0" smtClean="0"/>
            </a:br>
            <a:r>
              <a:rPr lang="hu-HU" dirty="0" smtClean="0"/>
              <a:t>Élet korrigált díjbevétel</a:t>
            </a:r>
            <a:br>
              <a:rPr lang="hu-HU" dirty="0" smtClean="0"/>
            </a:br>
            <a:r>
              <a:rPr lang="hu-HU" sz="2000" dirty="0" smtClean="0"/>
              <a:t> 2011., Mrd Ft</a:t>
            </a:r>
            <a:endParaRPr lang="hu-HU" dirty="0" smtClean="0"/>
          </a:p>
        </p:txBody>
      </p:sp>
      <p:pic>
        <p:nvPicPr>
          <p:cNvPr id="57347" name="Picture 2" descr="http://www.popartuk.com/g/l/lgpp30049+sword-and-death-list-kill-bill-volume-2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628775"/>
            <a:ext cx="3419475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539552" y="1556792"/>
            <a:ext cx="5183187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 	67	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Aegon 	38		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Generali 	35	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Allianz 	26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 smtClean="0"/>
              <a:t>CIG	21</a:t>
            </a:r>
            <a:endParaRPr lang="hu-HU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Groupama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21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hu-HU" sz="3600" dirty="0" smtClean="0"/>
          </a:p>
          <a:p>
            <a:pPr>
              <a:buNone/>
              <a:defRPr/>
            </a:pPr>
            <a:r>
              <a:rPr lang="hu-HU" sz="2400" dirty="0" err="1" smtClean="0">
                <a:solidFill>
                  <a:schemeClr val="tx1"/>
                </a:solidFill>
              </a:rPr>
              <a:t>Aviva</a:t>
            </a:r>
            <a:r>
              <a:rPr lang="hu-HU" sz="2400" dirty="0" smtClean="0">
                <a:solidFill>
                  <a:schemeClr val="tx1"/>
                </a:solidFill>
              </a:rPr>
              <a:t>, </a:t>
            </a:r>
            <a:r>
              <a:rPr lang="hu-HU" sz="2400" dirty="0" err="1" smtClean="0">
                <a:solidFill>
                  <a:schemeClr val="tx1"/>
                </a:solidFill>
              </a:rPr>
              <a:t>Uniqa</a:t>
            </a:r>
            <a:r>
              <a:rPr lang="hu-HU" sz="2400" dirty="0" smtClean="0">
                <a:solidFill>
                  <a:schemeClr val="tx1"/>
                </a:solidFill>
              </a:rPr>
              <a:t>, </a:t>
            </a:r>
            <a:r>
              <a:rPr lang="hu-HU" sz="2400" dirty="0" err="1" smtClean="0">
                <a:solidFill>
                  <a:schemeClr val="tx1"/>
                </a:solidFill>
              </a:rPr>
              <a:t>Axa</a:t>
            </a:r>
            <a:r>
              <a:rPr lang="hu-HU" sz="2400" dirty="0" smtClean="0">
                <a:solidFill>
                  <a:schemeClr val="tx1"/>
                </a:solidFill>
              </a:rPr>
              <a:t>, </a:t>
            </a:r>
            <a:r>
              <a:rPr lang="hu-HU" sz="2400" dirty="0" err="1" smtClean="0">
                <a:solidFill>
                  <a:schemeClr val="tx1"/>
                </a:solidFill>
              </a:rPr>
              <a:t>Signal</a:t>
            </a:r>
            <a:r>
              <a:rPr lang="hu-HU" sz="2400" dirty="0" smtClean="0">
                <a:solidFill>
                  <a:schemeClr val="tx1"/>
                </a:solidFill>
              </a:rPr>
              <a:t>, Erste, </a:t>
            </a:r>
            <a:r>
              <a:rPr lang="hu-HU" sz="2400" dirty="0" err="1" smtClean="0">
                <a:solidFill>
                  <a:schemeClr val="tx1"/>
                </a:solidFill>
              </a:rPr>
              <a:t>Grawe</a:t>
            </a:r>
            <a:r>
              <a:rPr lang="hu-HU" sz="2400" dirty="0" smtClean="0">
                <a:solidFill>
                  <a:schemeClr val="tx1"/>
                </a:solidFill>
              </a:rPr>
              <a:t>, </a:t>
            </a:r>
            <a:r>
              <a:rPr lang="hu-HU" sz="2400" dirty="0" err="1" smtClean="0">
                <a:solidFill>
                  <a:schemeClr val="tx1"/>
                </a:solidFill>
              </a:rPr>
              <a:t>Metlife</a:t>
            </a:r>
            <a:r>
              <a:rPr lang="hu-HU" sz="2400" dirty="0" smtClean="0">
                <a:solidFill>
                  <a:schemeClr val="tx1"/>
                </a:solidFill>
              </a:rPr>
              <a:t>, Union, Magyar Posta, K&amp;H, Dimenzió, MKB 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25499" y="4845031"/>
            <a:ext cx="4679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736863" y="5189352"/>
            <a:ext cx="4535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827584" y="5517232"/>
            <a:ext cx="4460904" cy="11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Célpiac: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://graphoconsulting.hu/wp-content/uploads/2010/01/csalad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1941" y="3429000"/>
            <a:ext cx="3072059" cy="3096344"/>
          </a:xfrm>
          <a:prstGeom prst="rect">
            <a:avLst/>
          </a:prstGeom>
          <a:noFill/>
        </p:spPr>
      </p:pic>
      <p:pic>
        <p:nvPicPr>
          <p:cNvPr id="8" name="Picture 2" descr="http://www.noiportal.hu/images/cikkek/13506_csalad_ruh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1" y="188640"/>
            <a:ext cx="3646359" cy="2448272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3502565" cy="331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" name="Picture 2" descr="http://www.blikk.hu/data/cikk/2/00/13/47/cikk_2001347/falud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2812900"/>
            <a:ext cx="3346960" cy="40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Gondok-gondolkodás-gondoskodás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3950741"/>
              </p:ext>
            </p:extLst>
          </p:nvPr>
        </p:nvGraphicFramePr>
        <p:xfrm>
          <a:off x="457200" y="1600200"/>
          <a:ext cx="8229600" cy="37733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498630">
                <a:tc>
                  <a:txBody>
                    <a:bodyPr/>
                    <a:lstStyle/>
                    <a:p>
                      <a:r>
                        <a:rPr lang="hu-HU" dirty="0" smtClean="0"/>
                        <a:t>Gondok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Megoldások</a:t>
                      </a:r>
                      <a:endParaRPr lang="hu-HU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Nagy célok elérése a jövőben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Megtakarítás</a:t>
                      </a:r>
                      <a:endParaRPr lang="hu-HU" b="1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Ki tudom-e zárni egy váratlan tragédia lehetőségét?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Biztosítási védelem</a:t>
                      </a:r>
                      <a:endParaRPr lang="hu-HU" b="1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Mennyit tettem már félre?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Egy ténylegesen soha meg nem takarított összeg rendelkezésre tartása</a:t>
                      </a:r>
                      <a:endParaRPr lang="hu-HU" b="1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Ki segít a családon?</a:t>
                      </a:r>
                      <a:r>
                        <a:rPr lang="hu-HU" b="1" baseline="0" dirty="0" smtClean="0"/>
                        <a:t> Az árverező?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Profi pénzintézet</a:t>
                      </a:r>
                      <a:endParaRPr lang="hu-HU" b="1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Biztos, hogy elég lesz a pénz?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Magam határozhatom meg</a:t>
                      </a:r>
                      <a:endParaRPr lang="hu-HU" b="1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Hosszú</a:t>
                      </a:r>
                      <a:r>
                        <a:rPr lang="hu-HU" b="1" baseline="0" dirty="0" smtClean="0"/>
                        <a:t> távon elértéktelenedik a pénz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Szolgáltatások értéken tartása</a:t>
                      </a:r>
                      <a:endParaRPr lang="hu-H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történt volna, ha tegnap…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hu-HU" dirty="0" smtClean="0"/>
              <a:t>Mennyi pénzre lenne szükség azonnal:</a:t>
            </a:r>
          </a:p>
          <a:p>
            <a:pPr lvl="1"/>
            <a:r>
              <a:rPr lang="hu-HU" dirty="0" smtClean="0"/>
              <a:t>Temetés</a:t>
            </a:r>
          </a:p>
          <a:p>
            <a:pPr lvl="1"/>
            <a:r>
              <a:rPr lang="hu-HU" dirty="0" smtClean="0"/>
              <a:t>Illetékek</a:t>
            </a:r>
          </a:p>
          <a:p>
            <a:pPr lvl="1"/>
            <a:r>
              <a:rPr lang="hu-HU" dirty="0" smtClean="0"/>
              <a:t>Tarozások, hitelek esetleges rendezése</a:t>
            </a:r>
          </a:p>
          <a:p>
            <a:pPr marL="457200" lvl="1" indent="0">
              <a:buNone/>
            </a:pPr>
            <a:endParaRPr lang="hu-HU" dirty="0" smtClean="0"/>
          </a:p>
          <a:p>
            <a:r>
              <a:rPr lang="hu-HU" dirty="0" smtClean="0"/>
              <a:t>Mennyi pénzre lenne szükség folyamatosan?</a:t>
            </a:r>
          </a:p>
          <a:p>
            <a:pPr lvl="1"/>
            <a:r>
              <a:rPr lang="hu-HU" dirty="0" smtClean="0"/>
              <a:t>Kieső jövedelem pótlása</a:t>
            </a:r>
          </a:p>
          <a:p>
            <a:pPr lvl="1"/>
            <a:r>
              <a:rPr lang="hu-HU" dirty="0" smtClean="0"/>
              <a:t>Hiteltörlesztés</a:t>
            </a:r>
          </a:p>
          <a:p>
            <a:pPr marL="457200" lvl="1" indent="0">
              <a:buNone/>
            </a:pPr>
            <a:endParaRPr lang="hu-HU" dirty="0" smtClean="0"/>
          </a:p>
          <a:p>
            <a:r>
              <a:rPr lang="hu-HU" dirty="0" smtClean="0"/>
              <a:t>A hátramaradók céljait fel kell adni?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http://dusikandrea.files.wordpress.com/2009/11/nyugdij_ok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719534" cy="403839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 w="73025"/>
        </p:spPr>
        <p:txBody>
          <a:bodyPr/>
          <a:lstStyle/>
          <a:p>
            <a:r>
              <a:rPr lang="hu-HU" dirty="0" smtClean="0"/>
              <a:t>Ami biztos, hogy nem elég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666" name="Picture 2" descr="http://www.penzcentrum.hu/images/content/200911/19-nyug2010_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25694"/>
            <a:ext cx="8172400" cy="2332306"/>
          </a:xfrm>
          <a:prstGeom prst="rect">
            <a:avLst/>
          </a:prstGeom>
          <a:noFill/>
        </p:spPr>
      </p:pic>
      <p:sp>
        <p:nvSpPr>
          <p:cNvPr id="7" name="Ellipszis 6"/>
          <p:cNvSpPr/>
          <p:nvPr/>
        </p:nvSpPr>
        <p:spPr>
          <a:xfrm>
            <a:off x="2771800" y="1628800"/>
            <a:ext cx="2376264" cy="144016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796136" y="5373216"/>
            <a:ext cx="2376264" cy="7200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1124"/>
            <a:ext cx="9036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hu-HU" sz="5400" b="1" dirty="0" smtClean="0">
                <a:solidFill>
                  <a:schemeClr val="bg1"/>
                </a:solidFill>
                <a:latin typeface="Gill Sans MT"/>
              </a:rPr>
              <a:t>Termékjellemzők</a:t>
            </a:r>
            <a:endParaRPr lang="hu-HU" sz="5400" b="1" dirty="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89589" y="3420001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3600" b="1" i="1" dirty="0" smtClean="0">
                <a:solidFill>
                  <a:schemeClr val="bg1"/>
                </a:solidFill>
                <a:latin typeface="Gill Sans MT"/>
              </a:rPr>
              <a:t>Gondoskodjon a szeretteiről,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3600" b="1" i="1" dirty="0" smtClean="0">
                <a:solidFill>
                  <a:schemeClr val="bg1"/>
                </a:solidFill>
                <a:latin typeface="Gill Sans MT"/>
              </a:rPr>
              <a:t>ahogyan Ön szeretne,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3600" b="1" i="1" dirty="0" smtClean="0">
                <a:solidFill>
                  <a:schemeClr val="bg1"/>
                </a:solidFill>
                <a:latin typeface="Gill Sans MT"/>
              </a:rPr>
              <a:t>s ha a sors meggátolja ebben,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3600" b="1" i="1" dirty="0" smtClean="0">
                <a:solidFill>
                  <a:schemeClr val="bg1"/>
                </a:solidFill>
                <a:latin typeface="Gill Sans MT"/>
              </a:rPr>
              <a:t>mi gondoskodunk róla úgy,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3600" b="1" i="1" dirty="0" smtClean="0">
                <a:solidFill>
                  <a:schemeClr val="bg1"/>
                </a:solidFill>
                <a:latin typeface="Gill Sans MT"/>
              </a:rPr>
              <a:t>ahogyan Ön szerette volna …</a:t>
            </a:r>
            <a:endParaRPr lang="hu-HU" sz="3600" b="1" i="1" dirty="0">
              <a:solidFill>
                <a:schemeClr val="bg1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800" b="1" dirty="0" smtClean="0">
                <a:solidFill>
                  <a:srgbClr val="929B1B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3 szolgáltatás, ebből legalább kettőt kell választani </a:t>
            </a:r>
            <a:r>
              <a:rPr lang="hu-HU" sz="1600" dirty="0" smtClean="0">
                <a:latin typeface="Gill Sans MT" pitchFamily="34" charset="-18"/>
                <a:ea typeface="ヒラギノ角ゴ Pro W3" charset="-128"/>
                <a:cs typeface="Arial" charset="0"/>
              </a:rPr>
              <a:t>(tartam során nem módosítható)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1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Lejárati (</a:t>
            </a:r>
            <a:r>
              <a:rPr lang="hu-HU" sz="2400" b="1" dirty="0" err="1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term</a:t>
            </a: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 fix) szolgáltatás halál eseti díjátvállalással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Egyösszegű, azonnali haláleseti szolgáltatás 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Haláleseti járadékszolgáltatás a tartam végéig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Már ismert kiegészítő modulok</a:t>
            </a:r>
          </a:p>
          <a:p>
            <a:pPr marL="800100" lvl="1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Baleseti halál szolgáltatás </a:t>
            </a:r>
          </a:p>
          <a:p>
            <a:pPr marL="800100" lvl="1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Baleseti rokkantság szolgáltatás </a:t>
            </a:r>
          </a:p>
          <a:p>
            <a:pPr marL="800100" lvl="1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Baleseti kórházi napi térítés</a:t>
            </a:r>
          </a:p>
          <a:p>
            <a:pPr marL="800100" lvl="1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Baleseti műtéti térítés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smtClean="0">
                <a:solidFill>
                  <a:srgbClr val="939B1B"/>
                </a:solidFill>
                <a:latin typeface="Gill Sans MT" pitchFamily="34" charset="-18"/>
              </a:rPr>
              <a:t>Szolgáltatások (építőkockák)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pic>
        <p:nvPicPr>
          <p:cNvPr id="41986" name="Picture 2" descr="http://psd.fanextra.com/wp-content/uploads/2009/10/leg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33056"/>
            <a:ext cx="2876081" cy="2334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/>
              <a:pPr>
                <a:defRPr/>
              </a:pPr>
              <a:t>26</a:t>
            </a:fld>
            <a:endParaRPr lang="hu-HU"/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800" b="1" dirty="0" smtClean="0">
                <a:latin typeface="Gill Sans MT" pitchFamily="34" charset="-18"/>
                <a:ea typeface="ヒラギノ角ゴ Pro W3" charset="-128"/>
                <a:cs typeface="Arial" charset="0"/>
              </a:rPr>
              <a:t>A szolgáltatások szabadon kombinálhatók </a:t>
            </a:r>
          </a:p>
          <a:p>
            <a:pPr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800" b="1" dirty="0" smtClean="0"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800" b="1" dirty="0" smtClean="0">
                <a:solidFill>
                  <a:srgbClr val="929B1B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Az összeállítható biztosítási csomagok:</a:t>
            </a:r>
          </a:p>
          <a:p>
            <a:pPr marL="114300" indent="-45720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dirty="0" smtClean="0">
                <a:latin typeface="Gill Sans MT" pitchFamily="34" charset="-18"/>
                <a:ea typeface="ヒラギノ角ゴ Pro W3" charset="-128"/>
                <a:cs typeface="Arial" charset="0"/>
              </a:rPr>
              <a:t>Egyösszegű haláleseti szolgáltatás + Haláleseti járadékszolgáltatás</a:t>
            </a:r>
          </a:p>
          <a:p>
            <a:pPr marL="114300" indent="-45720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dirty="0" smtClean="0">
                <a:latin typeface="Gill Sans MT" pitchFamily="34" charset="-18"/>
                <a:ea typeface="ヒラギノ角ゴ Pro W3" charset="-128"/>
                <a:cs typeface="Arial" charset="0"/>
              </a:rPr>
              <a:t>Egyösszegű haláleseti szolgáltatás + Lejárati szolgáltatás</a:t>
            </a:r>
          </a:p>
          <a:p>
            <a:pPr marL="114300" indent="-45720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dirty="0" smtClean="0">
                <a:latin typeface="Gill Sans MT" pitchFamily="34" charset="-18"/>
                <a:ea typeface="ヒラギノ角ゴ Pro W3" charset="-128"/>
                <a:cs typeface="Arial" charset="0"/>
              </a:rPr>
              <a:t>Haláleseti járadékszolgáltatás + Lejárati szolgáltatás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b="1" dirty="0" smtClean="0">
                <a:latin typeface="Gill Sans MT" pitchFamily="34" charset="-18"/>
                <a:ea typeface="ヒラギノ角ゴ Pro W3" charset="-128"/>
                <a:cs typeface="Arial" charset="0"/>
              </a:rPr>
              <a:t>Egyösszegű haláleseti szolgáltatás + Haláleseti járadékszolgáltatás + Lejárati szolgáltatás</a:t>
            </a:r>
          </a:p>
          <a:p>
            <a:pPr marL="1143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1143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dirty="0" smtClean="0"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smtClean="0">
                <a:solidFill>
                  <a:srgbClr val="939B1B"/>
                </a:solidFill>
                <a:latin typeface="Gill Sans MT" pitchFamily="34" charset="-18"/>
              </a:rPr>
              <a:t>3 szolgáltatás,  4 csomag, 4 termék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1143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1143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A Mentor szolgáltatása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6873"/>
            <a:ext cx="9093302" cy="565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800" b="1" u="sng" dirty="0" smtClean="0">
                <a:solidFill>
                  <a:srgbClr val="929B1B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Haláleseti járadékszolgáltatás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1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Biztosítási esemény: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biztosított halála tartam közben.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biztosító szolgáltatása: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Havi </a:t>
            </a:r>
            <a:r>
              <a:rPr lang="hu-HU" sz="2400" dirty="0" err="1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rendszerességű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 járadékfolyósítás a tartam végéig.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	- Minimum 20.000,- Ft/hó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	- Választható értékkövetés során emelkedhet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	- </a:t>
            </a: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Halál után automatikus értékkövetés 3% / év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547664" y="404813"/>
            <a:ext cx="7380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dirty="0" smtClean="0">
                <a:solidFill>
                  <a:srgbClr val="939B1B"/>
                </a:solidFill>
                <a:latin typeface="Gill Sans MT" pitchFamily="34" charset="-18"/>
              </a:rPr>
              <a:t>Biztosítási események és szolgáltatások</a:t>
            </a:r>
            <a:endParaRPr lang="hu-HU" sz="28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sp>
        <p:nvSpPr>
          <p:cNvPr id="6" name="Jobbra nyíl 5"/>
          <p:cNvSpPr/>
          <p:nvPr/>
        </p:nvSpPr>
        <p:spPr>
          <a:xfrm rot="5400000">
            <a:off x="3203847" y="4509121"/>
            <a:ext cx="864097" cy="576064"/>
          </a:xfrm>
          <a:prstGeom prst="rightArrow">
            <a:avLst/>
          </a:prstGeom>
          <a:solidFill>
            <a:srgbClr val="929B1B"/>
          </a:solidFill>
          <a:ln>
            <a:solidFill>
              <a:srgbClr val="929B1B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800" b="1" u="sng" dirty="0" smtClean="0">
                <a:solidFill>
                  <a:srgbClr val="929B1B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Lejárati szolgáltatás  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1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2743200" lvl="5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Biztosítási esemény</a:t>
            </a: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2412000" lvl="4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biztosító szolgáltatása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547664" y="404813"/>
            <a:ext cx="7380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dirty="0" smtClean="0">
                <a:solidFill>
                  <a:srgbClr val="939B1B"/>
                </a:solidFill>
                <a:latin typeface="Gill Sans MT" pitchFamily="34" charset="-18"/>
              </a:rPr>
              <a:t>Biztosítási események és szolgáltatások</a:t>
            </a:r>
            <a:endParaRPr lang="hu-HU" sz="28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3573016"/>
            <a:ext cx="41465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hu-HU" sz="220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biztosított halála tartam közben.</a:t>
            </a:r>
            <a:endParaRPr lang="hu-HU" sz="220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rot="10800000" flipV="1">
            <a:off x="2555776" y="2492896"/>
            <a:ext cx="1224136" cy="1008112"/>
          </a:xfrm>
          <a:prstGeom prst="straightConnector1">
            <a:avLst/>
          </a:prstGeom>
          <a:ln w="63500">
            <a:solidFill>
              <a:srgbClr val="929B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4499992" y="2492896"/>
            <a:ext cx="1224136" cy="1008112"/>
          </a:xfrm>
          <a:prstGeom prst="straightConnector1">
            <a:avLst/>
          </a:prstGeom>
          <a:ln w="63500">
            <a:solidFill>
              <a:srgbClr val="929B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4283968" y="3573016"/>
            <a:ext cx="4860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220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biztosított életbe léte a tartam végén.</a:t>
            </a:r>
            <a:endParaRPr lang="hu-HU" sz="220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9" name="Egyenes összekötő nyíllal 18"/>
          <p:cNvCxnSpPr/>
          <p:nvPr/>
        </p:nvCxnSpPr>
        <p:spPr>
          <a:xfrm rot="5400000">
            <a:off x="1260426" y="4508326"/>
            <a:ext cx="1007318" cy="794"/>
          </a:xfrm>
          <a:prstGeom prst="straightConnector1">
            <a:avLst/>
          </a:prstGeom>
          <a:ln w="63500">
            <a:solidFill>
              <a:srgbClr val="929B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5400000">
            <a:off x="6195977" y="4965620"/>
            <a:ext cx="1008112" cy="1588"/>
          </a:xfrm>
          <a:prstGeom prst="straightConnector1">
            <a:avLst/>
          </a:prstGeom>
          <a:ln w="63500">
            <a:solidFill>
              <a:srgbClr val="929B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4648944" y="547047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22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lejárati biztosítási összeg</a:t>
            </a:r>
          </a:p>
          <a:p>
            <a:pPr algn="ctr" defTabSz="457200"/>
            <a:r>
              <a:rPr lang="hu-HU" sz="22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 aktuális értékének kifizetése.</a:t>
            </a:r>
            <a:endParaRPr lang="hu-HU" sz="2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79512" y="5013176"/>
            <a:ext cx="4283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22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Díjátvállalás és a </a:t>
            </a:r>
          </a:p>
          <a:p>
            <a:pPr algn="ctr" defTabSz="457200"/>
            <a:r>
              <a:rPr lang="hu-HU" sz="22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lejárati biztosítási összeg aktuális értékének kifizetése a tartam végén.</a:t>
            </a:r>
            <a:endParaRPr lang="hu-HU" sz="2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 2010 /2011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79F03-9FE5-48B1-93A4-78EF2221EC4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251520" y="1556792"/>
          <a:ext cx="8712969" cy="496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4323"/>
                <a:gridCol w="2904323"/>
                <a:gridCol w="2904323"/>
              </a:tblGrid>
              <a:tr h="670435">
                <a:tc>
                  <a:txBody>
                    <a:bodyPr/>
                    <a:lstStyle/>
                    <a:p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Gill Sans MT" pitchFamily="34" charset="-18"/>
                        </a:rPr>
                        <a:t>CIG Pannónia élet</a:t>
                      </a:r>
                      <a:endParaRPr lang="hu-HU" sz="2000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Gill Sans MT" pitchFamily="34" charset="-18"/>
                        </a:rPr>
                        <a:t>Élet piac</a:t>
                      </a:r>
                      <a:endParaRPr lang="hu-HU" sz="2000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</a:tr>
              <a:tr h="670435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ill Sans MT" pitchFamily="34" charset="-18"/>
                        </a:rPr>
                        <a:t>Díjbevétel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Gill Sans MT" pitchFamily="34" charset="-18"/>
                        </a:rPr>
                        <a:t>+ 9 %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Gill Sans MT" pitchFamily="34" charset="-18"/>
                        </a:rPr>
                        <a:t>-0,6 %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</a:tr>
              <a:tr h="638724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ill Sans MT" pitchFamily="34" charset="-18"/>
                        </a:rPr>
                        <a:t>Rendszeres</a:t>
                      </a:r>
                      <a:r>
                        <a:rPr lang="hu-HU" b="1" baseline="0" dirty="0" smtClean="0">
                          <a:latin typeface="Gill Sans MT" pitchFamily="34" charset="-18"/>
                        </a:rPr>
                        <a:t> díjbevétel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Gill Sans MT" pitchFamily="34" charset="-18"/>
                        </a:rPr>
                        <a:t>+ 34 %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Gill Sans MT" pitchFamily="34" charset="-18"/>
                        </a:rPr>
                        <a:t>3 %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</a:tr>
              <a:tr h="670435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ill Sans MT" pitchFamily="34" charset="-18"/>
                        </a:rPr>
                        <a:t>Új szerzés 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Gill Sans MT" pitchFamily="34" charset="-18"/>
                        </a:rPr>
                        <a:t>9,1 Mrd Ft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hu-HU" b="1" dirty="0" smtClean="0">
                          <a:latin typeface="Gill Sans MT" pitchFamily="34" charset="-18"/>
                        </a:rPr>
                        <a:t>v.  2. hely</a:t>
                      </a:r>
                    </a:p>
                  </a:txBody>
                  <a:tcPr anchor="ctr"/>
                </a:tc>
              </a:tr>
              <a:tr h="670435"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latin typeface="Gill Sans MT" pitchFamily="34" charset="-18"/>
                          <a:ea typeface="+mn-ea"/>
                          <a:cs typeface="+mn-cs"/>
                        </a:rPr>
                        <a:t>Átlagos törlés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latin typeface="Gill Sans MT" pitchFamily="34" charset="-18"/>
                          <a:ea typeface="+mn-ea"/>
                          <a:cs typeface="+mn-cs"/>
                        </a:rPr>
                        <a:t>12 %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latin typeface="Gill Sans MT" pitchFamily="34" charset="-18"/>
                          <a:ea typeface="+mn-ea"/>
                          <a:cs typeface="+mn-cs"/>
                        </a:rPr>
                        <a:t>???</a:t>
                      </a:r>
                    </a:p>
                  </a:txBody>
                  <a:tcPr anchor="ctr"/>
                </a:tc>
              </a:tr>
              <a:tr h="670435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ill Sans MT" pitchFamily="34" charset="-18"/>
                        </a:rPr>
                        <a:t>Eredmény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Gill Sans MT" pitchFamily="34" charset="-18"/>
                        </a:rPr>
                        <a:t>-4,7 </a:t>
                      </a:r>
                      <a:r>
                        <a:rPr lang="hu-HU" b="1" dirty="0" err="1" smtClean="0">
                          <a:latin typeface="Gill Sans MT" pitchFamily="34" charset="-18"/>
                        </a:rPr>
                        <a:t>Mdr</a:t>
                      </a:r>
                      <a:r>
                        <a:rPr lang="hu-HU" b="1" dirty="0" smtClean="0">
                          <a:latin typeface="Gill Sans MT" pitchFamily="34" charset="-18"/>
                        </a:rPr>
                        <a:t> Ft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endParaRPr lang="hu-HU" b="1" dirty="0" smtClean="0">
                        <a:latin typeface="Gill Sans MT" pitchFamily="34" charset="-18"/>
                      </a:endParaRPr>
                    </a:p>
                  </a:txBody>
                  <a:tcPr anchor="ctr"/>
                </a:tc>
              </a:tr>
              <a:tr h="977655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ill Sans MT" pitchFamily="34" charset="-18"/>
                        </a:rPr>
                        <a:t>Tőkemegfelelés</a:t>
                      </a:r>
                    </a:p>
                    <a:p>
                      <a:r>
                        <a:rPr lang="hu-HU" b="1" dirty="0" err="1" smtClean="0">
                          <a:latin typeface="Gill Sans MT" pitchFamily="34" charset="-18"/>
                        </a:rPr>
                        <a:t>Solvencia</a:t>
                      </a:r>
                      <a:r>
                        <a:rPr lang="hu-HU" b="1" baseline="0" dirty="0" smtClean="0">
                          <a:latin typeface="Gill Sans MT" pitchFamily="34" charset="-18"/>
                        </a:rPr>
                        <a:t> 1.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Gill Sans MT" pitchFamily="34" charset="-18"/>
                        </a:rPr>
                        <a:t>435 %</a:t>
                      </a:r>
                      <a:endParaRPr lang="hu-HU" b="1" dirty="0">
                        <a:latin typeface="Gill Sans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hu-HU" b="1" dirty="0" smtClean="0">
                          <a:latin typeface="Gill Sans MT" pitchFamily="34" charset="-18"/>
                        </a:rPr>
                        <a:t>200 % körül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800" b="1" u="sng" dirty="0" smtClean="0">
                <a:solidFill>
                  <a:srgbClr val="929B1B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Lejárati szolgáltatás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1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Lejárati biztosítási összeg:</a:t>
            </a: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Kezdeti értéke minimum 500.000 Ft</a:t>
            </a: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Választható értékkövetés során emelkedhet</a:t>
            </a: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Halál után automatikus értékkövetés 3% / év</a:t>
            </a:r>
          </a:p>
          <a:p>
            <a:pPr indent="-4572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Lejárati szolgáltatás	     Term fix</a:t>
            </a: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512192" y="385500"/>
            <a:ext cx="7380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dirty="0" smtClean="0">
                <a:solidFill>
                  <a:srgbClr val="939B1B"/>
                </a:solidFill>
                <a:latin typeface="Gill Sans MT" pitchFamily="34" charset="-18"/>
              </a:rPr>
              <a:t>Biztosítási események és szolgáltatások</a:t>
            </a:r>
            <a:endParaRPr lang="hu-HU" sz="28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sp>
        <p:nvSpPr>
          <p:cNvPr id="14" name="Egyenlő 13"/>
          <p:cNvSpPr/>
          <p:nvPr/>
        </p:nvSpPr>
        <p:spPr>
          <a:xfrm>
            <a:off x="3203848" y="4221088"/>
            <a:ext cx="914400" cy="576064"/>
          </a:xfrm>
          <a:prstGeom prst="mathEqual">
            <a:avLst/>
          </a:prstGeom>
          <a:solidFill>
            <a:srgbClr val="929B1B"/>
          </a:solidFill>
          <a:ln>
            <a:solidFill>
              <a:srgbClr val="929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17" name="Egyenes összekötő nyíllal 16"/>
          <p:cNvCxnSpPr/>
          <p:nvPr/>
        </p:nvCxnSpPr>
        <p:spPr>
          <a:xfrm rot="5400000">
            <a:off x="4284762" y="5156398"/>
            <a:ext cx="864096" cy="1588"/>
          </a:xfrm>
          <a:prstGeom prst="straightConnector1">
            <a:avLst/>
          </a:prstGeom>
          <a:ln w="63500">
            <a:solidFill>
              <a:srgbClr val="929B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195736" y="5589240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220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szolgáltatás a tartam végén </a:t>
            </a:r>
            <a:r>
              <a:rPr lang="hu-HU" sz="2200" b="1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biztosított életben lététől függetlenül </a:t>
            </a:r>
            <a:r>
              <a:rPr lang="hu-HU" sz="220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kifizetésre kerül!</a:t>
            </a:r>
            <a:endParaRPr lang="hu-HU" sz="2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800" b="1" u="sng" dirty="0" smtClean="0">
                <a:solidFill>
                  <a:srgbClr val="929B1B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Egyösszegű haláleseti szolgáltatás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1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Biztosítási esemény: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biztosított halála tartam közben.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biztosító szolgáltatása: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kockázati biztosítási összeg aktuális értékének kifizetése.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- Kezdeti értéke minimum 500.000 Ft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- Választható értékkövetés során emelkedhet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619672" y="404813"/>
            <a:ext cx="7380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dirty="0" smtClean="0">
                <a:solidFill>
                  <a:srgbClr val="939B1B"/>
                </a:solidFill>
                <a:latin typeface="Gill Sans MT" pitchFamily="34" charset="-18"/>
              </a:rPr>
              <a:t>Biztosítási események és szolgáltatások</a:t>
            </a:r>
            <a:endParaRPr lang="hu-HU" sz="28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sp>
        <p:nvSpPr>
          <p:cNvPr id="6" name="Jobbra nyíl 5"/>
          <p:cNvSpPr/>
          <p:nvPr/>
        </p:nvSpPr>
        <p:spPr>
          <a:xfrm rot="5400000">
            <a:off x="2123727" y="4437113"/>
            <a:ext cx="864097" cy="576064"/>
          </a:xfrm>
          <a:prstGeom prst="rightArrow">
            <a:avLst/>
          </a:prstGeom>
          <a:solidFill>
            <a:srgbClr val="929B1B"/>
          </a:solidFill>
          <a:ln>
            <a:solidFill>
              <a:srgbClr val="929B1B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Biztosítási évfordulón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Nem kötelező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3 index felajánlása</a:t>
            </a:r>
          </a:p>
          <a:p>
            <a:pPr marL="514350" indent="-514350" algn="ctr">
              <a:spcBef>
                <a:spcPts val="600"/>
              </a:spcBef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A biztosítási összegeket indexáljuk!</a:t>
            </a:r>
          </a:p>
          <a:p>
            <a:pPr marL="514350" indent="-514350" algn="ctr">
              <a:spcBef>
                <a:spcPts val="600"/>
              </a:spcBef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514350" indent="-514350" algn="ctr">
              <a:spcBef>
                <a:spcPts val="600"/>
              </a:spcBef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 algn="ctr">
              <a:spcBef>
                <a:spcPts val="600"/>
              </a:spcBef>
              <a:defRPr/>
            </a:pPr>
            <a:r>
              <a:rPr lang="hu-HU" sz="2400" dirty="0" smtClean="0">
                <a:solidFill>
                  <a:srgbClr val="929B1B"/>
                </a:solidFill>
                <a:latin typeface="Gill Sans MT" pitchFamily="34" charset="-18"/>
              </a:rPr>
              <a:t>A választott indexmértékkel emelkedik:</a:t>
            </a:r>
          </a:p>
          <a:p>
            <a:pPr marL="514350" indent="-514350" algn="ctr">
              <a:spcBef>
                <a:spcPts val="600"/>
              </a:spcBef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A kockázati biztosítási összeg</a:t>
            </a:r>
          </a:p>
          <a:p>
            <a:pPr marL="514350" indent="-514350" algn="ctr">
              <a:spcBef>
                <a:spcPts val="600"/>
              </a:spcBef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A kezdő járadékösszeg</a:t>
            </a:r>
          </a:p>
          <a:p>
            <a:pPr marL="514350" indent="-514350" algn="ctr">
              <a:spcBef>
                <a:spcPts val="600"/>
              </a:spcBef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A lejárati biztosítási összeg</a:t>
            </a:r>
          </a:p>
          <a:p>
            <a:pPr>
              <a:spcBef>
                <a:spcPts val="600"/>
              </a:spcBef>
              <a:defRPr/>
            </a:pPr>
            <a:endParaRPr lang="hu-HU" sz="8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algn="just">
              <a:spcBef>
                <a:spcPts val="600"/>
              </a:spcBef>
              <a:defRPr/>
            </a:pPr>
            <a:r>
              <a:rPr lang="hu-HU" i="1" dirty="0" smtClean="0">
                <a:solidFill>
                  <a:prstClr val="black"/>
                </a:solidFill>
                <a:latin typeface="Gill Sans MT" pitchFamily="34" charset="-18"/>
              </a:rPr>
              <a:t>A biztosítás díja a megváltozott paraméterek figyelembevételével (biztosított kora, biztosítás hátralévő tartama, új biztosítási összegek) módosul.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smtClean="0">
                <a:solidFill>
                  <a:srgbClr val="939B1B"/>
                </a:solidFill>
                <a:latin typeface="Gill Sans MT" pitchFamily="34" charset="-18"/>
              </a:rPr>
              <a:t>Választható értékkövetés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sp>
        <p:nvSpPr>
          <p:cNvPr id="6" name="Jobbra nyíl 5"/>
          <p:cNvSpPr/>
          <p:nvPr/>
        </p:nvSpPr>
        <p:spPr>
          <a:xfrm rot="5400000">
            <a:off x="3851920" y="3212977"/>
            <a:ext cx="864097" cy="576064"/>
          </a:xfrm>
          <a:prstGeom prst="rightArrow">
            <a:avLst/>
          </a:prstGeom>
          <a:solidFill>
            <a:srgbClr val="929B1B"/>
          </a:solidFill>
          <a:ln>
            <a:solidFill>
              <a:srgbClr val="929B1B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8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három szolgáltatás együtt</a:t>
            </a:r>
          </a:p>
          <a:p>
            <a:pPr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8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	     A legszélesebb biztosítási védelem </a:t>
            </a:r>
          </a:p>
          <a:p>
            <a:pPr marL="1143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Azonnali támogatás a biztosított halálát követően közvetlenül felmerülő költségek fedezésére.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Kieső jövedelem folyamatos pótlása a lejárati szolgáltatás kifizetéséig.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halál pillanatában beinduló díjátvállalás eredményeként a tervezett lejárati összeg a tervezett időpontban (a tartam végén) kifizetésre kerül.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1143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1143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Élethelyzetek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1314201" y="1816178"/>
            <a:ext cx="864097" cy="576064"/>
          </a:xfrm>
          <a:prstGeom prst="rightArrow">
            <a:avLst/>
          </a:prstGeom>
          <a:solidFill>
            <a:srgbClr val="929B1B"/>
          </a:solidFill>
          <a:ln>
            <a:solidFill>
              <a:srgbClr val="929B1B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881295" y="6199082"/>
            <a:ext cx="451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hu-HU" sz="2800" b="1" dirty="0" smtClean="0">
                <a:solidFill>
                  <a:srgbClr val="929B1B"/>
                </a:solidFill>
                <a:latin typeface="Gill Sans MT" pitchFamily="34" charset="-18"/>
              </a:rPr>
              <a:t>Gondoskodás gyerekekről</a:t>
            </a:r>
            <a:endParaRPr lang="hu-HU" sz="2800" b="1" dirty="0">
              <a:solidFill>
                <a:srgbClr val="929B1B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856538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Alaphelyzet: 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aktív házaspár, kevés tartalék, </a:t>
            </a:r>
            <a:b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</a:b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mérsékelt várható nyugdíj</a:t>
            </a:r>
          </a:p>
          <a:p>
            <a:pPr marL="457200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Biztosított: </a:t>
            </a: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1 vagy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2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szerződésben férj és feleség</a:t>
            </a:r>
          </a:p>
          <a:p>
            <a:pPr marL="457200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 két szolgáltatás kedvezményezettje: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feleség és férj keresztbe</a:t>
            </a:r>
          </a:p>
          <a:p>
            <a:pPr marL="457200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Szolgáltatás felhasználása: </a:t>
            </a: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914400" lvl="1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egyösszegű haláleseti szolgáltatás: temetési költségek rendezése</a:t>
            </a:r>
          </a:p>
          <a:p>
            <a:pPr marL="914400" lvl="1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haláleseti járadékszolgáltatás: folyamatos hozzájárulás a hátra maradt család életszínvonalának fenntartásához</a:t>
            </a:r>
          </a:p>
          <a:p>
            <a:pPr marL="914400" lvl="1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Lejárati szolgáltatás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(mindkét)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szerződésből: gyermekek támogatása, nyugdíjas évek finanszírozása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1. példa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pic>
        <p:nvPicPr>
          <p:cNvPr id="74754" name="Picture 2" descr="http://graphoconsulting.hu/wp-content/uploads/2010/01/csalad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175" y="0"/>
            <a:ext cx="24098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856538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Alaphelyzet: 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középkorú házaspár, jelentős</a:t>
            </a:r>
            <a:b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</a:b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 jövedelemkülönbség a férfi javára, lakásvásárlás miatt hiteltartozás</a:t>
            </a:r>
          </a:p>
          <a:p>
            <a:pPr marL="457200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Biztosított: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férj</a:t>
            </a:r>
          </a:p>
          <a:p>
            <a:pPr marL="457200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Kedvezményezett: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feleség</a:t>
            </a:r>
          </a:p>
          <a:p>
            <a:pPr marL="457200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Szolgáltatás felhasználása: </a:t>
            </a: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914400" lvl="1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2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egyösszegű haláleseti szolgáltatás: temetési költségek rendezése,</a:t>
            </a:r>
          </a:p>
          <a:p>
            <a:pPr marL="914400" lvl="1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2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haláleseti járadék: hiteltartozás törlesztése, az özvegy életszínvonalának támogatása</a:t>
            </a:r>
          </a:p>
          <a:p>
            <a:pPr marL="914400" lvl="1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2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lejárati szolgáltatás: az aktív időszak végére időzítve a feleség nyugdíjának kiegészítése, nyugdíjas éveinek megkönnyítése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2. példa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pic>
        <p:nvPicPr>
          <p:cNvPr id="9" name="Picture 2" descr="http://www.blikk.hu/data/cikk/2/00/13/47/cikk_2001347/falud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7152" y="0"/>
            <a:ext cx="1466848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noiportal.hu/images/cikkek/13506_csalad_ruh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175" y="44624"/>
            <a:ext cx="2614329" cy="1755336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928546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u="sng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Alaphelyzet: 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kisgyermekét egyedül nevelő anyuka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Biztosított: 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anyuka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Kedvezményezettek: </a:t>
            </a:r>
          </a:p>
          <a:p>
            <a:pPr marL="914400" lvl="1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haláleseti- és járadékszolgáltatás: anyuka szülei (nagyszülők)</a:t>
            </a:r>
          </a:p>
          <a:p>
            <a:pPr marL="914400" lvl="1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lejárati szolgáltatás: gyermek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Szolgáltatás felhasználása: </a:t>
            </a: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914400" lvl="1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haláleseti- és járadékszolgáltatás: rendszeres támogatás a nagyszülőknek a gyermek felneveléséhez</a:t>
            </a:r>
          </a:p>
          <a:p>
            <a:pPr marL="914400" lvl="1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lejárati szolgáltatás: a gyermek 18 éves korára időzítve önálló életkezdésének segítése (lakás, autó, egyetem finanszírozása)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3. példa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928546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u="sng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Alaphelyzet:  unokáról gondoskodó nagyszülő(k)</a:t>
            </a: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>
                <a:solidFill>
                  <a:srgbClr val="939B1B"/>
                </a:solidFill>
                <a:latin typeface="Gill Sans MT" pitchFamily="34" charset="-18"/>
              </a:rPr>
              <a:t>4</a:t>
            </a:r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. példa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64" y="0"/>
            <a:ext cx="202777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1403648" y="2492896"/>
          <a:ext cx="6552729" cy="239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4243"/>
                <a:gridCol w="2184243"/>
                <a:gridCol w="2184243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Fiatal nagyszülők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Idősebb nagyszülők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Szerződő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Nagyi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Nagyi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Biztosított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Nagyi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Szülő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Halál eseti és járadék kedvezményezett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Szülő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Nagyi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Lejárati kedvezményezett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Unoka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Unoka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63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Biztosított:</a:t>
            </a:r>
            <a:endParaRPr lang="hu-HU" sz="28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Belépési kor: minimum 14 év, maximum 60 év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Maximális életkor lejáratkor: 70 év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1 vagy 2 fő </a:t>
            </a:r>
            <a:r>
              <a:rPr lang="hu-HU" sz="2000" dirty="0">
                <a:latin typeface="Gill Sans MT" pitchFamily="34" charset="-18"/>
                <a:ea typeface="ヒラギノ角ゴ Pro W3" charset="-128"/>
                <a:cs typeface="Arial" charset="0"/>
              </a:rPr>
              <a:t>(2 biztosítottnál ugyanaz a szolgáltatási </a:t>
            </a:r>
            <a:r>
              <a:rPr lang="hu-HU" sz="2000" dirty="0" smtClean="0">
                <a:latin typeface="Gill Sans MT" pitchFamily="34" charset="-18"/>
                <a:ea typeface="ヒラギノ角ゴ Pro W3" charset="-128"/>
                <a:cs typeface="Arial" charset="0"/>
              </a:rPr>
              <a:t>csomag, </a:t>
            </a:r>
            <a:r>
              <a:rPr lang="hu-HU" sz="2000" dirty="0">
                <a:latin typeface="Gill Sans MT" pitchFamily="34" charset="-18"/>
                <a:ea typeface="ヒラギノ角ゴ Pro W3" charset="-128"/>
                <a:cs typeface="Arial" charset="0"/>
              </a:rPr>
              <a:t>ua. időpontban bekövetkező halálra 50-50%)</a:t>
            </a:r>
            <a:endParaRPr lang="hu-HU" sz="20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8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Szerződő: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Magyarországi adóazonosító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Magyarországi levelezési cím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8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8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Biztosított, Szerződő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928546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Határozott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 </a:t>
            </a: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biztosítási tartam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:  5-25 év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Díjfizetési tartam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: megegyezik a biztosítási tartammal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Díjfizetési mód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: csoportos beszedés, átutalás, csekk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Díjfizetési gyakoriság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: éves, féléves, (negyedéves, havi)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Kedvezmények</a:t>
            </a:r>
            <a:endParaRPr lang="hu-HU" sz="24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1828800" lvl="3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Díjfizetésre: 4% éves / 3% féléves / </a:t>
            </a: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2% negyedéves</a:t>
            </a:r>
          </a:p>
          <a:p>
            <a:pPr marL="1828800" lvl="3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prstClr val="black"/>
                </a:solidFill>
                <a:latin typeface="Gill Sans MT" pitchFamily="34" charset="-18"/>
              </a:rPr>
              <a:t>C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soportos beszedésre: 2 %</a:t>
            </a:r>
          </a:p>
          <a:p>
            <a:pPr marL="457200" indent="-457200"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2400" dirty="0" smtClean="0">
                <a:solidFill>
                  <a:srgbClr val="929B1B"/>
                </a:solidFill>
                <a:latin typeface="Gill Sans MT" pitchFamily="34" charset="-18"/>
              </a:rPr>
              <a:t>					Díjfizetés módja és gyakorisága </a:t>
            </a:r>
          </a:p>
          <a:p>
            <a:pPr marL="457200" indent="-457200"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2400" dirty="0" smtClean="0">
                <a:solidFill>
                  <a:srgbClr val="929B1B"/>
                </a:solidFill>
                <a:latin typeface="Gill Sans MT" pitchFamily="34" charset="-18"/>
              </a:rPr>
              <a:t>					tartam közben változtatható!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smtClean="0">
                <a:solidFill>
                  <a:srgbClr val="939B1B"/>
                </a:solidFill>
                <a:latin typeface="Gill Sans MT" pitchFamily="34" charset="-18"/>
              </a:rPr>
              <a:t>Biztosítási tartam, díjfizetés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Biztosító könyvelése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5940152" y="2132856"/>
            <a:ext cx="3024336" cy="3600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prstClr val="white"/>
                </a:solidFill>
              </a:rPr>
              <a:t>Az ügyfelek pénze, megtakarítása, befektetése</a:t>
            </a:r>
            <a:endParaRPr lang="hu-HU" sz="2000" b="1" dirty="0">
              <a:solidFill>
                <a:prstClr val="white"/>
              </a:solidFill>
            </a:endParaRPr>
          </a:p>
        </p:txBody>
      </p:sp>
      <p:sp>
        <p:nvSpPr>
          <p:cNvPr id="6" name="Felfelé-lefelé nyíl 5"/>
          <p:cNvSpPr/>
          <p:nvPr/>
        </p:nvSpPr>
        <p:spPr>
          <a:xfrm>
            <a:off x="971600" y="1124744"/>
            <a:ext cx="4536504" cy="5472608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 smtClean="0">
              <a:solidFill>
                <a:prstClr val="white"/>
              </a:solidFill>
            </a:endParaRPr>
          </a:p>
          <a:p>
            <a:pPr algn="ctr"/>
            <a:endParaRPr lang="hu-HU" sz="2000" b="1" dirty="0" smtClean="0">
              <a:solidFill>
                <a:prstClr val="white"/>
              </a:solidFill>
            </a:endParaRPr>
          </a:p>
          <a:p>
            <a:pPr algn="ctr"/>
            <a:r>
              <a:rPr lang="hu-HU" sz="2400" b="1" dirty="0" smtClean="0">
                <a:solidFill>
                  <a:prstClr val="white"/>
                </a:solidFill>
              </a:rPr>
              <a:t>A Biztosító eredménye:</a:t>
            </a:r>
          </a:p>
          <a:p>
            <a:pPr algn="ctr"/>
            <a:endParaRPr lang="hu-HU" sz="2000" b="1" dirty="0" smtClean="0">
              <a:solidFill>
                <a:prstClr val="white"/>
              </a:solidFill>
            </a:endParaRPr>
          </a:p>
          <a:p>
            <a:pPr algn="ctr"/>
            <a:r>
              <a:rPr lang="hu-HU" sz="2000" b="1" dirty="0" smtClean="0">
                <a:solidFill>
                  <a:srgbClr val="9BBB59">
                    <a:lumMod val="50000"/>
                  </a:srgbClr>
                </a:solidFill>
              </a:rPr>
              <a:t>+ elvont költségek</a:t>
            </a:r>
          </a:p>
          <a:p>
            <a:pPr algn="ctr"/>
            <a:endParaRPr lang="hu-HU" sz="2000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algn="ctr"/>
            <a:r>
              <a:rPr lang="hu-HU" sz="2000" b="1" dirty="0" smtClean="0">
                <a:solidFill>
                  <a:srgbClr val="9BBB59">
                    <a:lumMod val="50000"/>
                  </a:srgbClr>
                </a:solidFill>
              </a:rPr>
              <a:t>+kockázati eredmény</a:t>
            </a:r>
          </a:p>
          <a:p>
            <a:pPr algn="ctr"/>
            <a:endParaRPr lang="hu-HU" sz="2000" b="1" dirty="0" smtClean="0">
              <a:solidFill>
                <a:prstClr val="white"/>
              </a:solidFill>
            </a:endParaRPr>
          </a:p>
          <a:p>
            <a:pPr algn="ctr">
              <a:buFontTx/>
              <a:buChar char="-"/>
            </a:pPr>
            <a:r>
              <a:rPr lang="hu-HU" sz="2000" b="1" dirty="0" smtClean="0">
                <a:solidFill>
                  <a:srgbClr val="FF0000"/>
                </a:solidFill>
              </a:rPr>
              <a:t>Jutalékok</a:t>
            </a:r>
          </a:p>
          <a:p>
            <a:pPr algn="ctr">
              <a:buFontTx/>
              <a:buChar char="-"/>
            </a:pPr>
            <a:endParaRPr lang="hu-HU" sz="2000" b="1" dirty="0" smtClean="0">
              <a:solidFill>
                <a:srgbClr val="FF0000"/>
              </a:solidFill>
            </a:endParaRPr>
          </a:p>
          <a:p>
            <a:pPr algn="ctr">
              <a:buFontTx/>
              <a:buChar char="-"/>
            </a:pPr>
            <a:r>
              <a:rPr lang="hu-HU" sz="2000" b="1" dirty="0" smtClean="0">
                <a:solidFill>
                  <a:srgbClr val="FF0000"/>
                </a:solidFill>
              </a:rPr>
              <a:t> Beruházások</a:t>
            </a:r>
          </a:p>
          <a:p>
            <a:pPr algn="ctr">
              <a:buFontTx/>
              <a:buChar char="-"/>
            </a:pPr>
            <a:endParaRPr lang="hu-HU" sz="2000" b="1" dirty="0" smtClean="0">
              <a:solidFill>
                <a:srgbClr val="FF0000"/>
              </a:solidFill>
            </a:endParaRPr>
          </a:p>
          <a:p>
            <a:pPr algn="ctr">
              <a:buFontTx/>
              <a:buChar char="-"/>
            </a:pPr>
            <a:r>
              <a:rPr lang="hu-HU" sz="2000" b="1" dirty="0" smtClean="0">
                <a:solidFill>
                  <a:srgbClr val="FF0000"/>
                </a:solidFill>
              </a:rPr>
              <a:t>Működési költségek</a:t>
            </a:r>
          </a:p>
          <a:p>
            <a:pPr algn="ctr"/>
            <a:endParaRPr lang="hu-HU" dirty="0" smtClean="0">
              <a:solidFill>
                <a:prstClr val="white"/>
              </a:solidFill>
            </a:endParaRPr>
          </a:p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580112" y="1196752"/>
            <a:ext cx="288032" cy="50405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Nincs korlátozás a minimális eseti befizetésre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Befektetés helye: likvid, biztonságos eszközök (állampapír)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Eseti számla értéke bármikor, 100%-on hozzáférhető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Eseti számla értéke az első szolgáltatással együtt kerül kifizetésre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Eseti számla fenntartásának költsége: 0,25% / negyedév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Eseti számláról automatikus díjfeltöltés	</a:t>
            </a:r>
            <a:endParaRPr lang="hu-HU" sz="22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Ha több pénzem van - Eseti díj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38302"/>
            <a:ext cx="1995141" cy="16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/>
              <a:pPr>
                <a:defRPr/>
              </a:pPr>
              <a:t>41</a:t>
            </a:fld>
            <a:endParaRPr lang="hu-HU"/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hu-HU" sz="2400" dirty="0" smtClean="0"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latin typeface="Gill Sans MT" pitchFamily="34" charset="-18"/>
                <a:ea typeface="ヒラギノ角ゴ Pro W3" charset="-128"/>
                <a:cs typeface="Arial" charset="0"/>
              </a:rPr>
              <a:t>Rendszeres pénzkivonás (min. 15.000 Ft / hó)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latin typeface="Gill Sans MT" pitchFamily="34" charset="-18"/>
                <a:ea typeface="ヒラギノ角ゴ Pro W3" charset="-128"/>
                <a:cs typeface="Arial" charset="0"/>
              </a:rPr>
              <a:t>Részleges visszavásárlás (min. 15.000 Ft)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dirty="0" smtClean="0">
                <a:latin typeface="Gill Sans MT" pitchFamily="34" charset="-18"/>
                <a:ea typeface="ヒラギノ角ゴ Pro W3" charset="-128"/>
                <a:cs typeface="Arial" charset="0"/>
              </a:rPr>
              <a:t>Rendszeres pénzkivonás és részleges visszavásárlás költsége 2 </a:t>
            </a:r>
            <a:r>
              <a:rPr lang="hu-HU" sz="2400" dirty="0" smtClean="0">
                <a:latin typeface="Times New Roman"/>
                <a:ea typeface="ヒラギノ角ゴ Pro W3" charset="-128"/>
                <a:cs typeface="Times New Roman"/>
              </a:rPr>
              <a:t>‰</a:t>
            </a:r>
            <a:r>
              <a:rPr lang="hu-HU" sz="2400" dirty="0" smtClean="0">
                <a:latin typeface="Gill Sans MT" pitchFamily="34" charset="-18"/>
                <a:ea typeface="ヒラギノ角ゴ Pro W3" charset="-128"/>
                <a:cs typeface="Arial" charset="0"/>
              </a:rPr>
              <a:t> (min. 200 Ft – </a:t>
            </a:r>
            <a:r>
              <a:rPr lang="hu-HU" sz="2400" dirty="0" err="1" smtClean="0">
                <a:latin typeface="Gill Sans MT" pitchFamily="34" charset="-18"/>
                <a:ea typeface="ヒラギノ角ゴ Pro W3" charset="-128"/>
                <a:cs typeface="Arial" charset="0"/>
              </a:rPr>
              <a:t>max</a:t>
            </a:r>
            <a:r>
              <a:rPr lang="hu-HU" sz="2400" dirty="0" smtClean="0">
                <a:latin typeface="Gill Sans MT" pitchFamily="34" charset="-18"/>
                <a:ea typeface="ヒラギノ角ゴ Pro W3" charset="-128"/>
                <a:cs typeface="Arial" charset="0"/>
              </a:rPr>
              <a:t>. 2.000 Ft)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2376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Eseti díj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38302"/>
            <a:ext cx="1995141" cy="16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72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400" b="1" dirty="0" smtClean="0">
                <a:solidFill>
                  <a:srgbClr val="929B1B"/>
                </a:solidFill>
                <a:latin typeface="Gill Sans MT" pitchFamily="34" charset="-18"/>
              </a:rPr>
              <a:t>Technikai kamatláb: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Rendszeres díjakból képzett tartalékra 2,5%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Eseti díjakból képzett tartalékra 0%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400" b="1" dirty="0" smtClean="0">
                <a:solidFill>
                  <a:srgbClr val="929B1B"/>
                </a:solidFill>
                <a:latin typeface="Gill Sans MT" pitchFamily="34" charset="-18"/>
              </a:rPr>
              <a:t>Többlethozam visszatérítés: 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egységesen</a:t>
            </a:r>
            <a:r>
              <a:rPr lang="hu-HU" sz="2400" dirty="0" smtClean="0">
                <a:solidFill>
                  <a:srgbClr val="858701"/>
                </a:solidFill>
                <a:latin typeface="Gill Sans MT" pitchFamily="34" charset="-18"/>
              </a:rPr>
              <a:t> </a:t>
            </a:r>
            <a:r>
              <a:rPr lang="hu-HU" sz="3200" dirty="0" smtClean="0">
                <a:solidFill>
                  <a:prstClr val="black"/>
                </a:solidFill>
                <a:latin typeface="Gill Sans MT" pitchFamily="34" charset="-18"/>
              </a:rPr>
              <a:t>90%</a:t>
            </a:r>
            <a:endParaRPr lang="hu-HU" sz="24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A szerződésen jóváírt többlethozam a biztosító </a:t>
            </a: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utolsó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 szolgáltatásával együtt kerül kifizetésre.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Befektetés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UcPeriod"/>
              <a:defRPr/>
            </a:pPr>
            <a:r>
              <a:rPr lang="hu-HU" sz="2800" b="1" dirty="0" smtClean="0">
                <a:solidFill>
                  <a:srgbClr val="929B1B"/>
                </a:solidFill>
                <a:latin typeface="Gill Sans MT" pitchFamily="34" charset="-18"/>
              </a:rPr>
              <a:t>Díjjal összefüggő tranzakciók: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2800" dirty="0" smtClean="0">
                <a:solidFill>
                  <a:prstClr val="black"/>
                </a:solidFill>
                <a:latin typeface="Gill Sans MT" pitchFamily="34" charset="-18"/>
              </a:rPr>
              <a:t>Díjmentes leszállítás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2800" dirty="0" smtClean="0">
                <a:solidFill>
                  <a:prstClr val="black"/>
                </a:solidFill>
                <a:latin typeface="Gill Sans MT" pitchFamily="34" charset="-18"/>
              </a:rPr>
              <a:t>Részleges díjmentesítés - díjcsökkentés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UcPeriod"/>
              <a:defRPr/>
            </a:pPr>
            <a:r>
              <a:rPr lang="hu-HU" sz="2800" b="1" dirty="0" smtClean="0">
                <a:solidFill>
                  <a:srgbClr val="929B1B"/>
                </a:solidFill>
                <a:latin typeface="Gill Sans MT" pitchFamily="34" charset="-18"/>
              </a:rPr>
              <a:t>Tartalékkal összefüggő tranzakciók: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2800" dirty="0" smtClean="0">
                <a:solidFill>
                  <a:prstClr val="black"/>
                </a:solidFill>
                <a:latin typeface="Gill Sans MT" pitchFamily="34" charset="-18"/>
              </a:rPr>
              <a:t>Teljes visszavásárlás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2800" dirty="0" smtClean="0">
                <a:solidFill>
                  <a:prstClr val="black"/>
                </a:solidFill>
                <a:latin typeface="Gill Sans MT" pitchFamily="34" charset="-18"/>
              </a:rPr>
              <a:t>Részleges visszavásárlás (csak az eseti díjra)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2800" dirty="0" smtClean="0">
                <a:solidFill>
                  <a:prstClr val="black"/>
                </a:solidFill>
                <a:latin typeface="Gill Sans MT" pitchFamily="34" charset="-18"/>
              </a:rPr>
              <a:t>Rendszeres pénzkivonás (csak az eseti díjra)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Ha kevesebb pénzem van…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/>
              <a:pPr>
                <a:defRPr/>
              </a:pPr>
              <a:t>44</a:t>
            </a:fld>
            <a:endParaRPr lang="hu-HU"/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b="1" dirty="0" smtClean="0">
                <a:latin typeface="Gill Sans MT" pitchFamily="34" charset="-18"/>
              </a:rPr>
              <a:t>Díjfizetés megszűnik (részlegesnél csökken)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b="1" dirty="0" smtClean="0">
                <a:latin typeface="Gill Sans MT" pitchFamily="34" charset="-18"/>
              </a:rPr>
              <a:t>A szerződés alacsonyabb biztosítási összegekkel és kezdő járadékösszeggel marad érvényben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dirty="0" smtClean="0">
                <a:latin typeface="Gill Sans MT" pitchFamily="34" charset="-18"/>
              </a:rPr>
              <a:t>2 díjjal fedezett év után kérhető (részlegesnél 1x!)</a:t>
            </a:r>
            <a:endParaRPr lang="hu-HU" sz="2400" b="1" dirty="0" smtClean="0">
              <a:latin typeface="Gill Sans MT" pitchFamily="34" charset="-18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dirty="0" smtClean="0">
                <a:latin typeface="Gill Sans MT" pitchFamily="34" charset="-18"/>
              </a:rPr>
              <a:t>A szolgáltatások aránya nem változik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dirty="0" smtClean="0">
                <a:latin typeface="Gill Sans MT" pitchFamily="34" charset="-18"/>
              </a:rPr>
              <a:t>Az értékkövetési lehetőség megszűnik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dirty="0" smtClean="0">
                <a:latin typeface="Gill Sans MT" pitchFamily="34" charset="-18"/>
              </a:rPr>
              <a:t>A kiegészítő biztosítások megszűnnek (részlegesnél évfordulón újraköthető)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dirty="0" smtClean="0">
                <a:latin typeface="Gill Sans MT" pitchFamily="34" charset="-18"/>
              </a:rPr>
              <a:t>Eseti díj továbbra is fizethető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defRPr/>
            </a:pPr>
            <a:endParaRPr lang="hu-HU" sz="2600" dirty="0" smtClean="0">
              <a:latin typeface="Gill Sans MT" pitchFamily="34" charset="-18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smtClean="0">
                <a:solidFill>
                  <a:srgbClr val="939B1B"/>
                </a:solidFill>
                <a:latin typeface="Gill Sans MT" pitchFamily="34" charset="-18"/>
              </a:rPr>
              <a:t>Díjmentes leszállítás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/>
              <a:pPr>
                <a:defRPr/>
              </a:pPr>
              <a:t>45</a:t>
            </a:fld>
            <a:endParaRPr lang="hu-HU"/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323528" y="1268760"/>
            <a:ext cx="8424936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200"/>
              </a:spcBef>
              <a:defRPr/>
            </a:pPr>
            <a:endParaRPr lang="hu-HU" sz="2800" dirty="0" smtClean="0">
              <a:latin typeface="Gill Sans MT" pitchFamily="34" charset="-18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800" dirty="0" smtClean="0">
                <a:latin typeface="Gill Sans MT" pitchFamily="34" charset="-18"/>
              </a:rPr>
              <a:t>2 díjjal fedezett év </a:t>
            </a:r>
            <a:r>
              <a:rPr lang="hu-HU" sz="2800" smtClean="0">
                <a:latin typeface="Gill Sans MT" pitchFamily="34" charset="-18"/>
              </a:rPr>
              <a:t>után kérhető</a:t>
            </a:r>
            <a:endParaRPr lang="hu-HU" sz="2800" dirty="0" smtClean="0">
              <a:latin typeface="Gill Sans MT" pitchFamily="34" charset="-18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endParaRPr lang="hu-HU" sz="2800" dirty="0" smtClean="0">
              <a:latin typeface="Gill Sans MT" pitchFamily="34" charset="-18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800" b="1" dirty="0" smtClean="0">
                <a:solidFill>
                  <a:srgbClr val="929B1B"/>
                </a:solidFill>
                <a:latin typeface="Gill Sans MT" pitchFamily="34" charset="-18"/>
              </a:rPr>
              <a:t>Visszavásárlási érték: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800" dirty="0" smtClean="0">
                <a:latin typeface="Gill Sans MT" pitchFamily="34" charset="-18"/>
              </a:rPr>
              <a:t>Rendszeres díjak tartalékának </a:t>
            </a:r>
            <a:r>
              <a:rPr lang="hu-HU" sz="2800" b="1" dirty="0" smtClean="0">
                <a:latin typeface="Gill Sans MT" pitchFamily="34" charset="-18"/>
              </a:rPr>
              <a:t>90%-a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800" dirty="0" smtClean="0">
                <a:latin typeface="Gill Sans MT" pitchFamily="34" charset="-18"/>
              </a:rPr>
              <a:t>Eseti díjak tartalékának </a:t>
            </a:r>
            <a:r>
              <a:rPr lang="hu-HU" sz="2800" b="1" dirty="0" smtClean="0">
                <a:latin typeface="Gill Sans MT" pitchFamily="34" charset="-18"/>
              </a:rPr>
              <a:t>100%-a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800" dirty="0" smtClean="0">
                <a:latin typeface="Gill Sans MT" pitchFamily="34" charset="-18"/>
              </a:rPr>
              <a:t>Jóváírt többlethozam </a:t>
            </a:r>
            <a:r>
              <a:rPr lang="hu-HU" sz="2800" b="1" dirty="0" smtClean="0">
                <a:latin typeface="Gill Sans MT" pitchFamily="34" charset="-18"/>
              </a:rPr>
              <a:t>100%-a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smtClean="0">
                <a:solidFill>
                  <a:srgbClr val="939B1B"/>
                </a:solidFill>
                <a:latin typeface="Gill Sans MT" pitchFamily="34" charset="-18"/>
              </a:rPr>
              <a:t>Teljes visszavásárlás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2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Tarifálás</a:t>
            </a:r>
            <a:r>
              <a:rPr lang="hu-HU" dirty="0" smtClean="0"/>
              <a:t> – átmenetileg külön kalkulátor</a:t>
            </a:r>
          </a:p>
          <a:p>
            <a:r>
              <a:rPr lang="hu-HU" dirty="0" smtClean="0"/>
              <a:t>Orvosi vizsgálati határok</a:t>
            </a:r>
          </a:p>
          <a:p>
            <a:pPr lvl="1"/>
            <a:r>
              <a:rPr lang="hu-HU" dirty="0" err="1" smtClean="0"/>
              <a:t>Tarifáló</a:t>
            </a:r>
            <a:r>
              <a:rPr lang="hu-HU" dirty="0" smtClean="0"/>
              <a:t> tudja</a:t>
            </a:r>
          </a:p>
          <a:p>
            <a:r>
              <a:rPr lang="hu-HU" dirty="0" smtClean="0"/>
              <a:t>Halmozott BÖ:</a:t>
            </a:r>
          </a:p>
          <a:p>
            <a:pPr lvl="1"/>
            <a:r>
              <a:rPr lang="hu-HU" dirty="0" smtClean="0"/>
              <a:t>Halál eseti BÖ+lejárati BÖ+halál eseti járadék a teljes tartamra</a:t>
            </a:r>
          </a:p>
          <a:p>
            <a:r>
              <a:rPr lang="hu-HU" dirty="0" smtClean="0"/>
              <a:t>Garantált kibocsátás lehet!!!</a:t>
            </a:r>
          </a:p>
          <a:p>
            <a:endParaRPr lang="hu-H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200"/>
              </a:spcBef>
              <a:defRPr/>
            </a:pPr>
            <a:endParaRPr lang="hu-HU" sz="2800" smtClean="0">
              <a:solidFill>
                <a:prstClr val="black"/>
              </a:solidFill>
              <a:latin typeface="Gill Sans MT" pitchFamily="34" charset="-18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A biztosítási szerződés megkötése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583ACA-A963-4FA5-B6A2-ADA6F91B3CA9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E4A99-3542-4B80-B620-ACB9F465233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292" name="Subtitle 6"/>
          <p:cNvSpPr txBox="1">
            <a:spLocks/>
          </p:cNvSpPr>
          <p:nvPr/>
        </p:nvSpPr>
        <p:spPr bwMode="auto">
          <a:xfrm>
            <a:off x="457200" y="1247775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hu-HU" sz="2000" b="1">
              <a:solidFill>
                <a:prstClr val="black"/>
              </a:solidFill>
              <a:latin typeface="Gill Sans MT" pitchFamily="34" charset="-18"/>
              <a:ea typeface="ヒラギノ角ゴ Pro W3"/>
              <a:cs typeface="ヒラギノ角ゴ Pro W3"/>
            </a:endParaRPr>
          </a:p>
          <a:p>
            <a:pPr marL="1371600" lvl="2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endParaRPr lang="hu-HU" sz="2000" b="1">
              <a:solidFill>
                <a:prstClr val="black"/>
              </a:solidFill>
              <a:latin typeface="Gill Sans MT" pitchFamily="34" charset="-18"/>
              <a:ea typeface="ヒラギノ角ゴ Pro W3"/>
              <a:cs typeface="ヒラギノ角ゴ Pro W3"/>
            </a:endParaRPr>
          </a:p>
          <a:p>
            <a:pPr marL="228600" indent="-2286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hu-HU" sz="2400" b="1">
              <a:solidFill>
                <a:srgbClr val="929B1B"/>
              </a:solidFill>
              <a:latin typeface="Gill Sans MT" pitchFamily="34" charset="-18"/>
              <a:ea typeface="ヒラギノ角ゴ Pro W3"/>
              <a:cs typeface="ヒラギノ角ゴ Pro W3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>
                <a:solidFill>
                  <a:srgbClr val="939B1B"/>
                </a:solidFill>
                <a:latin typeface="Gill Sans MT" pitchFamily="34" charset="-18"/>
              </a:rPr>
              <a:t>Garantált </a:t>
            </a:r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kibocsátás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sp>
        <p:nvSpPr>
          <p:cNvPr id="16" name="Subtitle 6"/>
          <p:cNvSpPr txBox="1">
            <a:spLocks/>
          </p:cNvSpPr>
          <p:nvPr/>
        </p:nvSpPr>
        <p:spPr bwMode="auto">
          <a:xfrm>
            <a:off x="323850" y="1125538"/>
            <a:ext cx="8496300" cy="5181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CSAK </a:t>
            </a: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ÉVES </a:t>
            </a: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DÍJFIZETÉSSEL</a:t>
            </a: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Könnyű megkötni</a:t>
            </a: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Nincs vita szolgáltatáskor</a:t>
            </a:r>
            <a:endParaRPr lang="hu-HU" sz="20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	40 </a:t>
            </a: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éves korig 7,5 </a:t>
            </a:r>
            <a:r>
              <a:rPr lang="hu-HU" sz="2000" dirty="0" err="1" smtClean="0">
                <a:solidFill>
                  <a:prstClr val="black"/>
                </a:solidFill>
                <a:latin typeface="Gill Sans MT" pitchFamily="34" charset="-18"/>
              </a:rPr>
              <a:t>MFt</a:t>
            </a: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 halmozott </a:t>
            </a:r>
            <a:r>
              <a:rPr lang="hu-HU" sz="2000" dirty="0" err="1" smtClean="0">
                <a:solidFill>
                  <a:prstClr val="black"/>
                </a:solidFill>
                <a:latin typeface="Gill Sans MT" pitchFamily="34" charset="-18"/>
              </a:rPr>
              <a:t>BÖ-ig</a:t>
            </a:r>
            <a:endParaRPr lang="hu-HU" sz="20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	41-55 éves korig 5 </a:t>
            </a:r>
            <a:r>
              <a:rPr lang="hu-HU" sz="2000" dirty="0" err="1" smtClean="0">
                <a:solidFill>
                  <a:prstClr val="black"/>
                </a:solidFill>
                <a:latin typeface="Gill Sans MT" pitchFamily="34" charset="-18"/>
              </a:rPr>
              <a:t>MFt</a:t>
            </a: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 halmozott </a:t>
            </a:r>
            <a:r>
              <a:rPr lang="hu-HU" sz="2000" dirty="0" err="1" smtClean="0">
                <a:solidFill>
                  <a:prstClr val="black"/>
                </a:solidFill>
                <a:latin typeface="Gill Sans MT" pitchFamily="34" charset="-18"/>
              </a:rPr>
              <a:t>BÖ-ig</a:t>
            </a:r>
            <a:endParaRPr lang="hu-HU" sz="20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Ajánlaton jelölni kell</a:t>
            </a:r>
            <a:endParaRPr lang="hu-HU" sz="20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endParaRPr lang="hu-HU" sz="20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Garantált </a:t>
            </a: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kibocsátás esetén: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2 </a:t>
            </a: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éven belül</a:t>
            </a:r>
            <a:endParaRPr lang="hu-HU" sz="2000" b="1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</a:rPr>
              <a:t> </a:t>
            </a:r>
            <a:r>
              <a:rPr lang="hu-HU" sz="2000" dirty="0" smtClean="0">
                <a:solidFill>
                  <a:prstClr val="black"/>
                </a:solidFill>
                <a:latin typeface="Gill Sans MT" pitchFamily="34" charset="-18"/>
              </a:rPr>
              <a:t>nem baleseti eredetű halál esetén 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</a:rPr>
              <a:t>Szolgáltatás: </a:t>
            </a:r>
          </a:p>
          <a:p>
            <a:pPr lvl="1" algn="ctr" eaLnBrk="1" hangingPunct="1">
              <a:spcBef>
                <a:spcPct val="20000"/>
              </a:spcBef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</a:rPr>
              <a:t>rendszeres díjak 1/3-a</a:t>
            </a:r>
          </a:p>
          <a:p>
            <a:pPr lvl="1" algn="ctr" eaLnBrk="1" hangingPunct="1">
              <a:spcBef>
                <a:spcPct val="20000"/>
              </a:spcBef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</a:rPr>
              <a:t>+ eseti díj számla teljes értéke</a:t>
            </a:r>
          </a:p>
          <a:p>
            <a:pPr lvl="1" algn="ctr" eaLnBrk="1" hangingPunct="1">
              <a:spcBef>
                <a:spcPct val="20000"/>
              </a:spcBef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</a:rPr>
              <a:t>+ jóváírt többlethozamok.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Gill Sans MT" pitchFamily="34" charset="-18"/>
              </a:rPr>
              <a:t>		ÉS az 1. évben 100 % </a:t>
            </a:r>
            <a:r>
              <a:rPr lang="hu-HU" sz="2000" b="1" dirty="0" err="1" smtClean="0">
                <a:solidFill>
                  <a:prstClr val="black"/>
                </a:solidFill>
                <a:latin typeface="Gill Sans MT" pitchFamily="34" charset="-18"/>
              </a:rPr>
              <a:t>jutalékvisszaírás</a:t>
            </a:r>
            <a:endParaRPr lang="hu-HU" sz="2000" dirty="0" smtClean="0">
              <a:solidFill>
                <a:prstClr val="black"/>
              </a:solidFill>
              <a:latin typeface="Gill Sans MT" pitchFamily="34" charset="-18"/>
            </a:endParaRPr>
          </a:p>
        </p:txBody>
      </p:sp>
      <p:pic>
        <p:nvPicPr>
          <p:cNvPr id="8" name="Picture 2" descr="http://b3.imgsrc.ru/n/nachwuchs/3/18559873bSn.jpg"/>
          <p:cNvPicPr>
            <a:picLocks noChangeAspect="1" noChangeArrowheads="1"/>
          </p:cNvPicPr>
          <p:nvPr/>
        </p:nvPicPr>
        <p:blipFill>
          <a:blip r:embed="rId3" cstate="print"/>
          <a:srcRect l="22789" b="15497"/>
          <a:stretch>
            <a:fillRect/>
          </a:stretch>
        </p:blipFill>
        <p:spPr bwMode="auto">
          <a:xfrm>
            <a:off x="6553032" y="908720"/>
            <a:ext cx="259097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 </a:t>
            </a:r>
            <a:r>
              <a:rPr lang="hu-HU" dirty="0" err="1" smtClean="0"/>
              <a:t>eü</a:t>
            </a:r>
            <a:r>
              <a:rPr lang="hu-HU" dirty="0" smtClean="0"/>
              <a:t> elbírálásra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492896"/>
            <a:ext cx="8229600" cy="3888432"/>
          </a:xfrm>
        </p:spPr>
        <p:txBody>
          <a:bodyPr/>
          <a:lstStyle/>
          <a:p>
            <a:r>
              <a:rPr lang="hu-HU" sz="2400" dirty="0" smtClean="0"/>
              <a:t>15 éves tartam,  2 </a:t>
            </a:r>
            <a:r>
              <a:rPr lang="hu-HU" sz="2400" dirty="0" err="1" smtClean="0"/>
              <a:t>MFt</a:t>
            </a:r>
            <a:r>
              <a:rPr lang="hu-HU" sz="2400" dirty="0" smtClean="0"/>
              <a:t> halál eseti BÖ, + 20 </a:t>
            </a:r>
            <a:r>
              <a:rPr lang="hu-HU" sz="2400" dirty="0" err="1" smtClean="0"/>
              <a:t>eFt</a:t>
            </a:r>
            <a:r>
              <a:rPr lang="hu-HU" sz="2400" dirty="0" smtClean="0"/>
              <a:t> halál eseti járadék,  +1,9 </a:t>
            </a:r>
            <a:r>
              <a:rPr lang="hu-HU" sz="2400" dirty="0" err="1" smtClean="0"/>
              <a:t>MFt</a:t>
            </a:r>
            <a:r>
              <a:rPr lang="hu-HU" sz="2400" dirty="0" smtClean="0"/>
              <a:t> lejárati BÖ, + 10 </a:t>
            </a:r>
            <a:r>
              <a:rPr lang="hu-HU" sz="2400" dirty="0" err="1" smtClean="0"/>
              <a:t>MFt</a:t>
            </a:r>
            <a:r>
              <a:rPr lang="hu-HU" sz="2400" dirty="0" smtClean="0"/>
              <a:t> baleseti csomag, 40 éves korig</a:t>
            </a:r>
            <a:br>
              <a:rPr lang="hu-HU" sz="2400" dirty="0" smtClean="0"/>
            </a:br>
            <a:r>
              <a:rPr lang="hu-HU" sz="2400" dirty="0" smtClean="0"/>
              <a:t> </a:t>
            </a:r>
            <a:r>
              <a:rPr lang="hu-HU" sz="2400" dirty="0" smtClean="0">
                <a:solidFill>
                  <a:srgbClr val="929B1B"/>
                </a:solidFill>
              </a:rPr>
              <a:t>EÜ nyilatkozat nélkül is</a:t>
            </a:r>
          </a:p>
          <a:p>
            <a:endParaRPr lang="hu-HU" sz="2400" dirty="0" smtClean="0"/>
          </a:p>
          <a:p>
            <a:r>
              <a:rPr lang="hu-HU" sz="2400" dirty="0" smtClean="0"/>
              <a:t>15 éves tartam,  5,</a:t>
            </a:r>
            <a:r>
              <a:rPr lang="hu-HU" sz="2400" dirty="0" err="1" smtClean="0"/>
              <a:t>5</a:t>
            </a:r>
            <a:r>
              <a:rPr lang="hu-HU" sz="2400" dirty="0" smtClean="0"/>
              <a:t> </a:t>
            </a:r>
            <a:r>
              <a:rPr lang="hu-HU" sz="2400" dirty="0" err="1" smtClean="0"/>
              <a:t>MFt</a:t>
            </a:r>
            <a:r>
              <a:rPr lang="hu-HU" sz="2400" dirty="0" smtClean="0"/>
              <a:t> halál eseti BÖ, + 25 </a:t>
            </a:r>
            <a:r>
              <a:rPr lang="hu-HU" sz="2400" dirty="0" err="1" smtClean="0"/>
              <a:t>eFt</a:t>
            </a:r>
            <a:r>
              <a:rPr lang="hu-HU" sz="2400" dirty="0" smtClean="0"/>
              <a:t> halál eseti járadék,  +5 </a:t>
            </a:r>
            <a:r>
              <a:rPr lang="hu-HU" sz="2400" dirty="0" err="1" smtClean="0"/>
              <a:t>MFt</a:t>
            </a:r>
            <a:r>
              <a:rPr lang="hu-HU" sz="2400" dirty="0" smtClean="0"/>
              <a:t> lejárati BÖ, + 10 </a:t>
            </a:r>
            <a:r>
              <a:rPr lang="hu-HU" sz="2400" dirty="0" err="1" smtClean="0"/>
              <a:t>MFt</a:t>
            </a:r>
            <a:r>
              <a:rPr lang="hu-HU" sz="2400" dirty="0" smtClean="0"/>
              <a:t> baleseti csomag, 40 éves korig</a:t>
            </a:r>
            <a:br>
              <a:rPr lang="hu-HU" sz="2400" dirty="0" smtClean="0"/>
            </a:br>
            <a:r>
              <a:rPr lang="hu-HU" sz="2400" dirty="0" smtClean="0"/>
              <a:t> </a:t>
            </a:r>
            <a:r>
              <a:rPr lang="hu-HU" sz="2400" dirty="0" smtClean="0">
                <a:solidFill>
                  <a:srgbClr val="929B1B"/>
                </a:solidFill>
              </a:rPr>
              <a:t>EÜ nyilatkozattal</a:t>
            </a:r>
          </a:p>
          <a:p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://graphoconsulting.hu/wp-content/uploads/2010/01/csalad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175" y="0"/>
            <a:ext cx="24098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1143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1143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	</a:t>
            </a:r>
            <a:endParaRPr lang="hu-HU" sz="2200" b="1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smtClean="0">
                <a:solidFill>
                  <a:srgbClr val="939B1B"/>
                </a:solidFill>
                <a:latin typeface="Gill Sans MT" pitchFamily="34" charset="-18"/>
              </a:rPr>
              <a:t>A teljes csomag - illusztráció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51520" y="1124744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"/>
            <a:ext cx="1259632" cy="172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/>
              <a:pPr>
                <a:defRPr/>
              </a:pPr>
              <a:t>5</a:t>
            </a:fld>
            <a:endParaRPr lang="hu-HU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000" b="1" dirty="0" smtClean="0">
                <a:solidFill>
                  <a:srgbClr val="939B1B"/>
                </a:solidFill>
                <a:latin typeface="Gill Sans MT" pitchFamily="34" charset="-18"/>
              </a:rPr>
              <a:t>Értékesítési csatornák diverzifikáltsága</a:t>
            </a:r>
            <a:endParaRPr lang="hu-HU" sz="30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529745" y="119675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2400" dirty="0" smtClean="0">
                <a:solidFill>
                  <a:prstClr val="black"/>
                </a:solidFill>
                <a:latin typeface="Gill Sans MT"/>
              </a:rPr>
              <a:t>Éves állománydíj alapján új szerzés megoszlása</a:t>
            </a:r>
            <a:endParaRPr lang="hu-HU" sz="2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1772816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prstClr val="black"/>
                </a:solidFill>
                <a:latin typeface="Arial" pitchFamily="34" charset="0"/>
              </a:rPr>
              <a:t>Új szerzés állománydíj arány csatornánként 2010:</a:t>
            </a:r>
            <a:endParaRPr lang="hu-HU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0" y="2564904"/>
          <a:ext cx="4914900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5245224" y="1718196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prstClr val="black"/>
                </a:solidFill>
                <a:latin typeface="Arial" pitchFamily="34" charset="0"/>
              </a:rPr>
              <a:t>Új szerzés állománydíj arány csatornánként 2011:</a:t>
            </a:r>
            <a:endParaRPr lang="hu-HU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4572000" y="2492896"/>
          <a:ext cx="4355976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0277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Tarifálás-</a:t>
            </a:r>
            <a:r>
              <a:rPr lang="hu-HU" dirty="0" smtClean="0"/>
              <a:t> Jobb, mint a Kockázati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 cstate="print"/>
          <a:srcRect l="3567" t="17596" r="63959" b="10703"/>
          <a:stretch>
            <a:fillRect/>
          </a:stretch>
        </p:blipFill>
        <p:spPr bwMode="auto">
          <a:xfrm>
            <a:off x="179511" y="1124744"/>
            <a:ext cx="401783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8400" r="25976" b="14890"/>
          <a:stretch>
            <a:fillRect/>
          </a:stretch>
        </p:blipFill>
        <p:spPr bwMode="auto">
          <a:xfrm>
            <a:off x="3956540" y="1124744"/>
            <a:ext cx="518746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28984" t="56078" r="32341" b="26677"/>
          <a:stretch>
            <a:fillRect/>
          </a:stretch>
        </p:blipFill>
        <p:spPr bwMode="auto">
          <a:xfrm>
            <a:off x="4067944" y="2780928"/>
            <a:ext cx="1111041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/>
              <a:pPr>
                <a:defRPr/>
              </a:pPr>
              <a:t>51</a:t>
            </a:fld>
            <a:endParaRPr lang="hu-HU"/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endParaRPr lang="hu-HU" sz="1000" b="1" dirty="0" smtClean="0">
              <a:latin typeface="Gill Sans MT" pitchFamily="34" charset="-18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400" b="1" dirty="0" smtClean="0">
                <a:latin typeface="Gill Sans MT" pitchFamily="34" charset="-18"/>
              </a:rPr>
              <a:t>6 hónap várakozási idő: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400" dirty="0" smtClean="0">
                <a:latin typeface="Gill Sans MT" pitchFamily="34" charset="-18"/>
              </a:rPr>
              <a:t>első 6 hónapban nem baleseti eredetű biztosítási esemény esetén a befizetett rendszeres díjakat téríti vissza a biztosító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endParaRPr lang="hu-HU" sz="2400" dirty="0" smtClean="0">
              <a:latin typeface="Gill Sans MT" pitchFamily="34" charset="-18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400" b="1" dirty="0" smtClean="0">
                <a:latin typeface="Gill Sans MT" pitchFamily="34" charset="-18"/>
              </a:rPr>
              <a:t>NINCS várakozási idő, ha:</a:t>
            </a:r>
          </a:p>
          <a:p>
            <a:pPr marL="971550" lvl="1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400" dirty="0" smtClean="0">
                <a:latin typeface="Gill Sans MT" pitchFamily="34" charset="-18"/>
              </a:rPr>
              <a:t>A szerződéskötést orvosi vizsgálat előzte meg </a:t>
            </a:r>
          </a:p>
          <a:p>
            <a:pPr marL="971550" lvl="1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400" dirty="0" smtClean="0">
                <a:latin typeface="Gill Sans MT" pitchFamily="34" charset="-18"/>
              </a:rPr>
              <a:t>A biztosítási esemény baleseti eredetű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defRPr/>
            </a:pPr>
            <a:endParaRPr lang="hu-HU" sz="2000" b="1" dirty="0" smtClean="0">
              <a:latin typeface="Gill Sans MT" pitchFamily="34" charset="-18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smtClean="0">
                <a:solidFill>
                  <a:srgbClr val="939B1B"/>
                </a:solidFill>
                <a:latin typeface="Gill Sans MT" pitchFamily="34" charset="-18"/>
              </a:rPr>
              <a:t>Várakozási idő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3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0"/>
            <a:ext cx="8640514" cy="54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endParaRPr lang="hu-HU" sz="1000" b="1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Három tetszőlegesen kombinálható szolgáltatás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Szabadon megválasztható biztosítási összegek és járadékösszeg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Automatikus értékkövetés a szolgáltatásra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</a:rPr>
              <a:t>Két biztosított bevonásának lehetősége</a:t>
            </a:r>
            <a:endParaRPr lang="hu-HU" sz="2400" b="1" dirty="0" smtClean="0">
              <a:solidFill>
                <a:prstClr val="black"/>
              </a:solidFill>
              <a:latin typeface="Gill Sans MT" pitchFamily="34" charset="-18"/>
              <a:cs typeface="Arial" charset="0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cs typeface="Arial" charset="0"/>
              </a:rPr>
              <a:t>Eseti díj befizetésének </a:t>
            </a: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cs typeface="Arial" charset="0"/>
              </a:rPr>
              <a:t>lehetősége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cs typeface="Arial" charset="0"/>
              </a:rPr>
              <a:t>Jobb, mint a kockázati</a:t>
            </a:r>
            <a:endParaRPr lang="hu-HU" sz="2400" b="1" dirty="0" smtClean="0">
              <a:solidFill>
                <a:prstClr val="black"/>
              </a:solidFill>
              <a:latin typeface="Gill Sans MT" pitchFamily="34" charset="-18"/>
              <a:cs typeface="Arial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defRPr/>
            </a:pPr>
            <a:endParaRPr lang="hu-HU" sz="2000" b="1" dirty="0" smtClean="0">
              <a:solidFill>
                <a:prstClr val="black"/>
              </a:solidFill>
              <a:latin typeface="Gill Sans MT" pitchFamily="34" charset="-18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63712" y="404664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Összefoglalás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5536" y="4941168"/>
            <a:ext cx="817781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10000"/>
              </a:lnSpc>
            </a:pPr>
            <a:r>
              <a:rPr lang="hu-HU" sz="2400" b="1" dirty="0" smtClean="0">
                <a:solidFill>
                  <a:srgbClr val="929B1B"/>
                </a:solidFill>
                <a:latin typeface="Gill Sans MT" pitchFamily="34" charset="-18"/>
              </a:rPr>
              <a:t>Négy termék egy ajánlati csomagban – </a:t>
            </a:r>
          </a:p>
          <a:p>
            <a:pPr algn="ctr" defTabSz="457200">
              <a:lnSpc>
                <a:spcPct val="110000"/>
              </a:lnSpc>
            </a:pPr>
            <a:r>
              <a:rPr lang="hu-HU" sz="2400" b="1" dirty="0" smtClean="0">
                <a:solidFill>
                  <a:srgbClr val="929B1B"/>
                </a:solidFill>
                <a:latin typeface="Gill Sans MT" pitchFamily="34" charset="-18"/>
              </a:rPr>
              <a:t>egyedülálló konstrukció a magyar életbiztosítási piacon!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/>
          <a:lstStyle/>
          <a:p>
            <a:r>
              <a:rPr lang="hu-HU" sz="2800" dirty="0"/>
              <a:t>Nyereményjáték a Pannónia Mentor Életbiztosítás bevezetéséhez kapcsolódóan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000" b="0" dirty="0"/>
              <a:t>A CIG Pannónia Életbiztosító nyereményjátékot hirdet a Pannónia Mentor Életbiztosítás bevezetéséhez kapcsolódóan. Minden olyan ügyfelünk, aki </a:t>
            </a:r>
            <a:r>
              <a:rPr lang="hu-HU" sz="2000" b="0" dirty="0" smtClean="0"/>
              <a:t>2012.03.19</a:t>
            </a:r>
            <a:r>
              <a:rPr lang="hu-HU" sz="2000" b="0" dirty="0"/>
              <a:t>. és </a:t>
            </a:r>
            <a:r>
              <a:rPr lang="hu-HU" sz="2000" b="0" dirty="0" smtClean="0"/>
              <a:t>2012.08.31</a:t>
            </a:r>
            <a:r>
              <a:rPr lang="hu-HU" sz="2000" b="0" dirty="0"/>
              <a:t>. között </a:t>
            </a:r>
            <a:r>
              <a:rPr lang="hu-HU" sz="2000" b="0" i="1" dirty="0"/>
              <a:t>legalább 10 éves tartamú </a:t>
            </a:r>
            <a:r>
              <a:rPr lang="hu-HU" sz="2000" b="0" dirty="0"/>
              <a:t>Pannónia Mentor Életbiztosítást vásárol, sorsoláson vesz részt. </a:t>
            </a:r>
            <a:r>
              <a:rPr lang="hu-HU" sz="2000" b="0" i="1" dirty="0"/>
              <a:t>Három szerencsés nyertes számára</a:t>
            </a:r>
            <a:r>
              <a:rPr lang="hu-HU" sz="2000" b="0" dirty="0"/>
              <a:t> változatlan díjfizetési kötelezettség mellett </a:t>
            </a:r>
            <a:r>
              <a:rPr lang="hu-HU" dirty="0"/>
              <a:t>megduplázzuk a szerződésükben szereplő lejárati szolgáltatás értékét</a:t>
            </a:r>
            <a:r>
              <a:rPr lang="hu-HU" b="0" dirty="0" smtClean="0"/>
              <a:t>!</a:t>
            </a:r>
            <a:endParaRPr lang="hu-HU" sz="2000" b="0" dirty="0" smtClean="0"/>
          </a:p>
          <a:p>
            <a:pPr marL="0" indent="0" algn="just">
              <a:buNone/>
            </a:pPr>
            <a:endParaRPr lang="hu-HU" sz="2000" b="0" dirty="0"/>
          </a:p>
          <a:p>
            <a:pPr marL="0" indent="0" algn="just">
              <a:buNone/>
            </a:pPr>
            <a:r>
              <a:rPr lang="hu-HU" sz="2000" b="0" dirty="0"/>
              <a:t>Sorsolás: 2012. október 04. 10 óra</a:t>
            </a:r>
            <a:endParaRPr lang="hu-HU" sz="2400" b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http://www.felsofokon.hu/sites/default/files/users/gazdasag-es-uzlet/images/besorolhatatlan-vegzettseget-ad-a-bachelor-diploma-6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01008"/>
            <a:ext cx="2752104" cy="2016224"/>
          </a:xfrm>
          <a:prstGeom prst="rect">
            <a:avLst/>
          </a:prstGeom>
          <a:noFill/>
        </p:spPr>
      </p:pic>
      <p:pic>
        <p:nvPicPr>
          <p:cNvPr id="8" name="Picture 2" descr="http://www.felsofokon.hu/sites/default/files/users/gazdasag-es-uzlet/images/besorolhatatlan-vegzettseget-ad-a-bachelor-diploma-6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77072"/>
            <a:ext cx="294868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0" y="26368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hu-HU" sz="3600" b="1" dirty="0" smtClean="0">
                <a:solidFill>
                  <a:srgbClr val="FFFFFF"/>
                </a:solidFill>
                <a:latin typeface="Gill Sans MT" pitchFamily="34" charset="-18"/>
              </a:rPr>
              <a:t>Zárás: Itt írja alá, és itt, és itt…</a:t>
            </a:r>
            <a:endParaRPr lang="hu-HU" sz="2800" b="1" dirty="0" smtClean="0">
              <a:solidFill>
                <a:srgbClr val="FFFFFF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Már 49-szer maradt el a Világvége!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424D1-FC67-4DE2-8EE0-37067911809E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  <p:pic>
        <p:nvPicPr>
          <p:cNvPr id="121858" name="Picture 2" descr="http://www.katasztrofak.abbcenter.com/weboldal/katasztrofak/cikkek/apok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9669"/>
            <a:ext cx="7104948" cy="5508331"/>
          </a:xfrm>
          <a:prstGeom prst="rect">
            <a:avLst/>
          </a:prstGeom>
          <a:noFill/>
        </p:spPr>
      </p:pic>
      <p:pic>
        <p:nvPicPr>
          <p:cNvPr id="192514" name="Picture 2" descr="http://www.way-of-the-wild-rose.com/images/lemmings.jpg?2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67026"/>
            <a:ext cx="4392488" cy="547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Advent és Húsvét Bécsben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Legmagasabb költségek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Kb. 0 % kamat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35 % kamatadó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Rossz árfolyam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+?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79F03-9FE5-48B1-93A4-78EF2221EC4D}" type="slidenum">
              <a:rPr lang="hu-HU" smtClean="0"/>
              <a:pPr>
                <a:defRPr/>
              </a:pPr>
              <a:t>56</a:t>
            </a:fld>
            <a:endParaRPr lang="hu-HU"/>
          </a:p>
        </p:txBody>
      </p:sp>
      <p:pic>
        <p:nvPicPr>
          <p:cNvPr id="738306" name="Picture 2" descr="http://2.bp.blogspot.com/_gEz49peHzKI/SM7HaPJB78I/AAAAAAAAHv4/l6zM-RiOXa4/s400/wien+weihnachtsmar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0024" y="836712"/>
            <a:ext cx="3593976" cy="2389995"/>
          </a:xfrm>
          <a:prstGeom prst="rect">
            <a:avLst/>
          </a:prstGeom>
          <a:noFill/>
        </p:spPr>
      </p:pic>
      <p:pic>
        <p:nvPicPr>
          <p:cNvPr id="738308" name="Picture 4" descr="http://static.nol.hu/media/picture/28/72/75/000757228-8646-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197445"/>
            <a:ext cx="5580112" cy="3660554"/>
          </a:xfrm>
          <a:prstGeom prst="rect">
            <a:avLst/>
          </a:prstGeom>
          <a:noFill/>
        </p:spPr>
      </p:pic>
      <p:pic>
        <p:nvPicPr>
          <p:cNvPr id="8" name="Picture 2" descr="http://www.way-of-the-wild-rose.com/images/lemmings.jpg?2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154715"/>
            <a:ext cx="4049388" cy="504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Öngondoskodás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hu-HU" dirty="0" smtClean="0"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hu-HU" dirty="0" smtClean="0">
                <a:sym typeface="Wingdings" pitchFamily="2" charset="2"/>
              </a:rPr>
              <a:t>TB járulék  Szociális hozzájárulási adó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dirty="0" smtClean="0">
                <a:sym typeface="Wingdings" pitchFamily="2" charset="2"/>
              </a:rPr>
              <a:t>Újra megnyitják a </a:t>
            </a:r>
            <a:r>
              <a:rPr lang="hu-HU" dirty="0" err="1" smtClean="0">
                <a:sym typeface="Wingdings" pitchFamily="2" charset="2"/>
              </a:rPr>
              <a:t>TB-t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</a:t>
            </a:r>
            <a:r>
              <a:rPr lang="hu-HU" dirty="0" smtClean="0">
                <a:sym typeface="Wingdings" pitchFamily="2" charset="2"/>
              </a:rPr>
              <a:t> MNYP visszalépők előtt?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dirty="0" smtClean="0">
                <a:sym typeface="Wingdings" pitchFamily="2" charset="2"/>
              </a:rPr>
              <a:t>+?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hu-HU" dirty="0" smtClean="0"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hu-HU" dirty="0" smtClean="0">
              <a:sym typeface="Wingdings" pitchFamily="2" charset="2"/>
            </a:endParaRP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79F03-9FE5-48B1-93A4-78EF2221EC4D}" type="slidenum">
              <a:rPr lang="hu-HU" smtClean="0"/>
              <a:pPr>
                <a:defRPr/>
              </a:pPr>
              <a:t>57</a:t>
            </a:fld>
            <a:endParaRPr lang="hu-HU"/>
          </a:p>
        </p:txBody>
      </p:sp>
      <p:pic>
        <p:nvPicPr>
          <p:cNvPr id="783362" name="Picture 2" descr="http://www.eloszto.hu/images/articlepic/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60615"/>
            <a:ext cx="3816424" cy="2510806"/>
          </a:xfrm>
          <a:prstGeom prst="rect">
            <a:avLst/>
          </a:prstGeom>
          <a:noFill/>
        </p:spPr>
      </p:pic>
      <p:pic>
        <p:nvPicPr>
          <p:cNvPr id="7" name="Picture 2" descr="http://www.way-of-the-wild-rose.com/images/lemmings.jpg?2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88380"/>
            <a:ext cx="3024336" cy="3769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Végtörlesztési láz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5770984" cy="4525963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Vége!!!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Felszabaduló jövedelmek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Lecsökkent megtakarítások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Tücsök és hangya – ma is igaz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79F03-9FE5-48B1-93A4-78EF2221EC4D}" type="slidenum">
              <a:rPr lang="hu-HU" smtClean="0"/>
              <a:pPr>
                <a:defRPr/>
              </a:pPr>
              <a:t>58</a:t>
            </a:fld>
            <a:endParaRPr lang="hu-HU"/>
          </a:p>
        </p:txBody>
      </p:sp>
      <p:pic>
        <p:nvPicPr>
          <p:cNvPr id="782338" name="Picture 2" descr="http://www.olcsoujlakasok.hu/blog/wp-content/uploads/2011/12/SOS-ELAD%C3%81S-CHF-V%C3%A9gt%C3%B6rleszt%C3%A9s-V%C3%A9gt%C3%B6rleszt%C3%A9s-miatt-piaci-%C3%A1r-alatt-elad%C3%B3-ingatlanok-www.akcioslakas.hu_.jpg"/>
          <p:cNvPicPr>
            <a:picLocks noChangeAspect="1" noChangeArrowheads="1"/>
          </p:cNvPicPr>
          <p:nvPr/>
        </p:nvPicPr>
        <p:blipFill>
          <a:blip r:embed="rId2" cstate="print"/>
          <a:srcRect b="8386"/>
          <a:stretch>
            <a:fillRect/>
          </a:stretch>
        </p:blipFill>
        <p:spPr bwMode="auto">
          <a:xfrm>
            <a:off x="6005900" y="0"/>
            <a:ext cx="3138100" cy="3933056"/>
          </a:xfrm>
          <a:prstGeom prst="rect">
            <a:avLst/>
          </a:prstGeom>
          <a:noFill/>
        </p:spPr>
      </p:pic>
      <p:pic>
        <p:nvPicPr>
          <p:cNvPr id="732162" name="Picture 2" descr="http://2.bp.blogspot.com/-61HUNC_6P0s/TsAcMpizCXI/AAAAAAAAB48/KfnmG8NwopA/s1600/tucsok_hang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01008"/>
            <a:ext cx="3810000" cy="2857500"/>
          </a:xfrm>
          <a:prstGeom prst="rect">
            <a:avLst/>
          </a:prstGeom>
          <a:noFill/>
        </p:spPr>
      </p:pic>
      <p:pic>
        <p:nvPicPr>
          <p:cNvPr id="8" name="Picture 2" descr="http://www.way-of-the-wild-rose.com/images/lemmings.jpg?2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8540" y="2924944"/>
            <a:ext cx="3155460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Következő lépések: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Oktatás</a:t>
            </a:r>
            <a:endParaRPr lang="hu-HU" dirty="0" smtClean="0"/>
          </a:p>
          <a:p>
            <a:r>
              <a:rPr lang="hu-HU" dirty="0" smtClean="0"/>
              <a:t>Ajánlatok kitöltése, leadása</a:t>
            </a:r>
          </a:p>
          <a:p>
            <a:r>
              <a:rPr lang="hu-HU" dirty="0" smtClean="0"/>
              <a:t>(Hiánypótlás)</a:t>
            </a:r>
          </a:p>
          <a:p>
            <a:r>
              <a:rPr lang="hu-HU" dirty="0" smtClean="0"/>
              <a:t>Kötvényesítés</a:t>
            </a:r>
          </a:p>
          <a:p>
            <a:r>
              <a:rPr lang="hu-HU" dirty="0" smtClean="0"/>
              <a:t>Jutalék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424D1-FC67-4DE2-8EE0-37067911809E}" type="slidenum">
              <a:rPr lang="hu-HU" smtClean="0"/>
              <a:pPr>
                <a:defRPr/>
              </a:pPr>
              <a:t>59</a:t>
            </a:fld>
            <a:endParaRPr lang="hu-HU"/>
          </a:p>
        </p:txBody>
      </p:sp>
      <p:pic>
        <p:nvPicPr>
          <p:cNvPr id="8" name="Picture 2" descr="http://www.way-of-the-wild-rose.com/images/lemmings.jpg?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597" y="2276872"/>
            <a:ext cx="3675403" cy="4581128"/>
          </a:xfrm>
          <a:prstGeom prst="rect">
            <a:avLst/>
          </a:prstGeom>
          <a:noFill/>
        </p:spPr>
      </p:pic>
      <p:cxnSp>
        <p:nvCxnSpPr>
          <p:cNvPr id="10" name="Egyenes összekötő 9"/>
          <p:cNvCxnSpPr/>
          <p:nvPr/>
        </p:nvCxnSpPr>
        <p:spPr>
          <a:xfrm>
            <a:off x="5292080" y="1988840"/>
            <a:ext cx="3851920" cy="486916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5436096" y="2132856"/>
            <a:ext cx="3528392" cy="4725144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Hírek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b="1" dirty="0" smtClean="0"/>
              <a:t>2012.  április 19-én részvényesi közgyűlés</a:t>
            </a:r>
          </a:p>
          <a:p>
            <a:r>
              <a:rPr lang="hu-HU" sz="2800" b="1" dirty="0" smtClean="0"/>
              <a:t>Nova termék bevezetése a BROKERNET részére</a:t>
            </a:r>
          </a:p>
          <a:p>
            <a:r>
              <a:rPr lang="hu-HU" sz="2800" b="1" dirty="0" smtClean="0"/>
              <a:t>Mentor termék bevezetése a brókeri csatornában</a:t>
            </a:r>
          </a:p>
          <a:p>
            <a:endParaRPr lang="hu-HU" sz="2800" b="1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10E2-779F-4D7A-8603-75E12A8D29D8}" type="datetime1">
              <a:rPr lang="hu-HU" smtClean="0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79F03-9FE5-48B1-93A4-78EF2221EC4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4360-AF81-4035-A9B2-010A981F421A}" type="slidenum">
              <a:rPr lang="hu-HU" smtClean="0"/>
              <a:pPr>
                <a:defRPr/>
              </a:pPr>
              <a:t>60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95536" y="476672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hu-HU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Alternatív értékesítési asszisztenseink:</a:t>
            </a:r>
          </a:p>
          <a:p>
            <a:pPr marL="457200" indent="-4572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Munkanapokon, munkaidőben</a:t>
            </a:r>
          </a:p>
          <a:p>
            <a:pPr marL="457200" indent="-4572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Blazsanik Bernadett +36-70-380-8974 </a:t>
            </a:r>
            <a:r>
              <a:rPr lang="hu-HU" sz="2400" dirty="0" err="1" smtClean="0">
                <a:solidFill>
                  <a:prstClr val="black"/>
                </a:solidFill>
                <a:latin typeface="Gill Sans MT" pitchFamily="34" charset="-18"/>
                <a:hlinkClick r:id="rId2"/>
              </a:rPr>
              <a:t>blazsanik.bernadett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hlinkClick r:id="rId2"/>
              </a:rPr>
              <a:t>@</a:t>
            </a:r>
            <a:r>
              <a:rPr lang="hu-HU" sz="2400" dirty="0" err="1" smtClean="0">
                <a:solidFill>
                  <a:prstClr val="black"/>
                </a:solidFill>
                <a:latin typeface="Gill Sans MT" pitchFamily="34" charset="-18"/>
                <a:hlinkClick r:id="rId2"/>
              </a:rPr>
              <a:t>cig.eu</a:t>
            </a:r>
            <a:endParaRPr lang="hu-HU" sz="24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Engelhardt Eszter     +36- 70-376-3379 </a:t>
            </a:r>
            <a:r>
              <a:rPr lang="hu-HU" sz="2400" dirty="0" err="1" smtClean="0">
                <a:solidFill>
                  <a:prstClr val="black"/>
                </a:solidFill>
                <a:latin typeface="Gill Sans MT" pitchFamily="34" charset="-18"/>
                <a:hlinkClick r:id="rId3"/>
              </a:rPr>
              <a:t>engelhardt.eszter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hlinkClick r:id="rId3"/>
              </a:rPr>
              <a:t>@</a:t>
            </a:r>
            <a:r>
              <a:rPr lang="hu-HU" sz="2400" dirty="0" err="1" smtClean="0">
                <a:solidFill>
                  <a:prstClr val="black"/>
                </a:solidFill>
                <a:latin typeface="Gill Sans MT" pitchFamily="34" charset="-18"/>
                <a:hlinkClick r:id="rId3"/>
              </a:rPr>
              <a:t>cig.eu</a:t>
            </a:r>
            <a:endParaRPr lang="hu-HU" sz="24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    </a:t>
            </a:r>
          </a:p>
          <a:p>
            <a:pPr marL="457200" indent="-4572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hu-HU" sz="2400" dirty="0" smtClean="0">
              <a:solidFill>
                <a:prstClr val="black"/>
              </a:solidFill>
              <a:latin typeface="Gill Sans MT" pitchFamily="34" charset="-18"/>
            </a:endParaRPr>
          </a:p>
          <a:p>
            <a:pPr marL="457200" indent="-4572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</a:rPr>
              <a:t>Hiánypótlás,  kockázat-elbírálás, szerződéskezelés</a:t>
            </a:r>
          </a:p>
          <a:p>
            <a:pPr marL="457200" indent="-4572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hu-HU" sz="2400" dirty="0" err="1" smtClean="0">
                <a:solidFill>
                  <a:prstClr val="black"/>
                </a:solidFill>
                <a:latin typeface="Gill Sans MT" pitchFamily="34" charset="-18"/>
                <a:hlinkClick r:id="rId4"/>
              </a:rPr>
              <a:t>policyadmin</a:t>
            </a: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hlinkClick r:id="rId4"/>
              </a:rPr>
              <a:t>@</a:t>
            </a:r>
            <a:r>
              <a:rPr lang="hu-HU" sz="2400" dirty="0" err="1" smtClean="0">
                <a:solidFill>
                  <a:prstClr val="black"/>
                </a:solidFill>
                <a:latin typeface="Gill Sans MT" pitchFamily="34" charset="-18"/>
                <a:hlinkClick r:id="rId4"/>
              </a:rPr>
              <a:t>cig.eu</a:t>
            </a:r>
            <a:endParaRPr lang="hu-HU" sz="2400" dirty="0">
              <a:solidFill>
                <a:prstClr val="black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539552" y="4581128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hu-HU" sz="3000" b="1" dirty="0" smtClean="0">
                <a:solidFill>
                  <a:srgbClr val="939B1B"/>
                </a:solidFill>
                <a:latin typeface="Gill Sans MT" pitchFamily="34" charset="-18"/>
              </a:rPr>
              <a:t>Pannónia Mentor Életbiztosítás</a:t>
            </a:r>
            <a:endParaRPr lang="hu-HU" sz="30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457200" y="3657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hu-HU" sz="2400" dirty="0">
              <a:solidFill>
                <a:srgbClr val="BEBE5A"/>
              </a:solidFill>
              <a:latin typeface="Gill Sans MT" pitchFamily="34" charset="-1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48680"/>
            <a:ext cx="2853138" cy="389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912"/>
            <a:ext cx="91440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hu-HU" sz="3600" b="1" dirty="0" smtClean="0">
                <a:solidFill>
                  <a:prstClr val="white"/>
                </a:solidFill>
                <a:latin typeface="Gill Sans MT"/>
              </a:rPr>
              <a:t>Kialakulnak-e újra kasztok Magyarországon?</a:t>
            </a:r>
          </a:p>
          <a:p>
            <a:pPr algn="ctr" defTabSz="457200">
              <a:defRPr/>
            </a:pPr>
            <a:endParaRPr lang="hu-HU" sz="3600" b="1" dirty="0" smtClean="0">
              <a:solidFill>
                <a:prstClr val="white"/>
              </a:solidFill>
              <a:latin typeface="Gill Sans MT"/>
            </a:endParaRPr>
          </a:p>
          <a:p>
            <a:pPr algn="ctr" defTabSz="457200">
              <a:defRPr/>
            </a:pPr>
            <a:r>
              <a:rPr lang="hu-HU" sz="2400" b="1" i="1" dirty="0" smtClean="0">
                <a:solidFill>
                  <a:prstClr val="white"/>
                </a:solidFill>
                <a:latin typeface="Gill Sans MT"/>
              </a:rPr>
              <a:t>"Szép öcsém, be nagy kár,</a:t>
            </a:r>
            <a:br>
              <a:rPr lang="hu-HU" sz="2400" b="1" i="1" dirty="0" smtClean="0">
                <a:solidFill>
                  <a:prstClr val="white"/>
                </a:solidFill>
                <a:latin typeface="Gill Sans MT"/>
              </a:rPr>
            </a:br>
            <a:r>
              <a:rPr lang="hu-HU" sz="2400" b="1" i="1" dirty="0" smtClean="0">
                <a:solidFill>
                  <a:prstClr val="white"/>
                </a:solidFill>
                <a:latin typeface="Gill Sans MT"/>
              </a:rPr>
              <a:t>Hogy apád paraszt volt s te is az maradtál.„</a:t>
            </a:r>
          </a:p>
          <a:p>
            <a:pPr algn="ctr" defTabSz="457200">
              <a:defRPr/>
            </a:pPr>
            <a:r>
              <a:rPr lang="hu-HU" sz="2400" b="1" i="1" dirty="0" smtClean="0">
                <a:solidFill>
                  <a:prstClr val="white"/>
                </a:solidFill>
                <a:latin typeface="Gill Sans MT"/>
              </a:rPr>
              <a:t>Arany János: Toldi</a:t>
            </a:r>
            <a:endParaRPr lang="hu-HU" sz="2400" b="1" i="1" dirty="0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F25A5-6EC5-434C-B260-F2358D4841B8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2012.04.04.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2A8D-C57B-4714-8345-5B51ADECCE1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Subtitle 6"/>
          <p:cNvSpPr txBox="1">
            <a:spLocks/>
          </p:cNvSpPr>
          <p:nvPr/>
        </p:nvSpPr>
        <p:spPr bwMode="auto">
          <a:xfrm>
            <a:off x="107950" y="1268761"/>
            <a:ext cx="8640514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800" b="1" dirty="0" smtClean="0">
                <a:solidFill>
                  <a:srgbClr val="929B1B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Költség: </a:t>
            </a:r>
          </a:p>
          <a:p>
            <a:pPr marL="342900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Tandíjak (óvoda, iskola, középiskola, felsőoktatás)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Egyéb hozzájárulások (osztálypénz, programok, tanulmányutak, tankönyvek, </a:t>
            </a:r>
            <a:r>
              <a:rPr lang="hu-HU" sz="2400" b="1" dirty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eszközök, különórák </a:t>
            </a: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nyelvvizsga, stb.) 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Megélhetési költségek (utazás, albérlet / kollégium, mobil, internet, laptop, ruházkodás, étkezés, zsebpénz)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929B1B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Haszon: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Több adóbevétel az államnak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Több jövedelem az egyénnek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Több jövedelem az oktatásnak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b="1" dirty="0" smtClean="0">
              <a:solidFill>
                <a:prstClr val="black"/>
              </a:solidFill>
              <a:latin typeface="Gill Sans MT" pitchFamily="34" charset="-18"/>
              <a:ea typeface="ヒラギノ角ゴ Pro W3" charset="-128"/>
              <a:cs typeface="Arial" charset="0"/>
            </a:endParaRPr>
          </a:p>
          <a:p>
            <a:pPr marL="457200" indent="-4572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Gill Sans MT" pitchFamily="34" charset="-18"/>
                <a:ea typeface="ヒラギノ角ゴ Pro W3" charset="-128"/>
                <a:cs typeface="Arial" charset="0"/>
              </a:rPr>
              <a:t> 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46250" y="404813"/>
            <a:ext cx="738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939B1B"/>
                </a:solidFill>
                <a:latin typeface="Gill Sans MT" pitchFamily="34" charset="-18"/>
              </a:rPr>
              <a:t>A tudás: üzlet</a:t>
            </a:r>
            <a:endParaRPr lang="hu-HU" sz="3200" b="1" dirty="0">
              <a:solidFill>
                <a:srgbClr val="939B1B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gyéni 2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457200" fontAlgn="base">
          <a:spcBef>
            <a:spcPct val="0"/>
          </a:spcBef>
          <a:spcAft>
            <a:spcPct val="0"/>
          </a:spcAft>
          <a:defRPr sz="1400">
            <a:solidFill>
              <a:prstClr val="black"/>
            </a:solidFill>
            <a:latin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457200" fontAlgn="base">
          <a:spcBef>
            <a:spcPct val="0"/>
          </a:spcBef>
          <a:spcAft>
            <a:spcPct val="0"/>
          </a:spcAft>
          <a:defRPr sz="1400">
            <a:solidFill>
              <a:prstClr val="black"/>
            </a:solidFill>
            <a:latin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457200" fontAlgn="base">
          <a:spcBef>
            <a:spcPct val="0"/>
          </a:spcBef>
          <a:spcAft>
            <a:spcPct val="0"/>
          </a:spcAft>
          <a:defRPr sz="1400">
            <a:solidFill>
              <a:prstClr val="black"/>
            </a:solidFill>
            <a:latin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457200" fontAlgn="base">
          <a:spcBef>
            <a:spcPct val="0"/>
          </a:spcBef>
          <a:spcAft>
            <a:spcPct val="0"/>
          </a:spcAft>
          <a:defRPr sz="1400">
            <a:solidFill>
              <a:prstClr val="black"/>
            </a:solidFill>
            <a:latin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Egyéni 2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457200" fontAlgn="base">
          <a:spcBef>
            <a:spcPct val="0"/>
          </a:spcBef>
          <a:spcAft>
            <a:spcPct val="0"/>
          </a:spcAft>
          <a:defRPr sz="1400">
            <a:solidFill>
              <a:prstClr val="black"/>
            </a:solidFill>
            <a:latin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457200" fontAlgn="base">
          <a:spcBef>
            <a:spcPct val="0"/>
          </a:spcBef>
          <a:spcAft>
            <a:spcPct val="0"/>
          </a:spcAft>
          <a:defRPr sz="1400">
            <a:solidFill>
              <a:prstClr val="black"/>
            </a:solidFill>
            <a:latin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Egyéni 2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457200" fontAlgn="base">
          <a:spcBef>
            <a:spcPct val="0"/>
          </a:spcBef>
          <a:spcAft>
            <a:spcPct val="0"/>
          </a:spcAft>
          <a:defRPr sz="1400">
            <a:solidFill>
              <a:prstClr val="black"/>
            </a:solidFill>
            <a:latin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IG dokumentum sablon" ma:contentTypeID="0x010100DFE55851C4D9C04EB91D79D9BB7FFB3B00914FE32CEC6B414782FC71F123304E6F" ma:contentTypeVersion="5" ma:contentTypeDescription="CIG általános dokumentum sablon" ma:contentTypeScope="" ma:versionID="2ca49769f3ee6db151e0f3c36598ef5e">
  <xsd:schema xmlns:xsd="http://www.w3.org/2001/XMLSchema" xmlns:xs="http://www.w3.org/2001/XMLSchema" xmlns:p="http://schemas.microsoft.com/office/2006/metadata/properties" xmlns:ns2="e562c2b8-3244-4bc3-8544-2e6cc90439c7" targetNamespace="http://schemas.microsoft.com/office/2006/metadata/properties" ma:root="true" ma:fieldsID="4b077aa6d3f10eb07f8297c3cea287ef" ns2:_="">
    <xsd:import namespace="e562c2b8-3244-4bc3-8544-2e6cc90439c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2c2b8-3244-4bc3-8544-2e6cc90439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_dlc_DocId xmlns="e562c2b8-3244-4bc3-8544-2e6cc90439c7">PD6RQMTVMP2J-65-8094</_dlc_DocId>
    <_dlc_DocIdUrl xmlns="e562c2b8-3244-4bc3-8544-2e6cc90439c7">
      <Url>http://intranet/Life/IndependSales/_layouts/DocIdRedir.aspx?ID=PD6RQMTVMP2J-65-8094</Url>
      <Description>PD6RQMTVMP2J-65-8094</Description>
    </_dlc_DocIdUrl>
  </documentManagement>
</p:properties>
</file>

<file path=customXml/itemProps1.xml><?xml version="1.0" encoding="utf-8"?>
<ds:datastoreItem xmlns:ds="http://schemas.openxmlformats.org/officeDocument/2006/customXml" ds:itemID="{86FC191C-F478-4143-849F-FAF94A3240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5A31AF2-C7D8-4DBE-BEB4-A818106943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65A640-C876-49F7-835B-08F945FBE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2c2b8-3244-4bc3-8544-2e6cc90439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036C5F2-0A53-4568-A861-0AFBE130BAA7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e562c2b8-3244-4bc3-8544-2e6cc90439c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11591</TotalTime>
  <Words>2099</Words>
  <Application>Microsoft Office PowerPoint</Application>
  <PresentationFormat>Diavetítés a képernyőre (4:3 oldalarány)</PresentationFormat>
  <Paragraphs>722</Paragraphs>
  <Slides>60</Slides>
  <Notes>35</Notes>
  <HiddenSlides>0</HiddenSlides>
  <MMClips>0</MMClips>
  <ScaleCrop>false</ScaleCrop>
  <HeadingPairs>
    <vt:vector size="4" baseType="variant">
      <vt:variant>
        <vt:lpstr>Téma</vt:lpstr>
      </vt:variant>
      <vt:variant>
        <vt:i4>7</vt:i4>
      </vt:variant>
      <vt:variant>
        <vt:lpstr>Diacímek</vt:lpstr>
      </vt:variant>
      <vt:variant>
        <vt:i4>60</vt:i4>
      </vt:variant>
    </vt:vector>
  </HeadingPairs>
  <TitlesOfParts>
    <vt:vector size="67" baseType="lpstr"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1. dia</vt:lpstr>
      <vt:lpstr>Piaci toplista Élet korrigált díjbevétel  2011., Mrd Ft</vt:lpstr>
      <vt:lpstr>Változás 2010 /2011</vt:lpstr>
      <vt:lpstr>A Biztosító könyvelése</vt:lpstr>
      <vt:lpstr>5. dia</vt:lpstr>
      <vt:lpstr>Hírek</vt:lpstr>
      <vt:lpstr>7. dia</vt:lpstr>
      <vt:lpstr>8. dia</vt:lpstr>
      <vt:lpstr>9. dia</vt:lpstr>
      <vt:lpstr>10. dia</vt:lpstr>
      <vt:lpstr>11. dia</vt:lpstr>
      <vt:lpstr>Most nagyot ugrott az ára!</vt:lpstr>
      <vt:lpstr>Most nagyot ugrott az ára!</vt:lpstr>
      <vt:lpstr>14. dia</vt:lpstr>
      <vt:lpstr>Mibe kerül egy diploma? Haszon Magazin, 2012 március</vt:lpstr>
      <vt:lpstr>Álommunkák itthon és külföldön</vt:lpstr>
      <vt:lpstr>Menni vagy maradni?</vt:lpstr>
      <vt:lpstr>Miből finanszírozom?</vt:lpstr>
      <vt:lpstr>Termékskála - Koncepció</vt:lpstr>
      <vt:lpstr>Célpiac:</vt:lpstr>
      <vt:lpstr>Gondok-gondolkodás-gondoskodás</vt:lpstr>
      <vt:lpstr>Mi történt volna, ha tegnap…</vt:lpstr>
      <vt:lpstr>Ami biztos, hogy nem elég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Példák eü elbírálásra </vt:lpstr>
      <vt:lpstr>49. dia</vt:lpstr>
      <vt:lpstr>Tarifálás- Jobb, mint a Kockázati</vt:lpstr>
      <vt:lpstr>51. dia</vt:lpstr>
      <vt:lpstr>52. dia</vt:lpstr>
      <vt:lpstr>Nyereményjáték a Pannónia Mentor Életbiztosítás bevezetéséhez kapcsolódóan</vt:lpstr>
      <vt:lpstr>54. dia</vt:lpstr>
      <vt:lpstr>Már 49-szer maradt el a Világvége!</vt:lpstr>
      <vt:lpstr>Advent és Húsvét Bécsben </vt:lpstr>
      <vt:lpstr>Öngondoskodás</vt:lpstr>
      <vt:lpstr>Végtörlesztési láz</vt:lpstr>
      <vt:lpstr>Következő lépések:</vt:lpstr>
      <vt:lpstr>60.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</dc:creator>
  <cp:lastModifiedBy>Kocsi Gábor</cp:lastModifiedBy>
  <cp:revision>227</cp:revision>
  <dcterms:created xsi:type="dcterms:W3CDTF">2010-10-19T09:41:35Z</dcterms:created>
  <dcterms:modified xsi:type="dcterms:W3CDTF">2012-04-04T16:43:24Z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0x010100DFE55851C4D9C04EB91D79D9BB7FFB3B00914FE32CEC6B414782FC71F123304E6F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dlc_DocIdItemGuid">
    <vt:lpwstr>615b1e08-78d5-479e-bc69-9755f8d238aa</vt:lpwstr>
  </property>
</Properties>
</file>