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57" r:id="rId2"/>
    <p:sldId id="283" r:id="rId3"/>
    <p:sldId id="295" r:id="rId4"/>
    <p:sldId id="296" r:id="rId5"/>
    <p:sldId id="297" r:id="rId6"/>
    <p:sldId id="259" r:id="rId7"/>
    <p:sldId id="291" r:id="rId8"/>
    <p:sldId id="260" r:id="rId9"/>
    <p:sldId id="286" r:id="rId10"/>
    <p:sldId id="287" r:id="rId11"/>
    <p:sldId id="288" r:id="rId12"/>
    <p:sldId id="284" r:id="rId13"/>
    <p:sldId id="261" r:id="rId14"/>
    <p:sldId id="262" r:id="rId15"/>
    <p:sldId id="263" r:id="rId16"/>
    <p:sldId id="264" r:id="rId17"/>
    <p:sldId id="265" r:id="rId18"/>
    <p:sldId id="266" r:id="rId19"/>
    <p:sldId id="267" r:id="rId20"/>
    <p:sldId id="268" r:id="rId21"/>
    <p:sldId id="269" r:id="rId22"/>
    <p:sldId id="270" r:id="rId23"/>
    <p:sldId id="298" r:id="rId24"/>
    <p:sldId id="299" r:id="rId25"/>
    <p:sldId id="300" r:id="rId26"/>
    <p:sldId id="301" r:id="rId27"/>
    <p:sldId id="302" r:id="rId28"/>
    <p:sldId id="303" r:id="rId29"/>
    <p:sldId id="289" r:id="rId30"/>
    <p:sldId id="290" r:id="rId31"/>
    <p:sldId id="271" r:id="rId32"/>
    <p:sldId id="285" r:id="rId33"/>
    <p:sldId id="292" r:id="rId34"/>
    <p:sldId id="273" r:id="rId35"/>
    <p:sldId id="274" r:id="rId36"/>
    <p:sldId id="275" r:id="rId37"/>
    <p:sldId id="294" r:id="rId38"/>
    <p:sldId id="276" r:id="rId39"/>
    <p:sldId id="277" r:id="rId40"/>
    <p:sldId id="278" r:id="rId41"/>
    <p:sldId id="279" r:id="rId42"/>
    <p:sldId id="304" r:id="rId43"/>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53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Munkaf&#252;zet1"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hu-HU"/>
  <c:chart>
    <c:autoTitleDeleted val="1"/>
    <c:view3D>
      <c:rotX val="30"/>
      <c:perspective val="30"/>
    </c:view3D>
    <c:plotArea>
      <c:layout>
        <c:manualLayout>
          <c:layoutTarget val="inner"/>
          <c:xMode val="edge"/>
          <c:yMode val="edge"/>
          <c:x val="8.0113863887843792E-2"/>
          <c:y val="9.3366207368465043E-2"/>
          <c:w val="0.79653808794203707"/>
          <c:h val="0.77117709534965262"/>
        </c:manualLayout>
      </c:layout>
      <c:pie3DChart>
        <c:varyColors val="1"/>
        <c:ser>
          <c:idx val="0"/>
          <c:order val="0"/>
          <c:tx>
            <c:strRef>
              <c:f>Munka1!$B$1</c:f>
              <c:strCache>
                <c:ptCount val="1"/>
                <c:pt idx="0">
                  <c:v>Értékesítés</c:v>
                </c:pt>
              </c:strCache>
            </c:strRef>
          </c:tx>
          <c:explosion val="23"/>
          <c:dLbls>
            <c:dLbl>
              <c:idx val="1"/>
              <c:layout>
                <c:manualLayout>
                  <c:x val="0.12916757867385892"/>
                  <c:y val="8.230292647111781E-2"/>
                </c:manualLayout>
              </c:layout>
              <c:showCatName val="1"/>
              <c:showPercent val="1"/>
            </c:dLbl>
            <c:dLbl>
              <c:idx val="2"/>
              <c:layout>
                <c:manualLayout>
                  <c:x val="1.8758453928422649E-2"/>
                  <c:y val="7.0320946061644823E-3"/>
                </c:manualLayout>
              </c:layout>
              <c:showCatName val="1"/>
              <c:showPercent val="1"/>
            </c:dLbl>
            <c:dLbl>
              <c:idx val="3"/>
              <c:layout>
                <c:manualLayout>
                  <c:x val="0"/>
                  <c:y val="-0.1691887450250919"/>
                </c:manualLayout>
              </c:layout>
              <c:showCatName val="1"/>
              <c:showPercent val="1"/>
            </c:dLbl>
            <c:dLbl>
              <c:idx val="4"/>
              <c:layout>
                <c:manualLayout>
                  <c:x val="0"/>
                  <c:y val="9.4566835831402282E-2"/>
                </c:manualLayout>
              </c:layout>
              <c:showCatName val="1"/>
              <c:showPercent val="1"/>
            </c:dLbl>
            <c:dLbl>
              <c:idx val="5"/>
              <c:layout>
                <c:manualLayout>
                  <c:x val="-3.0333338208579211E-2"/>
                  <c:y val="0.17105751858775689"/>
                </c:manualLayout>
              </c:layout>
              <c:showCatName val="1"/>
              <c:showPercent val="1"/>
            </c:dLbl>
            <c:dLbl>
              <c:idx val="6"/>
              <c:layout>
                <c:manualLayout>
                  <c:x val="-1.3018167183274599E-2"/>
                  <c:y val="1.8963478048760047E-2"/>
                </c:manualLayout>
              </c:layout>
              <c:showCatName val="1"/>
              <c:showPercent val="1"/>
            </c:dLbl>
            <c:dLbl>
              <c:idx val="11"/>
              <c:layout>
                <c:manualLayout>
                  <c:x val="1.7737426152634198E-2"/>
                  <c:y val="-5.0174957241144085E-3"/>
                </c:manualLayout>
              </c:layout>
              <c:showCatName val="1"/>
              <c:showPercent val="1"/>
            </c:dLbl>
            <c:txPr>
              <a:bodyPr/>
              <a:lstStyle/>
              <a:p>
                <a:pPr>
                  <a:defRPr sz="1050"/>
                </a:pPr>
                <a:endParaRPr lang="hu-HU"/>
              </a:p>
            </c:txPr>
            <c:showCatName val="1"/>
            <c:showPercent val="1"/>
            <c:showLeaderLines val="1"/>
          </c:dLbls>
          <c:cat>
            <c:strRef>
              <c:f>Munka1!$A$2:$A$15</c:f>
              <c:strCache>
                <c:ptCount val="14"/>
                <c:pt idx="0">
                  <c:v>AEGON Magyarország Általános Biztosító Zrt</c:v>
                </c:pt>
                <c:pt idx="1">
                  <c:v>Allianz Hungária Biztosító Zrt</c:v>
                </c:pt>
                <c:pt idx="2">
                  <c:v>Astra Biztosító Zrt</c:v>
                </c:pt>
                <c:pt idx="3">
                  <c:v>Generali Providencia Biztosító Zrt.</c:v>
                </c:pt>
                <c:pt idx="4">
                  <c:v>Genertel Biztosító Zrt.</c:v>
                </c:pt>
                <c:pt idx="5">
                  <c:v>Groupama Garancia Biztosító Zrt.</c:v>
                </c:pt>
                <c:pt idx="6">
                  <c:v>K &amp; H Biztosító Zrt.</c:v>
                </c:pt>
                <c:pt idx="7">
                  <c:v>Közlekedési Biztosító Egyesület</c:v>
                </c:pt>
                <c:pt idx="8">
                  <c:v>MKB Biztosító Zrt.</c:v>
                </c:pt>
                <c:pt idx="9">
                  <c:v>Posta Biztosító Zrt.</c:v>
                </c:pt>
                <c:pt idx="10">
                  <c:v>Signal Biztosító Zrt.</c:v>
                </c:pt>
                <c:pt idx="11">
                  <c:v>Union Biztosító Zrt.</c:v>
                </c:pt>
                <c:pt idx="12">
                  <c:v>UNIQA Zrt.</c:v>
                </c:pt>
                <c:pt idx="13">
                  <c:v>WABARD Biztosító Zrt.</c:v>
                </c:pt>
              </c:strCache>
            </c:strRef>
          </c:cat>
          <c:val>
            <c:numRef>
              <c:f>Munka1!$B$2:$B$15</c:f>
              <c:numCache>
                <c:formatCode>General</c:formatCode>
                <c:ptCount val="14"/>
                <c:pt idx="0">
                  <c:v>246</c:v>
                </c:pt>
                <c:pt idx="1">
                  <c:v>6191</c:v>
                </c:pt>
                <c:pt idx="2">
                  <c:v>6536</c:v>
                </c:pt>
                <c:pt idx="3">
                  <c:v>2434</c:v>
                </c:pt>
                <c:pt idx="4">
                  <c:v>647</c:v>
                </c:pt>
                <c:pt idx="5">
                  <c:v>1208</c:v>
                </c:pt>
                <c:pt idx="6">
                  <c:v>18208</c:v>
                </c:pt>
                <c:pt idx="7">
                  <c:v>2165</c:v>
                </c:pt>
                <c:pt idx="8">
                  <c:v>1403</c:v>
                </c:pt>
                <c:pt idx="9">
                  <c:v>1046</c:v>
                </c:pt>
                <c:pt idx="10">
                  <c:v>2271</c:v>
                </c:pt>
                <c:pt idx="11">
                  <c:v>5731</c:v>
                </c:pt>
                <c:pt idx="12">
                  <c:v>1263</c:v>
                </c:pt>
                <c:pt idx="13">
                  <c:v>1144</c:v>
                </c:pt>
              </c:numCache>
            </c:numRef>
          </c:val>
        </c:ser>
        <c:dLbls>
          <c:showCatName val="1"/>
          <c:showPercent val="1"/>
        </c:dLbls>
      </c:pie3DChart>
    </c:plotArea>
    <c:plotVisOnly val="1"/>
  </c:chart>
  <c:txPr>
    <a:bodyPr/>
    <a:lstStyle/>
    <a:p>
      <a:pPr>
        <a:defRPr sz="1800"/>
      </a:pPr>
      <a:endParaRPr lang="hu-H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hu-HU"/>
  <c:chart>
    <c:autoTitleDeleted val="1"/>
    <c:view3D>
      <c:rAngAx val="1"/>
    </c:view3D>
    <c:plotArea>
      <c:layout/>
      <c:bar3DChart>
        <c:barDir val="col"/>
        <c:grouping val="clustered"/>
        <c:ser>
          <c:idx val="0"/>
          <c:order val="0"/>
          <c:dLbls>
            <c:txPr>
              <a:bodyPr rot="-5400000" vert="horz"/>
              <a:lstStyle/>
              <a:p>
                <a:pPr>
                  <a:defRPr/>
                </a:pPr>
                <a:endParaRPr lang="hu-HU"/>
              </a:p>
            </c:txPr>
            <c:showVal val="1"/>
          </c:dLbls>
          <c:cat>
            <c:strRef>
              <c:f>Munka1!$A$1:$A$12</c:f>
              <c:strCache>
                <c:ptCount val="12"/>
                <c:pt idx="0">
                  <c:v>személygépkocsi</c:v>
                </c:pt>
                <c:pt idx="1">
                  <c:v>motorkerékpár</c:v>
                </c:pt>
                <c:pt idx="2">
                  <c:v>munkagép</c:v>
                </c:pt>
                <c:pt idx="3">
                  <c:v>autóbusz</c:v>
                </c:pt>
                <c:pt idx="4">
                  <c:v>teherautó</c:v>
                </c:pt>
                <c:pt idx="5">
                  <c:v>Félpótkocsi</c:v>
                </c:pt>
                <c:pt idx="6">
                  <c:v>segédmotor</c:v>
                </c:pt>
                <c:pt idx="7">
                  <c:v>lassú jármű</c:v>
                </c:pt>
                <c:pt idx="8">
                  <c:v>mezőgazdasági vontató</c:v>
                </c:pt>
                <c:pt idx="9">
                  <c:v>vontató</c:v>
                </c:pt>
                <c:pt idx="10">
                  <c:v>Pótkocsi</c:v>
                </c:pt>
                <c:pt idx="11">
                  <c:v>quad</c:v>
                </c:pt>
              </c:strCache>
            </c:strRef>
          </c:cat>
          <c:val>
            <c:numRef>
              <c:f>Munka1!$B$1:$B$12</c:f>
              <c:numCache>
                <c:formatCode>General</c:formatCode>
                <c:ptCount val="12"/>
                <c:pt idx="0">
                  <c:v>33560</c:v>
                </c:pt>
                <c:pt idx="1">
                  <c:v>1553</c:v>
                </c:pt>
                <c:pt idx="2">
                  <c:v>156</c:v>
                </c:pt>
                <c:pt idx="3">
                  <c:v>109</c:v>
                </c:pt>
                <c:pt idx="4">
                  <c:v>6781</c:v>
                </c:pt>
                <c:pt idx="5">
                  <c:v>553</c:v>
                </c:pt>
                <c:pt idx="6">
                  <c:v>3184</c:v>
                </c:pt>
                <c:pt idx="7">
                  <c:v>1629</c:v>
                </c:pt>
                <c:pt idx="8">
                  <c:v>420</c:v>
                </c:pt>
                <c:pt idx="9">
                  <c:v>922</c:v>
                </c:pt>
                <c:pt idx="10">
                  <c:v>4825</c:v>
                </c:pt>
                <c:pt idx="11">
                  <c:v>11</c:v>
                </c:pt>
              </c:numCache>
            </c:numRef>
          </c:val>
        </c:ser>
        <c:ser>
          <c:idx val="1"/>
          <c:order val="1"/>
          <c:dLbls>
            <c:txPr>
              <a:bodyPr rot="-5400000" vert="horz"/>
              <a:lstStyle/>
              <a:p>
                <a:pPr>
                  <a:defRPr/>
                </a:pPr>
                <a:endParaRPr lang="hu-HU"/>
              </a:p>
            </c:txPr>
            <c:showVal val="1"/>
          </c:dLbls>
          <c:cat>
            <c:strRef>
              <c:f>Munka1!$A$1:$A$12</c:f>
              <c:strCache>
                <c:ptCount val="12"/>
                <c:pt idx="0">
                  <c:v>személygépkocsi</c:v>
                </c:pt>
                <c:pt idx="1">
                  <c:v>motorkerékpár</c:v>
                </c:pt>
                <c:pt idx="2">
                  <c:v>munkagép</c:v>
                </c:pt>
                <c:pt idx="3">
                  <c:v>autóbusz</c:v>
                </c:pt>
                <c:pt idx="4">
                  <c:v>teherautó</c:v>
                </c:pt>
                <c:pt idx="5">
                  <c:v>Félpótkocsi</c:v>
                </c:pt>
                <c:pt idx="6">
                  <c:v>segédmotor</c:v>
                </c:pt>
                <c:pt idx="7">
                  <c:v>lassú jármű</c:v>
                </c:pt>
                <c:pt idx="8">
                  <c:v>mezőgazdasági vontató</c:v>
                </c:pt>
                <c:pt idx="9">
                  <c:v>vontató</c:v>
                </c:pt>
                <c:pt idx="10">
                  <c:v>Pótkocsi</c:v>
                </c:pt>
                <c:pt idx="11">
                  <c:v>quad</c:v>
                </c:pt>
              </c:strCache>
            </c:strRef>
          </c:cat>
          <c:val>
            <c:numRef>
              <c:f>Munka1!$C$1:$C$12</c:f>
              <c:numCache>
                <c:formatCode>General</c:formatCode>
                <c:ptCount val="12"/>
                <c:pt idx="0">
                  <c:v>46122</c:v>
                </c:pt>
                <c:pt idx="1">
                  <c:v>2420</c:v>
                </c:pt>
                <c:pt idx="2">
                  <c:v>187</c:v>
                </c:pt>
                <c:pt idx="3">
                  <c:v>139</c:v>
                </c:pt>
                <c:pt idx="4">
                  <c:v>12919</c:v>
                </c:pt>
                <c:pt idx="5">
                  <c:v>612</c:v>
                </c:pt>
                <c:pt idx="6">
                  <c:v>3759</c:v>
                </c:pt>
                <c:pt idx="7">
                  <c:v>1795</c:v>
                </c:pt>
                <c:pt idx="8">
                  <c:v>497</c:v>
                </c:pt>
                <c:pt idx="9">
                  <c:v>1032</c:v>
                </c:pt>
                <c:pt idx="10">
                  <c:v>5371</c:v>
                </c:pt>
                <c:pt idx="11">
                  <c:v>13</c:v>
                </c:pt>
              </c:numCache>
            </c:numRef>
          </c:val>
        </c:ser>
        <c:dLbls>
          <c:showVal val="1"/>
        </c:dLbls>
        <c:gapWidth val="75"/>
        <c:shape val="box"/>
        <c:axId val="80317056"/>
        <c:axId val="80564992"/>
        <c:axId val="0"/>
      </c:bar3DChart>
      <c:catAx>
        <c:axId val="80317056"/>
        <c:scaling>
          <c:orientation val="minMax"/>
        </c:scaling>
        <c:axPos val="b"/>
        <c:majorTickMark val="none"/>
        <c:tickLblPos val="nextTo"/>
        <c:crossAx val="80564992"/>
        <c:crosses val="autoZero"/>
        <c:auto val="1"/>
        <c:lblAlgn val="ctr"/>
        <c:lblOffset val="100"/>
      </c:catAx>
      <c:valAx>
        <c:axId val="80564992"/>
        <c:scaling>
          <c:orientation val="minMax"/>
        </c:scaling>
        <c:axPos val="l"/>
        <c:numFmt formatCode="General" sourceLinked="1"/>
        <c:majorTickMark val="none"/>
        <c:tickLblPos val="nextTo"/>
        <c:crossAx val="80317056"/>
        <c:crosses val="autoZero"/>
        <c:crossBetween val="between"/>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hu-HU"/>
  <c:chart>
    <c:autoTitleDeleted val="1"/>
    <c:view3D>
      <c:rotX val="30"/>
      <c:perspective val="30"/>
    </c:view3D>
    <c:plotArea>
      <c:layout/>
      <c:pie3DChart>
        <c:varyColors val="1"/>
        <c:ser>
          <c:idx val="0"/>
          <c:order val="0"/>
          <c:tx>
            <c:strRef>
              <c:f>Munka1!$B$1</c:f>
              <c:strCache>
                <c:ptCount val="1"/>
                <c:pt idx="0">
                  <c:v>Értékesítés</c:v>
                </c:pt>
              </c:strCache>
            </c:strRef>
          </c:tx>
          <c:explosion val="25"/>
          <c:dLbls>
            <c:dLbl>
              <c:idx val="1"/>
              <c:layout>
                <c:manualLayout>
                  <c:x val="-2.8329246074024608E-2"/>
                  <c:y val="-4.4123206486663724E-4"/>
                </c:manualLayout>
              </c:layout>
              <c:showCatName val="1"/>
            </c:dLbl>
            <c:txPr>
              <a:bodyPr/>
              <a:lstStyle/>
              <a:p>
                <a:pPr>
                  <a:defRPr sz="1200"/>
                </a:pPr>
                <a:endParaRPr lang="hu-HU"/>
              </a:p>
            </c:txPr>
            <c:showCatName val="1"/>
            <c:showLeaderLines val="1"/>
          </c:dLbls>
          <c:cat>
            <c:numRef>
              <c:f>Munka1!$A$2:$A$12</c:f>
              <c:numCache>
                <c:formatCode>[$-40E]yyyy/\ mmmm;@</c:formatCode>
                <c:ptCount val="11"/>
                <c:pt idx="0">
                  <c:v>40483</c:v>
                </c:pt>
                <c:pt idx="1">
                  <c:v>40513</c:v>
                </c:pt>
                <c:pt idx="2">
                  <c:v>40544</c:v>
                </c:pt>
                <c:pt idx="3">
                  <c:v>40575</c:v>
                </c:pt>
                <c:pt idx="4">
                  <c:v>40603</c:v>
                </c:pt>
                <c:pt idx="5">
                  <c:v>40634</c:v>
                </c:pt>
                <c:pt idx="6">
                  <c:v>40664</c:v>
                </c:pt>
                <c:pt idx="7">
                  <c:v>40695</c:v>
                </c:pt>
                <c:pt idx="8">
                  <c:v>40725</c:v>
                </c:pt>
                <c:pt idx="9">
                  <c:v>40756</c:v>
                </c:pt>
                <c:pt idx="10">
                  <c:v>40787</c:v>
                </c:pt>
              </c:numCache>
            </c:numRef>
          </c:cat>
          <c:val>
            <c:numRef>
              <c:f>Munka1!$B$2:$B$12</c:f>
              <c:numCache>
                <c:formatCode>General</c:formatCode>
                <c:ptCount val="11"/>
                <c:pt idx="0">
                  <c:v>34173</c:v>
                </c:pt>
                <c:pt idx="1">
                  <c:v>19775</c:v>
                </c:pt>
                <c:pt idx="2">
                  <c:v>2900</c:v>
                </c:pt>
                <c:pt idx="3">
                  <c:v>2158</c:v>
                </c:pt>
                <c:pt idx="4">
                  <c:v>2905</c:v>
                </c:pt>
                <c:pt idx="5">
                  <c:v>2720</c:v>
                </c:pt>
                <c:pt idx="6">
                  <c:v>2586</c:v>
                </c:pt>
                <c:pt idx="7">
                  <c:v>2559</c:v>
                </c:pt>
                <c:pt idx="8">
                  <c:v>2382</c:v>
                </c:pt>
                <c:pt idx="9">
                  <c:v>2450</c:v>
                </c:pt>
                <c:pt idx="10">
                  <c:v>2446</c:v>
                </c:pt>
              </c:numCache>
            </c:numRef>
          </c:val>
        </c:ser>
        <c:dLbls>
          <c:showCatName val="1"/>
        </c:dLbls>
      </c:pie3DChart>
    </c:plotArea>
    <c:plotVisOnly val="1"/>
  </c:chart>
  <c:txPr>
    <a:bodyPr/>
    <a:lstStyle/>
    <a:p>
      <a:pPr>
        <a:defRPr sz="1800"/>
      </a:pPr>
      <a:endParaRPr lang="hu-HU"/>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hu-HU"/>
  <c:chart>
    <c:autoTitleDeleted val="1"/>
    <c:view3D>
      <c:rotX val="30"/>
      <c:perspective val="30"/>
    </c:view3D>
    <c:plotArea>
      <c:layout/>
      <c:pie3DChart>
        <c:varyColors val="1"/>
        <c:ser>
          <c:idx val="0"/>
          <c:order val="0"/>
          <c:tx>
            <c:strRef>
              <c:f>Munka1!$B$1</c:f>
              <c:strCache>
                <c:ptCount val="1"/>
                <c:pt idx="0">
                  <c:v>Értékesítés</c:v>
                </c:pt>
              </c:strCache>
            </c:strRef>
          </c:tx>
          <c:explosion val="25"/>
          <c:dLbls>
            <c:dLbl>
              <c:idx val="3"/>
              <c:layout>
                <c:manualLayout>
                  <c:x val="-2.0049577136191359E-6"/>
                  <c:y val="3.7870393549395014E-4"/>
                </c:manualLayout>
              </c:layout>
              <c:showCatName val="1"/>
            </c:dLbl>
            <c:txPr>
              <a:bodyPr/>
              <a:lstStyle/>
              <a:p>
                <a:pPr>
                  <a:defRPr sz="1200"/>
                </a:pPr>
                <a:endParaRPr lang="hu-HU"/>
              </a:p>
            </c:txPr>
            <c:showCatName val="1"/>
            <c:showLeaderLines val="1"/>
          </c:dLbls>
          <c:cat>
            <c:numRef>
              <c:f>Munka1!$A$2:$A$12</c:f>
              <c:numCache>
                <c:formatCode>[$-40E]yyyy/\ mmmm;@</c:formatCode>
                <c:ptCount val="11"/>
                <c:pt idx="0">
                  <c:v>40483</c:v>
                </c:pt>
                <c:pt idx="1">
                  <c:v>40513</c:v>
                </c:pt>
                <c:pt idx="2">
                  <c:v>40544</c:v>
                </c:pt>
                <c:pt idx="3">
                  <c:v>40575</c:v>
                </c:pt>
                <c:pt idx="4">
                  <c:v>40603</c:v>
                </c:pt>
                <c:pt idx="5">
                  <c:v>40634</c:v>
                </c:pt>
                <c:pt idx="6">
                  <c:v>40664</c:v>
                </c:pt>
                <c:pt idx="7">
                  <c:v>40695</c:v>
                </c:pt>
                <c:pt idx="8">
                  <c:v>40725</c:v>
                </c:pt>
                <c:pt idx="9">
                  <c:v>40756</c:v>
                </c:pt>
                <c:pt idx="10">
                  <c:v>40787</c:v>
                </c:pt>
              </c:numCache>
            </c:numRef>
          </c:cat>
          <c:val>
            <c:numRef>
              <c:f>Munka1!$B$2:$B$12</c:f>
              <c:numCache>
                <c:formatCode>General</c:formatCode>
                <c:ptCount val="11"/>
                <c:pt idx="0">
                  <c:v>231</c:v>
                </c:pt>
                <c:pt idx="1">
                  <c:v>157</c:v>
                </c:pt>
                <c:pt idx="2">
                  <c:v>147</c:v>
                </c:pt>
                <c:pt idx="3">
                  <c:v>127</c:v>
                </c:pt>
                <c:pt idx="4">
                  <c:v>122</c:v>
                </c:pt>
                <c:pt idx="5">
                  <c:v>106</c:v>
                </c:pt>
                <c:pt idx="6">
                  <c:v>110</c:v>
                </c:pt>
                <c:pt idx="7">
                  <c:v>116</c:v>
                </c:pt>
                <c:pt idx="8">
                  <c:v>134</c:v>
                </c:pt>
                <c:pt idx="9">
                  <c:v>132</c:v>
                </c:pt>
                <c:pt idx="10">
                  <c:v>92</c:v>
                </c:pt>
              </c:numCache>
            </c:numRef>
          </c:val>
        </c:ser>
        <c:dLbls>
          <c:showCatName val="1"/>
        </c:dLbls>
      </c:pie3DChart>
    </c:plotArea>
    <c:plotVisOnly val="1"/>
  </c:chart>
  <c:txPr>
    <a:bodyPr/>
    <a:lstStyle/>
    <a:p>
      <a:pPr>
        <a:defRPr sz="1800"/>
      </a:pPr>
      <a:endParaRPr lang="hu-HU"/>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hu-HU"/>
  <c:chart>
    <c:autoTitleDeleted val="1"/>
    <c:view3D>
      <c:rotX val="30"/>
      <c:perspective val="30"/>
    </c:view3D>
    <c:plotArea>
      <c:layout/>
      <c:pie3DChart>
        <c:varyColors val="1"/>
        <c:ser>
          <c:idx val="0"/>
          <c:order val="0"/>
          <c:tx>
            <c:strRef>
              <c:f>Munka1!$B$1</c:f>
              <c:strCache>
                <c:ptCount val="1"/>
                <c:pt idx="0">
                  <c:v>Értékesítés</c:v>
                </c:pt>
              </c:strCache>
            </c:strRef>
          </c:tx>
          <c:explosion val="25"/>
          <c:dLbls>
            <c:dLbl>
              <c:idx val="3"/>
              <c:layout>
                <c:manualLayout>
                  <c:x val="8.2699645183241244E-3"/>
                  <c:y val="-9.2364873508687731E-3"/>
                </c:manualLayout>
              </c:layout>
              <c:showCatName val="1"/>
            </c:dLbl>
            <c:txPr>
              <a:bodyPr/>
              <a:lstStyle/>
              <a:p>
                <a:pPr>
                  <a:defRPr sz="1400"/>
                </a:pPr>
                <a:endParaRPr lang="hu-HU"/>
              </a:p>
            </c:txPr>
            <c:showCatName val="1"/>
            <c:showLeaderLines val="1"/>
          </c:dLbls>
          <c:cat>
            <c:numRef>
              <c:f>Munka1!$A$2:$A$12</c:f>
              <c:numCache>
                <c:formatCode>[$-40E]yyyy/\ mmmm;@</c:formatCode>
                <c:ptCount val="11"/>
                <c:pt idx="0">
                  <c:v>40483</c:v>
                </c:pt>
                <c:pt idx="1">
                  <c:v>40513</c:v>
                </c:pt>
                <c:pt idx="2">
                  <c:v>40544</c:v>
                </c:pt>
                <c:pt idx="3">
                  <c:v>40575</c:v>
                </c:pt>
                <c:pt idx="4">
                  <c:v>40603</c:v>
                </c:pt>
                <c:pt idx="5">
                  <c:v>40634</c:v>
                </c:pt>
                <c:pt idx="6">
                  <c:v>40664</c:v>
                </c:pt>
                <c:pt idx="7">
                  <c:v>40695</c:v>
                </c:pt>
                <c:pt idx="8">
                  <c:v>40725</c:v>
                </c:pt>
                <c:pt idx="9">
                  <c:v>40756</c:v>
                </c:pt>
                <c:pt idx="10">
                  <c:v>40787</c:v>
                </c:pt>
              </c:numCache>
            </c:numRef>
          </c:cat>
          <c:val>
            <c:numRef>
              <c:f>Munka1!$B$2:$B$12</c:f>
              <c:numCache>
                <c:formatCode>General</c:formatCode>
                <c:ptCount val="11"/>
                <c:pt idx="0">
                  <c:v>459</c:v>
                </c:pt>
                <c:pt idx="1">
                  <c:v>363</c:v>
                </c:pt>
                <c:pt idx="2">
                  <c:v>372</c:v>
                </c:pt>
                <c:pt idx="3">
                  <c:v>273</c:v>
                </c:pt>
                <c:pt idx="4">
                  <c:v>255</c:v>
                </c:pt>
                <c:pt idx="5">
                  <c:v>203</c:v>
                </c:pt>
                <c:pt idx="6">
                  <c:v>283</c:v>
                </c:pt>
                <c:pt idx="7">
                  <c:v>279</c:v>
                </c:pt>
                <c:pt idx="8">
                  <c:v>284</c:v>
                </c:pt>
                <c:pt idx="9">
                  <c:v>287</c:v>
                </c:pt>
                <c:pt idx="10">
                  <c:v>240</c:v>
                </c:pt>
              </c:numCache>
            </c:numRef>
          </c:val>
        </c:ser>
        <c:dLbls>
          <c:showCatName val="1"/>
        </c:dLbls>
      </c:pie3DChart>
    </c:plotArea>
    <c:plotVisOnly val="1"/>
  </c:chart>
  <c:txPr>
    <a:bodyPr/>
    <a:lstStyle/>
    <a:p>
      <a:pPr>
        <a:defRPr sz="1800"/>
      </a:pPr>
      <a:endParaRPr lang="hu-HU"/>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F7056DB-B4D9-4349-8E06-4DF00366861C}" type="datetimeFigureOut">
              <a:rPr lang="hu-HU" smtClean="0"/>
              <a:t>2011.10.19.</a:t>
            </a:fld>
            <a:endParaRPr lang="hu-HU"/>
          </a:p>
        </p:txBody>
      </p:sp>
      <p:sp>
        <p:nvSpPr>
          <p:cNvPr id="4" name="Élőláb hely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5" name="Dia számának hely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B4CB1FD-3EFD-4272-A183-EC7601BED580}" type="slidenum">
              <a:rPr lang="hu-HU" smtClean="0"/>
              <a:t>‹#›</a:t>
            </a:fld>
            <a:endParaRPr lang="hu-H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2A1BFC-6284-429E-AEE5-F10C9544C304}" type="datetimeFigureOut">
              <a:rPr lang="hu-HU" smtClean="0"/>
              <a:pPr/>
              <a:t>2011.10.19.</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1F4065-41D2-43EE-BE03-7F6D8A140F25}" type="slidenum">
              <a:rPr lang="hu-HU" smtClean="0"/>
              <a:pPr/>
              <a:t>‹#›</a:t>
            </a:fld>
            <a:endParaRPr lang="hu-H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Félpótkocsi-pótkocsi</a:t>
            </a:r>
            <a:endParaRPr lang="hu-HU" dirty="0"/>
          </a:p>
        </p:txBody>
      </p:sp>
      <p:sp>
        <p:nvSpPr>
          <p:cNvPr id="4" name="Dia számának helye 3"/>
          <p:cNvSpPr>
            <a:spLocks noGrp="1"/>
          </p:cNvSpPr>
          <p:nvPr>
            <p:ph type="sldNum" sz="quarter" idx="10"/>
          </p:nvPr>
        </p:nvSpPr>
        <p:spPr/>
        <p:txBody>
          <a:bodyPr/>
          <a:lstStyle/>
          <a:p>
            <a:fld id="{E01F4065-41D2-43EE-BE03-7F6D8A140F25}" type="slidenum">
              <a:rPr lang="hu-HU" smtClean="0"/>
              <a:pPr/>
              <a:t>8</a:t>
            </a:fld>
            <a:endParaRPr lang="hu-H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Adatközlő lesz-e, meddig és mire kell az adatközlőt használni</a:t>
            </a:r>
          </a:p>
          <a:p>
            <a:r>
              <a:rPr lang="hu-HU" dirty="0" smtClean="0"/>
              <a:t>Adatközlőről a nyilatkozatokat le kell szedni, a</a:t>
            </a:r>
            <a:r>
              <a:rPr lang="hu-HU" baseline="0" dirty="0" smtClean="0"/>
              <a:t> csoportos beszedési nyilatkozatot külön </a:t>
            </a:r>
            <a:r>
              <a:rPr lang="hu-HU" baseline="0" dirty="0" err="1" smtClean="0"/>
              <a:t>pdf-be</a:t>
            </a:r>
            <a:r>
              <a:rPr lang="hu-HU" baseline="0" dirty="0" smtClean="0"/>
              <a:t> kell legenerálni</a:t>
            </a:r>
          </a:p>
          <a:p>
            <a:r>
              <a:rPr lang="hu-HU" baseline="0" dirty="0" smtClean="0"/>
              <a:t>Az adatközlő a megbízási szerződés kiegészítője lesz ezentúl</a:t>
            </a:r>
            <a:endParaRPr lang="hu-HU" dirty="0"/>
          </a:p>
        </p:txBody>
      </p:sp>
      <p:sp>
        <p:nvSpPr>
          <p:cNvPr id="4" name="Dia számának helye 3"/>
          <p:cNvSpPr>
            <a:spLocks noGrp="1"/>
          </p:cNvSpPr>
          <p:nvPr>
            <p:ph type="sldNum" sz="quarter" idx="10"/>
          </p:nvPr>
        </p:nvSpPr>
        <p:spPr/>
        <p:txBody>
          <a:bodyPr/>
          <a:lstStyle/>
          <a:p>
            <a:fld id="{B664E457-D6CA-4E16-838D-4CB24753F607}" type="slidenum">
              <a:rPr lang="hu-HU" smtClean="0"/>
              <a:pPr/>
              <a:t>17</a:t>
            </a:fld>
            <a:endParaRPr lang="hu-H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Sokan kifogásolják a párhuzamos</a:t>
            </a:r>
            <a:r>
              <a:rPr lang="hu-HU" baseline="0" dirty="0" smtClean="0"/>
              <a:t> üzemeltetésnél miért kérjük a párhuzamosan üzemeltetett gépkocsi adatait</a:t>
            </a:r>
            <a:endParaRPr lang="hu-HU" dirty="0"/>
          </a:p>
        </p:txBody>
      </p:sp>
      <p:sp>
        <p:nvSpPr>
          <p:cNvPr id="4" name="Dia számának helye 3"/>
          <p:cNvSpPr>
            <a:spLocks noGrp="1"/>
          </p:cNvSpPr>
          <p:nvPr>
            <p:ph type="sldNum" sz="quarter" idx="10"/>
          </p:nvPr>
        </p:nvSpPr>
        <p:spPr/>
        <p:txBody>
          <a:bodyPr/>
          <a:lstStyle/>
          <a:p>
            <a:fld id="{B664E457-D6CA-4E16-838D-4CB24753F607}" type="slidenum">
              <a:rPr lang="hu-HU" smtClean="0"/>
              <a:pPr/>
              <a:t>22</a:t>
            </a:fld>
            <a:endParaRPr lang="hu-H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lvl1pPr>
              <a:defRPr/>
            </a:lvl1pPr>
          </a:lstStyle>
          <a:p>
            <a:endParaRPr lang="en-US" altLang="zh-CN"/>
          </a:p>
        </p:txBody>
      </p:sp>
      <p:sp>
        <p:nvSpPr>
          <p:cNvPr id="5" name="Élőláb helye 4"/>
          <p:cNvSpPr>
            <a:spLocks noGrp="1"/>
          </p:cNvSpPr>
          <p:nvPr>
            <p:ph type="ftr" sz="quarter" idx="11"/>
          </p:nvPr>
        </p:nvSpPr>
        <p:spPr/>
        <p:txBody>
          <a:bodyPr/>
          <a:lstStyle>
            <a:lvl1pPr>
              <a:defRPr/>
            </a:lvl1pPr>
          </a:lstStyle>
          <a:p>
            <a:endParaRPr lang="en-US" altLang="zh-CN"/>
          </a:p>
        </p:txBody>
      </p:sp>
      <p:sp>
        <p:nvSpPr>
          <p:cNvPr id="6" name="Dia számának helye 5"/>
          <p:cNvSpPr>
            <a:spLocks noGrp="1"/>
          </p:cNvSpPr>
          <p:nvPr>
            <p:ph type="sldNum" sz="quarter" idx="12"/>
          </p:nvPr>
        </p:nvSpPr>
        <p:spPr/>
        <p:txBody>
          <a:bodyPr/>
          <a:lstStyle>
            <a:lvl1pPr>
              <a:defRPr/>
            </a:lvl1pPr>
          </a:lstStyle>
          <a:p>
            <a:fld id="{F6480241-B841-4C06-917A-C92C8C6619A4}" type="slidenum">
              <a:rPr lang="en-US" altLang="zh-CN"/>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en-US" altLang="zh-CN"/>
          </a:p>
        </p:txBody>
      </p:sp>
      <p:sp>
        <p:nvSpPr>
          <p:cNvPr id="5" name="Élőláb helye 4"/>
          <p:cNvSpPr>
            <a:spLocks noGrp="1"/>
          </p:cNvSpPr>
          <p:nvPr>
            <p:ph type="ftr" sz="quarter" idx="11"/>
          </p:nvPr>
        </p:nvSpPr>
        <p:spPr/>
        <p:txBody>
          <a:bodyPr/>
          <a:lstStyle>
            <a:lvl1pPr>
              <a:defRPr/>
            </a:lvl1pPr>
          </a:lstStyle>
          <a:p>
            <a:endParaRPr lang="en-US" altLang="zh-CN"/>
          </a:p>
        </p:txBody>
      </p:sp>
      <p:sp>
        <p:nvSpPr>
          <p:cNvPr id="6" name="Dia számának helye 5"/>
          <p:cNvSpPr>
            <a:spLocks noGrp="1"/>
          </p:cNvSpPr>
          <p:nvPr>
            <p:ph type="sldNum" sz="quarter" idx="12"/>
          </p:nvPr>
        </p:nvSpPr>
        <p:spPr/>
        <p:txBody>
          <a:bodyPr/>
          <a:lstStyle>
            <a:lvl1pPr>
              <a:defRPr/>
            </a:lvl1pPr>
          </a:lstStyle>
          <a:p>
            <a:fld id="{9462D9D0-1D62-42EC-B22B-FA01A2939449}" type="slidenum">
              <a:rPr lang="en-US" altLang="zh-CN"/>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en-US" altLang="zh-CN"/>
          </a:p>
        </p:txBody>
      </p:sp>
      <p:sp>
        <p:nvSpPr>
          <p:cNvPr id="5" name="Élőláb helye 4"/>
          <p:cNvSpPr>
            <a:spLocks noGrp="1"/>
          </p:cNvSpPr>
          <p:nvPr>
            <p:ph type="ftr" sz="quarter" idx="11"/>
          </p:nvPr>
        </p:nvSpPr>
        <p:spPr/>
        <p:txBody>
          <a:bodyPr/>
          <a:lstStyle>
            <a:lvl1pPr>
              <a:defRPr/>
            </a:lvl1pPr>
          </a:lstStyle>
          <a:p>
            <a:endParaRPr lang="en-US" altLang="zh-CN"/>
          </a:p>
        </p:txBody>
      </p:sp>
      <p:sp>
        <p:nvSpPr>
          <p:cNvPr id="6" name="Dia számának helye 5"/>
          <p:cNvSpPr>
            <a:spLocks noGrp="1"/>
          </p:cNvSpPr>
          <p:nvPr>
            <p:ph type="sldNum" sz="quarter" idx="12"/>
          </p:nvPr>
        </p:nvSpPr>
        <p:spPr/>
        <p:txBody>
          <a:bodyPr/>
          <a:lstStyle>
            <a:lvl1pPr>
              <a:defRPr/>
            </a:lvl1pPr>
          </a:lstStyle>
          <a:p>
            <a:fld id="{352297CC-24F4-4B0D-8D1B-43F3B2FD1496}" type="slidenum">
              <a:rPr lang="en-US" altLang="zh-CN"/>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en-US" altLang="zh-CN"/>
          </a:p>
        </p:txBody>
      </p:sp>
      <p:sp>
        <p:nvSpPr>
          <p:cNvPr id="5" name="Élőláb helye 4"/>
          <p:cNvSpPr>
            <a:spLocks noGrp="1"/>
          </p:cNvSpPr>
          <p:nvPr>
            <p:ph type="ftr" sz="quarter" idx="11"/>
          </p:nvPr>
        </p:nvSpPr>
        <p:spPr/>
        <p:txBody>
          <a:bodyPr/>
          <a:lstStyle>
            <a:lvl1pPr>
              <a:defRPr/>
            </a:lvl1pPr>
          </a:lstStyle>
          <a:p>
            <a:endParaRPr lang="en-US" altLang="zh-CN"/>
          </a:p>
        </p:txBody>
      </p:sp>
      <p:sp>
        <p:nvSpPr>
          <p:cNvPr id="6" name="Dia számának helye 5"/>
          <p:cNvSpPr>
            <a:spLocks noGrp="1"/>
          </p:cNvSpPr>
          <p:nvPr>
            <p:ph type="sldNum" sz="quarter" idx="12"/>
          </p:nvPr>
        </p:nvSpPr>
        <p:spPr/>
        <p:txBody>
          <a:bodyPr/>
          <a:lstStyle>
            <a:lvl1pPr>
              <a:defRPr/>
            </a:lvl1pPr>
          </a:lstStyle>
          <a:p>
            <a:fld id="{CE98EBC8-DC82-4393-BFA2-923D8A6733F4}" type="slidenum">
              <a:rPr lang="en-US" altLang="zh-CN"/>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Dátum helye 3"/>
          <p:cNvSpPr>
            <a:spLocks noGrp="1"/>
          </p:cNvSpPr>
          <p:nvPr>
            <p:ph type="dt" sz="half" idx="10"/>
          </p:nvPr>
        </p:nvSpPr>
        <p:spPr/>
        <p:txBody>
          <a:bodyPr/>
          <a:lstStyle>
            <a:lvl1pPr>
              <a:defRPr/>
            </a:lvl1pPr>
          </a:lstStyle>
          <a:p>
            <a:endParaRPr lang="en-US" altLang="zh-CN"/>
          </a:p>
        </p:txBody>
      </p:sp>
      <p:sp>
        <p:nvSpPr>
          <p:cNvPr id="5" name="Élőláb helye 4"/>
          <p:cNvSpPr>
            <a:spLocks noGrp="1"/>
          </p:cNvSpPr>
          <p:nvPr>
            <p:ph type="ftr" sz="quarter" idx="11"/>
          </p:nvPr>
        </p:nvSpPr>
        <p:spPr/>
        <p:txBody>
          <a:bodyPr/>
          <a:lstStyle>
            <a:lvl1pPr>
              <a:defRPr/>
            </a:lvl1pPr>
          </a:lstStyle>
          <a:p>
            <a:endParaRPr lang="en-US" altLang="zh-CN"/>
          </a:p>
        </p:txBody>
      </p:sp>
      <p:sp>
        <p:nvSpPr>
          <p:cNvPr id="6" name="Dia számának helye 5"/>
          <p:cNvSpPr>
            <a:spLocks noGrp="1"/>
          </p:cNvSpPr>
          <p:nvPr>
            <p:ph type="sldNum" sz="quarter" idx="12"/>
          </p:nvPr>
        </p:nvSpPr>
        <p:spPr/>
        <p:txBody>
          <a:bodyPr/>
          <a:lstStyle>
            <a:lvl1pPr>
              <a:defRPr/>
            </a:lvl1pPr>
          </a:lstStyle>
          <a:p>
            <a:fld id="{A87BBC83-83F7-44BD-9ADC-5845E1E39AC2}" type="slidenum">
              <a:rPr lang="en-US" altLang="zh-CN"/>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lvl1pPr>
              <a:defRPr/>
            </a:lvl1pPr>
          </a:lstStyle>
          <a:p>
            <a:endParaRPr lang="en-US" altLang="zh-CN"/>
          </a:p>
        </p:txBody>
      </p:sp>
      <p:sp>
        <p:nvSpPr>
          <p:cNvPr id="6" name="Élőláb helye 5"/>
          <p:cNvSpPr>
            <a:spLocks noGrp="1"/>
          </p:cNvSpPr>
          <p:nvPr>
            <p:ph type="ftr" sz="quarter" idx="11"/>
          </p:nvPr>
        </p:nvSpPr>
        <p:spPr/>
        <p:txBody>
          <a:bodyPr/>
          <a:lstStyle>
            <a:lvl1pPr>
              <a:defRPr/>
            </a:lvl1pPr>
          </a:lstStyle>
          <a:p>
            <a:endParaRPr lang="en-US" altLang="zh-CN"/>
          </a:p>
        </p:txBody>
      </p:sp>
      <p:sp>
        <p:nvSpPr>
          <p:cNvPr id="7" name="Dia számának helye 6"/>
          <p:cNvSpPr>
            <a:spLocks noGrp="1"/>
          </p:cNvSpPr>
          <p:nvPr>
            <p:ph type="sldNum" sz="quarter" idx="12"/>
          </p:nvPr>
        </p:nvSpPr>
        <p:spPr/>
        <p:txBody>
          <a:bodyPr/>
          <a:lstStyle>
            <a:lvl1pPr>
              <a:defRPr/>
            </a:lvl1pPr>
          </a:lstStyle>
          <a:p>
            <a:fld id="{310D16CF-1D4C-4AC7-B813-353C8D3ED28D}" type="slidenum">
              <a:rPr lang="en-US" altLang="zh-CN"/>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lvl1pPr>
              <a:defRPr/>
            </a:lvl1pPr>
          </a:lstStyle>
          <a:p>
            <a:endParaRPr lang="en-US" altLang="zh-CN"/>
          </a:p>
        </p:txBody>
      </p:sp>
      <p:sp>
        <p:nvSpPr>
          <p:cNvPr id="8" name="Élőláb helye 7"/>
          <p:cNvSpPr>
            <a:spLocks noGrp="1"/>
          </p:cNvSpPr>
          <p:nvPr>
            <p:ph type="ftr" sz="quarter" idx="11"/>
          </p:nvPr>
        </p:nvSpPr>
        <p:spPr/>
        <p:txBody>
          <a:bodyPr/>
          <a:lstStyle>
            <a:lvl1pPr>
              <a:defRPr/>
            </a:lvl1pPr>
          </a:lstStyle>
          <a:p>
            <a:endParaRPr lang="en-US" altLang="zh-CN"/>
          </a:p>
        </p:txBody>
      </p:sp>
      <p:sp>
        <p:nvSpPr>
          <p:cNvPr id="9" name="Dia számának helye 8"/>
          <p:cNvSpPr>
            <a:spLocks noGrp="1"/>
          </p:cNvSpPr>
          <p:nvPr>
            <p:ph type="sldNum" sz="quarter" idx="12"/>
          </p:nvPr>
        </p:nvSpPr>
        <p:spPr/>
        <p:txBody>
          <a:bodyPr/>
          <a:lstStyle>
            <a:lvl1pPr>
              <a:defRPr/>
            </a:lvl1pPr>
          </a:lstStyle>
          <a:p>
            <a:fld id="{5D15FFDD-E979-43C0-ABCD-A144202D1EB4}" type="slidenum">
              <a:rPr lang="en-US" altLang="zh-CN"/>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lvl1pPr>
              <a:defRPr/>
            </a:lvl1pPr>
          </a:lstStyle>
          <a:p>
            <a:endParaRPr lang="en-US" altLang="zh-CN"/>
          </a:p>
        </p:txBody>
      </p:sp>
      <p:sp>
        <p:nvSpPr>
          <p:cNvPr id="4" name="Élőláb helye 3"/>
          <p:cNvSpPr>
            <a:spLocks noGrp="1"/>
          </p:cNvSpPr>
          <p:nvPr>
            <p:ph type="ftr" sz="quarter" idx="11"/>
          </p:nvPr>
        </p:nvSpPr>
        <p:spPr/>
        <p:txBody>
          <a:bodyPr/>
          <a:lstStyle>
            <a:lvl1pPr>
              <a:defRPr/>
            </a:lvl1pPr>
          </a:lstStyle>
          <a:p>
            <a:endParaRPr lang="en-US" altLang="zh-CN"/>
          </a:p>
        </p:txBody>
      </p:sp>
      <p:sp>
        <p:nvSpPr>
          <p:cNvPr id="5" name="Dia számának helye 4"/>
          <p:cNvSpPr>
            <a:spLocks noGrp="1"/>
          </p:cNvSpPr>
          <p:nvPr>
            <p:ph type="sldNum" sz="quarter" idx="12"/>
          </p:nvPr>
        </p:nvSpPr>
        <p:spPr/>
        <p:txBody>
          <a:bodyPr/>
          <a:lstStyle>
            <a:lvl1pPr>
              <a:defRPr/>
            </a:lvl1pPr>
          </a:lstStyle>
          <a:p>
            <a:fld id="{995AC9CC-DA41-42A8-B10F-E73C30A46D34}" type="slidenum">
              <a:rPr lang="en-US" altLang="zh-CN"/>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lvl1pPr>
              <a:defRPr/>
            </a:lvl1pPr>
          </a:lstStyle>
          <a:p>
            <a:endParaRPr lang="en-US" altLang="zh-CN"/>
          </a:p>
        </p:txBody>
      </p:sp>
      <p:sp>
        <p:nvSpPr>
          <p:cNvPr id="3" name="Élőláb helye 2"/>
          <p:cNvSpPr>
            <a:spLocks noGrp="1"/>
          </p:cNvSpPr>
          <p:nvPr>
            <p:ph type="ftr" sz="quarter" idx="11"/>
          </p:nvPr>
        </p:nvSpPr>
        <p:spPr/>
        <p:txBody>
          <a:bodyPr/>
          <a:lstStyle>
            <a:lvl1pPr>
              <a:defRPr/>
            </a:lvl1pPr>
          </a:lstStyle>
          <a:p>
            <a:endParaRPr lang="en-US" altLang="zh-CN"/>
          </a:p>
        </p:txBody>
      </p:sp>
      <p:sp>
        <p:nvSpPr>
          <p:cNvPr id="4" name="Dia számának helye 3"/>
          <p:cNvSpPr>
            <a:spLocks noGrp="1"/>
          </p:cNvSpPr>
          <p:nvPr>
            <p:ph type="sldNum" sz="quarter" idx="12"/>
          </p:nvPr>
        </p:nvSpPr>
        <p:spPr/>
        <p:txBody>
          <a:bodyPr/>
          <a:lstStyle>
            <a:lvl1pPr>
              <a:defRPr/>
            </a:lvl1pPr>
          </a:lstStyle>
          <a:p>
            <a:fld id="{A2076FA1-F41B-4266-A49E-D2F2AC02548D}" type="slidenum">
              <a:rPr lang="en-US" altLang="zh-CN"/>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en-US" altLang="zh-CN"/>
          </a:p>
        </p:txBody>
      </p:sp>
      <p:sp>
        <p:nvSpPr>
          <p:cNvPr id="6" name="Élőláb helye 5"/>
          <p:cNvSpPr>
            <a:spLocks noGrp="1"/>
          </p:cNvSpPr>
          <p:nvPr>
            <p:ph type="ftr" sz="quarter" idx="11"/>
          </p:nvPr>
        </p:nvSpPr>
        <p:spPr/>
        <p:txBody>
          <a:bodyPr/>
          <a:lstStyle>
            <a:lvl1pPr>
              <a:defRPr/>
            </a:lvl1pPr>
          </a:lstStyle>
          <a:p>
            <a:endParaRPr lang="en-US" altLang="zh-CN"/>
          </a:p>
        </p:txBody>
      </p:sp>
      <p:sp>
        <p:nvSpPr>
          <p:cNvPr id="7" name="Dia számának helye 6"/>
          <p:cNvSpPr>
            <a:spLocks noGrp="1"/>
          </p:cNvSpPr>
          <p:nvPr>
            <p:ph type="sldNum" sz="quarter" idx="12"/>
          </p:nvPr>
        </p:nvSpPr>
        <p:spPr/>
        <p:txBody>
          <a:bodyPr/>
          <a:lstStyle>
            <a:lvl1pPr>
              <a:defRPr/>
            </a:lvl1pPr>
          </a:lstStyle>
          <a:p>
            <a:fld id="{5E623A9D-2B22-485C-9697-5A898C80DDBF}" type="slidenum">
              <a:rPr lang="en-US" altLang="zh-CN"/>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smtClean="0"/>
              <a:t>Kép beszúrásához kattintson az ikonra</a:t>
            </a:r>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en-US" altLang="zh-CN"/>
          </a:p>
        </p:txBody>
      </p:sp>
      <p:sp>
        <p:nvSpPr>
          <p:cNvPr id="6" name="Élőláb helye 5"/>
          <p:cNvSpPr>
            <a:spLocks noGrp="1"/>
          </p:cNvSpPr>
          <p:nvPr>
            <p:ph type="ftr" sz="quarter" idx="11"/>
          </p:nvPr>
        </p:nvSpPr>
        <p:spPr/>
        <p:txBody>
          <a:bodyPr/>
          <a:lstStyle>
            <a:lvl1pPr>
              <a:defRPr/>
            </a:lvl1pPr>
          </a:lstStyle>
          <a:p>
            <a:endParaRPr lang="en-US" altLang="zh-CN"/>
          </a:p>
        </p:txBody>
      </p:sp>
      <p:sp>
        <p:nvSpPr>
          <p:cNvPr id="7" name="Dia számának helye 6"/>
          <p:cNvSpPr>
            <a:spLocks noGrp="1"/>
          </p:cNvSpPr>
          <p:nvPr>
            <p:ph type="sldNum" sz="quarter" idx="12"/>
          </p:nvPr>
        </p:nvSpPr>
        <p:spPr/>
        <p:txBody>
          <a:bodyPr/>
          <a:lstStyle>
            <a:lvl1pPr>
              <a:defRPr/>
            </a:lvl1pPr>
          </a:lstStyle>
          <a:p>
            <a:fld id="{6F512010-721B-4E53-80CE-771D95D4AE08}" type="slidenum">
              <a:rPr lang="en-US" altLang="zh-CN"/>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B982329-1283-4A19-979C-584495E2FECC}"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宋体" pitchFamily="2" charset="-122"/>
        </a:defRPr>
      </a:lvl2pPr>
      <a:lvl3pPr algn="ctr" rtl="0" eaLnBrk="1" fontAlgn="base" hangingPunct="1">
        <a:spcBef>
          <a:spcPct val="0"/>
        </a:spcBef>
        <a:spcAft>
          <a:spcPct val="0"/>
        </a:spcAft>
        <a:defRPr sz="4400">
          <a:solidFill>
            <a:schemeClr val="tx2"/>
          </a:solidFill>
          <a:latin typeface="Arial" charset="0"/>
          <a:ea typeface="宋体" pitchFamily="2" charset="-122"/>
        </a:defRPr>
      </a:lvl3pPr>
      <a:lvl4pPr algn="ctr" rtl="0" eaLnBrk="1" fontAlgn="base" hangingPunct="1">
        <a:spcBef>
          <a:spcPct val="0"/>
        </a:spcBef>
        <a:spcAft>
          <a:spcPct val="0"/>
        </a:spcAft>
        <a:defRPr sz="4400">
          <a:solidFill>
            <a:schemeClr val="tx2"/>
          </a:solidFill>
          <a:latin typeface="Arial" charset="0"/>
          <a:ea typeface="宋体" pitchFamily="2" charset="-122"/>
        </a:defRPr>
      </a:lvl4pPr>
      <a:lvl5pPr algn="ctr" rtl="0" eaLnBrk="1" fontAlgn="base" hangingPunct="1">
        <a:spcBef>
          <a:spcPct val="0"/>
        </a:spcBef>
        <a:spcAft>
          <a:spcPct val="0"/>
        </a:spcAft>
        <a:defRPr sz="4400">
          <a:solidFill>
            <a:schemeClr val="tx2"/>
          </a:solidFill>
          <a:latin typeface="Arial" charset="0"/>
          <a:ea typeface="宋体" pitchFamily="2" charset="-122"/>
        </a:defRPr>
      </a:lvl5pPr>
      <a:lvl6pPr marL="457200" algn="ctr" rtl="0" eaLnBrk="1" fontAlgn="base" hangingPunct="1">
        <a:spcBef>
          <a:spcPct val="0"/>
        </a:spcBef>
        <a:spcAft>
          <a:spcPct val="0"/>
        </a:spcAft>
        <a:defRPr sz="4400">
          <a:solidFill>
            <a:schemeClr val="tx2"/>
          </a:solidFill>
          <a:latin typeface="Arial" charset="0"/>
          <a:ea typeface="宋体" pitchFamily="2" charset="-122"/>
        </a:defRPr>
      </a:lvl6pPr>
      <a:lvl7pPr marL="914400" algn="ctr" rtl="0" eaLnBrk="1" fontAlgn="base" hangingPunct="1">
        <a:spcBef>
          <a:spcPct val="0"/>
        </a:spcBef>
        <a:spcAft>
          <a:spcPct val="0"/>
        </a:spcAft>
        <a:defRPr sz="4400">
          <a:solidFill>
            <a:schemeClr val="tx2"/>
          </a:solidFill>
          <a:latin typeface="Arial" charset="0"/>
          <a:ea typeface="宋体" pitchFamily="2" charset="-122"/>
        </a:defRPr>
      </a:lvl7pPr>
      <a:lvl8pPr marL="1371600" algn="ctr" rtl="0" eaLnBrk="1" fontAlgn="base" hangingPunct="1">
        <a:spcBef>
          <a:spcPct val="0"/>
        </a:spcBef>
        <a:spcAft>
          <a:spcPct val="0"/>
        </a:spcAft>
        <a:defRPr sz="4400">
          <a:solidFill>
            <a:schemeClr val="tx2"/>
          </a:solidFill>
          <a:latin typeface="Arial" charset="0"/>
          <a:ea typeface="宋体" pitchFamily="2" charset="-122"/>
        </a:defRPr>
      </a:lvl8pPr>
      <a:lvl9pPr marL="1828800" algn="ctr" rtl="0" eaLnBrk="1" fontAlgn="base" hangingPunct="1">
        <a:spcBef>
          <a:spcPct val="0"/>
        </a:spcBef>
        <a:spcAft>
          <a:spcPct val="0"/>
        </a:spcAft>
        <a:defRPr sz="4400">
          <a:solidFill>
            <a:schemeClr val="tx2"/>
          </a:solidFill>
          <a:latin typeface="Arial" charset="0"/>
          <a:ea typeface="宋体"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917660" y="5268913"/>
            <a:ext cx="7270580" cy="1200329"/>
          </a:xfrm>
          <a:prstGeom prst="rect">
            <a:avLst/>
          </a:prstGeom>
          <a:noFill/>
          <a:ln w="9525">
            <a:noFill/>
            <a:miter lim="800000"/>
            <a:headEnd/>
            <a:tailEnd/>
          </a:ln>
          <a:effectLst/>
        </p:spPr>
        <p:txBody>
          <a:bodyPr wrap="none">
            <a:spAutoFit/>
          </a:bodyPr>
          <a:lstStyle/>
          <a:p>
            <a:pPr algn="ctr"/>
            <a:r>
              <a:rPr lang="hu-HU" altLang="zh-CN" sz="3600" dirty="0" smtClean="0">
                <a:latin typeface="Tahoma" pitchFamily="34" charset="0"/>
                <a:ea typeface="Dotum" pitchFamily="34" charset="-127"/>
              </a:rPr>
              <a:t>IV. BázisNet Biztosítási Konferencia</a:t>
            </a:r>
          </a:p>
          <a:p>
            <a:pPr algn="ctr"/>
            <a:r>
              <a:rPr lang="hu-HU" altLang="zh-CN" sz="3600" dirty="0" smtClean="0">
                <a:latin typeface="Tahoma" pitchFamily="34" charset="0"/>
                <a:ea typeface="Dotum" pitchFamily="34" charset="-127"/>
              </a:rPr>
              <a:t>2011. Október 19.</a:t>
            </a:r>
            <a:endParaRPr lang="en-US" altLang="zh-CN" sz="3600" dirty="0">
              <a:latin typeface="Tahoma" pitchFamily="34" charset="0"/>
              <a:ea typeface="Dotum" pitchFamily="34" charset="-127"/>
            </a:endParaRPr>
          </a:p>
        </p:txBody>
      </p:sp>
      <p:pic>
        <p:nvPicPr>
          <p:cNvPr id="6" name="Kép 5" descr="logo.jpg"/>
          <p:cNvPicPr>
            <a:picLocks noChangeAspect="1"/>
          </p:cNvPicPr>
          <p:nvPr/>
        </p:nvPicPr>
        <p:blipFill>
          <a:blip r:embed="rId3" cstate="print"/>
          <a:stretch>
            <a:fillRect/>
          </a:stretch>
        </p:blipFill>
        <p:spPr>
          <a:xfrm>
            <a:off x="467544" y="260648"/>
            <a:ext cx="1086841" cy="115212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Casco ajánlatok időszakos megoszlása</a:t>
            </a:r>
            <a:endParaRPr lang="hu-HU" dirty="0"/>
          </a:p>
        </p:txBody>
      </p:sp>
      <p:graphicFrame>
        <p:nvGraphicFramePr>
          <p:cNvPr id="4" name="Tartalom helye 3"/>
          <p:cNvGraphicFramePr>
            <a:graphicFrameLocks noGrp="1"/>
          </p:cNvGraphicFramePr>
          <p:nvPr>
            <p:ph idx="1"/>
          </p:nvPr>
        </p:nvGraphicFramePr>
        <p:xfrm>
          <a:off x="755576" y="1556792"/>
          <a:ext cx="8064896"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Lakás ajánlatok időszakos megoszlása</a:t>
            </a:r>
            <a:endParaRPr lang="hu-HU" dirty="0"/>
          </a:p>
        </p:txBody>
      </p:sp>
      <p:graphicFrame>
        <p:nvGraphicFramePr>
          <p:cNvPr id="4" name="Tartalom helye 3"/>
          <p:cNvGraphicFramePr>
            <a:graphicFrameLocks noGrp="1"/>
          </p:cNvGraphicFramePr>
          <p:nvPr>
            <p:ph idx="1"/>
          </p:nvPr>
        </p:nvGraphicFramePr>
        <p:xfrm>
          <a:off x="827584" y="1600201"/>
          <a:ext cx="7859216" cy="449309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Flották díjszámítása</a:t>
            </a:r>
            <a:endParaRPr lang="hu-HU" dirty="0"/>
          </a:p>
        </p:txBody>
      </p:sp>
      <p:sp>
        <p:nvSpPr>
          <p:cNvPr id="3" name="Tartalom helye 2"/>
          <p:cNvSpPr>
            <a:spLocks noGrp="1"/>
          </p:cNvSpPr>
          <p:nvPr>
            <p:ph idx="1"/>
          </p:nvPr>
        </p:nvSpPr>
        <p:spPr>
          <a:xfrm>
            <a:off x="755576" y="1600200"/>
            <a:ext cx="7931224" cy="4525963"/>
          </a:xfrm>
        </p:spPr>
        <p:txBody>
          <a:bodyPr/>
          <a:lstStyle/>
          <a:p>
            <a:r>
              <a:rPr lang="hu-HU" sz="2800" dirty="0" smtClean="0"/>
              <a:t>Továbbra sem tervezzük flották díjszámítását</a:t>
            </a:r>
          </a:p>
          <a:p>
            <a:r>
              <a:rPr lang="hu-HU" sz="2800" dirty="0" smtClean="0"/>
              <a:t>Tapasztalatunk szerint már tavaly is sok szerződés egyéniben köttetett meg, mivel úgy olcsóbb volt, mint flottában</a:t>
            </a:r>
          </a:p>
          <a:p>
            <a:r>
              <a:rPr lang="hu-HU" sz="2800" dirty="0" smtClean="0"/>
              <a:t>Ha igény van rá, akkor az egyéni díjszámítás paramétereiről készítünk egy </a:t>
            </a:r>
            <a:r>
              <a:rPr lang="hu-HU" sz="2800" dirty="0" err="1" smtClean="0"/>
              <a:t>csv</a:t>
            </a:r>
            <a:r>
              <a:rPr lang="hu-HU" sz="2800" dirty="0" smtClean="0"/>
              <a:t> állományt, azzal már lehet flottára ajánlatot kérni a biztosítótól</a:t>
            </a:r>
          </a:p>
          <a:p>
            <a:r>
              <a:rPr lang="hu-HU" sz="2800" dirty="0" smtClean="0"/>
              <a:t>Új információ: a CIG a flottás piacra akar idén belépni</a:t>
            </a:r>
            <a:endParaRPr lang="hu-HU"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z="3200" dirty="0" smtClean="0"/>
              <a:t>Rendszerhibák, megoldásuk</a:t>
            </a:r>
            <a:endParaRPr lang="hu-HU" sz="3200" dirty="0"/>
          </a:p>
        </p:txBody>
      </p:sp>
      <p:sp>
        <p:nvSpPr>
          <p:cNvPr id="3" name="Tartalom helye 2"/>
          <p:cNvSpPr>
            <a:spLocks noGrp="1"/>
          </p:cNvSpPr>
          <p:nvPr>
            <p:ph idx="1"/>
          </p:nvPr>
        </p:nvSpPr>
        <p:spPr/>
        <p:txBody>
          <a:bodyPr/>
          <a:lstStyle/>
          <a:p>
            <a:r>
              <a:rPr lang="hu-HU" dirty="0" smtClean="0"/>
              <a:t>Számítottunk rá hogy be fog lassulni a rendszer, emiatt egy szerver még készenlétben állt, de nem használtuk, még a hónap első felében azt is be kellett üzemelnünk, így már nem volt több fennakadás. Idén átköltöztettünk mindent egy jóval erősebb szerverre, és két tartalékot hagyunk arra az esetre ha valami bajt észlelnénk</a:t>
            </a:r>
          </a:p>
          <a:p>
            <a:endParaRPr lang="hu-H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Mi volt a konkurenciánál?</a:t>
            </a:r>
            <a:endParaRPr lang="hu-HU" dirty="0"/>
          </a:p>
        </p:txBody>
      </p:sp>
      <p:sp>
        <p:nvSpPr>
          <p:cNvPr id="3" name="Tartalom helye 2"/>
          <p:cNvSpPr>
            <a:spLocks noGrp="1"/>
          </p:cNvSpPr>
          <p:nvPr>
            <p:ph idx="1"/>
          </p:nvPr>
        </p:nvSpPr>
        <p:spPr/>
        <p:txBody>
          <a:bodyPr/>
          <a:lstStyle/>
          <a:p>
            <a:r>
              <a:rPr lang="hu-HU" sz="2800" dirty="0" smtClean="0"/>
              <a:t>Információink szerint a </a:t>
            </a:r>
            <a:r>
              <a:rPr lang="hu-HU" sz="2800" dirty="0" err="1" smtClean="0"/>
              <a:t>Webpiare</a:t>
            </a:r>
            <a:r>
              <a:rPr lang="hu-HU" sz="2800" dirty="0" smtClean="0"/>
              <a:t> rendszere folyamatosan lassú volt, többször volt hogy napi szinten 4-5 órán keresztül nem volt használható</a:t>
            </a:r>
          </a:p>
          <a:p>
            <a:r>
              <a:rPr lang="hu-HU" sz="2800" dirty="0" smtClean="0"/>
              <a:t>Szintén a </a:t>
            </a:r>
            <a:r>
              <a:rPr lang="hu-HU" sz="2800" dirty="0" err="1" smtClean="0"/>
              <a:t>Webpiare</a:t>
            </a:r>
            <a:r>
              <a:rPr lang="hu-HU" sz="2800" dirty="0" smtClean="0"/>
              <a:t> </a:t>
            </a:r>
            <a:r>
              <a:rPr lang="hu-HU" sz="2800" dirty="0" err="1" smtClean="0"/>
              <a:t>a</a:t>
            </a:r>
            <a:r>
              <a:rPr lang="hu-HU" sz="2800" dirty="0" smtClean="0"/>
              <a:t> </a:t>
            </a:r>
            <a:r>
              <a:rPr lang="hu-HU" sz="2800" dirty="0" err="1" smtClean="0"/>
              <a:t>KÖBE-vel</a:t>
            </a:r>
            <a:r>
              <a:rPr lang="hu-HU" sz="2800" dirty="0" smtClean="0"/>
              <a:t> állt harcban, mert folyamatosan drágább díjat mutattak annál, ami a tarifából kijött</a:t>
            </a:r>
          </a:p>
          <a:p>
            <a:r>
              <a:rPr lang="hu-HU" sz="2800" dirty="0" smtClean="0"/>
              <a:t>Az SK Trend problémája a biztosítókkal, és a felhasználóival is, hogy ki fizeti a szoftverfejlesztést</a:t>
            </a:r>
          </a:p>
          <a:p>
            <a:endParaRPr lang="hu-HU"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Az informatikai szolgáltatók helyzete az alkuszi piacon</a:t>
            </a:r>
            <a:endParaRPr lang="hu-HU" dirty="0"/>
          </a:p>
        </p:txBody>
      </p:sp>
      <p:sp>
        <p:nvSpPr>
          <p:cNvPr id="3" name="Tartalom helye 2"/>
          <p:cNvSpPr>
            <a:spLocks noGrp="1"/>
          </p:cNvSpPr>
          <p:nvPr>
            <p:ph idx="1"/>
          </p:nvPr>
        </p:nvSpPr>
        <p:spPr>
          <a:xfrm>
            <a:off x="755576" y="1600200"/>
            <a:ext cx="7931224" cy="4525963"/>
          </a:xfrm>
        </p:spPr>
        <p:txBody>
          <a:bodyPr/>
          <a:lstStyle/>
          <a:p>
            <a:r>
              <a:rPr lang="hu-HU" sz="2800" dirty="0" smtClean="0"/>
              <a:t>Az SK Trend és a BázisNet nagyságrendileg azonos </a:t>
            </a:r>
            <a:r>
              <a:rPr lang="hu-HU" sz="2800" dirty="0" err="1" smtClean="0"/>
              <a:t>gfb</a:t>
            </a:r>
            <a:r>
              <a:rPr lang="hu-HU" sz="2800" dirty="0" smtClean="0"/>
              <a:t> ajánlatot készít a kampány ideje alatt, a </a:t>
            </a:r>
            <a:r>
              <a:rPr lang="hu-HU" sz="2800" dirty="0" err="1" smtClean="0"/>
              <a:t>Webpiare</a:t>
            </a:r>
            <a:r>
              <a:rPr lang="hu-HU" sz="2800" dirty="0" smtClean="0"/>
              <a:t> ennél többet</a:t>
            </a:r>
          </a:p>
          <a:p>
            <a:r>
              <a:rPr lang="hu-HU" sz="2800" dirty="0" smtClean="0"/>
              <a:t>Csak a BázisNet rendelkezik egy cégen belül a kis és közepes alkuszok számára is elérhető áron jutalékszámfejtő és ajánlatkészítő rendszerrel is.</a:t>
            </a:r>
          </a:p>
          <a:p>
            <a:r>
              <a:rPr lang="hu-HU" sz="2800" dirty="0" smtClean="0"/>
              <a:t>Több helyről kaptunk olyan visszajelzést, mely szerint a </a:t>
            </a:r>
            <a:r>
              <a:rPr lang="hu-HU" sz="2800" dirty="0" err="1" smtClean="0"/>
              <a:t>BázisNettel</a:t>
            </a:r>
            <a:r>
              <a:rPr lang="hu-HU" sz="2800" dirty="0" smtClean="0"/>
              <a:t> </a:t>
            </a:r>
            <a:r>
              <a:rPr lang="hu-HU" sz="2800" dirty="0" err="1" smtClean="0"/>
              <a:t>a</a:t>
            </a:r>
            <a:r>
              <a:rPr lang="hu-HU" sz="2800" dirty="0" smtClean="0"/>
              <a:t> legjobb az együttműködésük a biztosító társaságoknak</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Ki fizeti a szolgáltatást</a:t>
            </a:r>
            <a:endParaRPr lang="hu-HU" dirty="0"/>
          </a:p>
        </p:txBody>
      </p:sp>
      <p:sp>
        <p:nvSpPr>
          <p:cNvPr id="3" name="Tartalom helye 2"/>
          <p:cNvSpPr>
            <a:spLocks noGrp="1"/>
          </p:cNvSpPr>
          <p:nvPr>
            <p:ph idx="1"/>
          </p:nvPr>
        </p:nvSpPr>
        <p:spPr>
          <a:xfrm>
            <a:off x="755576" y="1600200"/>
            <a:ext cx="7931224" cy="4525963"/>
          </a:xfrm>
        </p:spPr>
        <p:txBody>
          <a:bodyPr/>
          <a:lstStyle/>
          <a:p>
            <a:r>
              <a:rPr lang="hu-HU" dirty="0" smtClean="0"/>
              <a:t>A 2011-es év nagy kérdése ez volt</a:t>
            </a:r>
          </a:p>
          <a:p>
            <a:r>
              <a:rPr lang="hu-HU" dirty="0" smtClean="0"/>
              <a:t>A két konkurens szolgáltató több biztosítóval úgy egyezett meg, hogy a jutalék terhére a biztosító fizet a szolgáltatóknak</a:t>
            </a:r>
          </a:p>
          <a:p>
            <a:r>
              <a:rPr lang="hu-HU" dirty="0" smtClean="0"/>
              <a:t>Ha a </a:t>
            </a:r>
            <a:r>
              <a:rPr lang="hu-HU" dirty="0" err="1" smtClean="0"/>
              <a:t>BázisNettel</a:t>
            </a:r>
            <a:r>
              <a:rPr lang="hu-HU" dirty="0" smtClean="0"/>
              <a:t> dolgozik az alkuszcég, akkor emiatt magasabb jutalékot kap (pl. </a:t>
            </a:r>
            <a:r>
              <a:rPr lang="hu-HU" dirty="0" err="1" smtClean="0"/>
              <a:t>Astra</a:t>
            </a:r>
            <a:r>
              <a:rPr lang="hu-HU" dirty="0" smtClean="0"/>
              <a:t>, Union)</a:t>
            </a:r>
            <a:endParaRPr lang="hu-H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z="3600" dirty="0" smtClean="0"/>
              <a:t>Mire számítunk az idei kampányban?</a:t>
            </a:r>
            <a:endParaRPr lang="hu-HU" sz="3600" dirty="0"/>
          </a:p>
        </p:txBody>
      </p:sp>
      <p:sp>
        <p:nvSpPr>
          <p:cNvPr id="3" name="Tartalom helye 2"/>
          <p:cNvSpPr>
            <a:spLocks noGrp="1"/>
          </p:cNvSpPr>
          <p:nvPr>
            <p:ph idx="1"/>
          </p:nvPr>
        </p:nvSpPr>
        <p:spPr>
          <a:xfrm>
            <a:off x="755576" y="1600200"/>
            <a:ext cx="7931224" cy="4525963"/>
          </a:xfrm>
        </p:spPr>
        <p:txBody>
          <a:bodyPr/>
          <a:lstStyle/>
          <a:p>
            <a:r>
              <a:rPr lang="hu-HU" dirty="0" smtClean="0"/>
              <a:t>Legfontosabb kérdés az szokott lenni, hogy mikor kapjuk meg a tarifákat</a:t>
            </a:r>
          </a:p>
          <a:p>
            <a:pPr lvl="1"/>
            <a:r>
              <a:rPr lang="hu-HU" dirty="0" smtClean="0"/>
              <a:t>A jelenlegi állapot szerint a pénteki (28-i) újságban jelennek meg a tarifák</a:t>
            </a:r>
          </a:p>
          <a:p>
            <a:pPr lvl="1"/>
            <a:r>
              <a:rPr lang="hu-HU" dirty="0" smtClean="0"/>
              <a:t>A tapasztalat szerint a megjelenést megelőző napon megkapjuk a </a:t>
            </a:r>
            <a:r>
              <a:rPr lang="hu-HU" dirty="0" err="1" smtClean="0"/>
              <a:t>ws</a:t>
            </a:r>
            <a:r>
              <a:rPr lang="hu-HU" dirty="0" smtClean="0"/>
              <a:t> leírásokat</a:t>
            </a:r>
          </a:p>
          <a:p>
            <a:pPr lvl="1"/>
            <a:r>
              <a:rPr lang="hu-HU" dirty="0" smtClean="0"/>
              <a:t>Amennyiben ez így valósul meg, 1-jére sok biztosítónál már az ajánlatkészítés is működhet.</a:t>
            </a:r>
            <a:endParaRPr lang="hu-H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Kiegészítők</a:t>
            </a:r>
            <a:endParaRPr lang="hu-HU" dirty="0"/>
          </a:p>
        </p:txBody>
      </p:sp>
      <p:sp>
        <p:nvSpPr>
          <p:cNvPr id="3" name="Tartalom helye 2"/>
          <p:cNvSpPr>
            <a:spLocks noGrp="1"/>
          </p:cNvSpPr>
          <p:nvPr>
            <p:ph idx="1"/>
          </p:nvPr>
        </p:nvSpPr>
        <p:spPr>
          <a:xfrm>
            <a:off x="755576" y="1600200"/>
            <a:ext cx="7931224" cy="4525963"/>
          </a:xfrm>
        </p:spPr>
        <p:txBody>
          <a:bodyPr/>
          <a:lstStyle/>
          <a:p>
            <a:r>
              <a:rPr lang="hu-HU" sz="2800" dirty="0" smtClean="0"/>
              <a:t>Hírek szerint több társaság tervezi az ún. mini-casco bevezetését. Ez a rendszerben a díjszámítási oldalon úgy fog megjelenni, hogy „további kiegészítők köthetők” felirat lesz a díj mellett, de csak az ajánlat kitöltési oldalon lehet majd kiválasztani hogy akar-e ilyet az ügyfél, és ha igen, akkor melyiket (pl. Posta Biztosító több önrésszel működő kiegészítője)</a:t>
            </a:r>
            <a:endParaRPr lang="hu-HU"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Tapasztalatok a 2011-es </a:t>
            </a:r>
            <a:r>
              <a:rPr lang="hu-HU" dirty="0" err="1" smtClean="0"/>
              <a:t>tarifálóval</a:t>
            </a:r>
            <a:r>
              <a:rPr lang="hu-HU" dirty="0" smtClean="0"/>
              <a:t> I.</a:t>
            </a:r>
            <a:endParaRPr lang="hu-HU" dirty="0"/>
          </a:p>
        </p:txBody>
      </p:sp>
      <p:sp>
        <p:nvSpPr>
          <p:cNvPr id="3" name="Tartalom helye 2"/>
          <p:cNvSpPr>
            <a:spLocks noGrp="1"/>
          </p:cNvSpPr>
          <p:nvPr>
            <p:ph idx="1"/>
          </p:nvPr>
        </p:nvSpPr>
        <p:spPr>
          <a:xfrm>
            <a:off x="755576" y="1600200"/>
            <a:ext cx="7931224" cy="4525963"/>
          </a:xfrm>
        </p:spPr>
        <p:txBody>
          <a:bodyPr/>
          <a:lstStyle/>
          <a:p>
            <a:r>
              <a:rPr lang="hu-HU" sz="2800" dirty="0" smtClean="0"/>
              <a:t>Újdonság volt az előző </a:t>
            </a:r>
            <a:r>
              <a:rPr lang="hu-HU" sz="2800" dirty="0" err="1" smtClean="0"/>
              <a:t>tarifálókhoz</a:t>
            </a:r>
            <a:r>
              <a:rPr lang="hu-HU" sz="2800" dirty="0" smtClean="0"/>
              <a:t> képest az adatközlő megjelenése</a:t>
            </a:r>
          </a:p>
          <a:p>
            <a:r>
              <a:rPr lang="hu-HU" sz="2800" dirty="0" smtClean="0"/>
              <a:t>Minden biztosítóhoz elektronikusan be lehetett küldeni az adatokat (kivéve K&amp;H; MKB, amit kötegelve adtunk át)</a:t>
            </a:r>
          </a:p>
          <a:p>
            <a:r>
              <a:rPr lang="hu-HU" sz="2800" dirty="0" smtClean="0"/>
              <a:t>Az adatközlő megjelenése nem volt problémamentes</a:t>
            </a:r>
          </a:p>
          <a:p>
            <a:r>
              <a:rPr lang="hu-HU" sz="2800" dirty="0" smtClean="0"/>
              <a:t>Információink szerint idén sem tud minden biztosító saját </a:t>
            </a:r>
            <a:r>
              <a:rPr lang="hu-HU" sz="2800" dirty="0" err="1" smtClean="0"/>
              <a:t>pdf-et</a:t>
            </a:r>
            <a:r>
              <a:rPr lang="hu-HU" sz="2800" dirty="0" smtClean="0"/>
              <a:t> adni, ott marad az általunk készített ajánlat</a:t>
            </a:r>
            <a:endParaRPr lang="hu-HU"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Rólunk</a:t>
            </a:r>
            <a:endParaRPr lang="hu-HU" dirty="0"/>
          </a:p>
        </p:txBody>
      </p:sp>
      <p:sp>
        <p:nvSpPr>
          <p:cNvPr id="3" name="Tartalom helye 2"/>
          <p:cNvSpPr>
            <a:spLocks noGrp="1"/>
          </p:cNvSpPr>
          <p:nvPr>
            <p:ph idx="1"/>
          </p:nvPr>
        </p:nvSpPr>
        <p:spPr>
          <a:xfrm>
            <a:off x="755576" y="1600200"/>
            <a:ext cx="7931224" cy="4525963"/>
          </a:xfrm>
        </p:spPr>
        <p:txBody>
          <a:bodyPr/>
          <a:lstStyle/>
          <a:p>
            <a:r>
              <a:rPr lang="hu-HU" dirty="0" smtClean="0"/>
              <a:t>Létszámban változás nem történt</a:t>
            </a:r>
          </a:p>
          <a:p>
            <a:r>
              <a:rPr lang="hu-HU" dirty="0" smtClean="0"/>
              <a:t>Új helyre költöztünk</a:t>
            </a:r>
          </a:p>
          <a:p>
            <a:r>
              <a:rPr lang="hu-HU" dirty="0" smtClean="0"/>
              <a:t>Ügyfélkapcsolat: sokat javult a helyzet, a három szolgáltató közül mi vagyunk a legjobbak ezen a területen</a:t>
            </a:r>
          </a:p>
          <a:p>
            <a:r>
              <a:rPr lang="hu-HU" dirty="0" smtClean="0"/>
              <a:t>Új partnerek száma</a:t>
            </a:r>
          </a:p>
          <a:p>
            <a:endParaRPr lang="hu-H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Tapasztalatok a 2011-es </a:t>
            </a:r>
            <a:r>
              <a:rPr lang="hu-HU" dirty="0" err="1" smtClean="0"/>
              <a:t>tarifálóval</a:t>
            </a:r>
            <a:r>
              <a:rPr lang="hu-HU" dirty="0" smtClean="0"/>
              <a:t> II.</a:t>
            </a:r>
            <a:endParaRPr lang="hu-HU" dirty="0"/>
          </a:p>
        </p:txBody>
      </p:sp>
      <p:sp>
        <p:nvSpPr>
          <p:cNvPr id="3" name="Tartalom helye 2"/>
          <p:cNvSpPr>
            <a:spLocks noGrp="1"/>
          </p:cNvSpPr>
          <p:nvPr>
            <p:ph idx="1"/>
          </p:nvPr>
        </p:nvSpPr>
        <p:spPr>
          <a:xfrm>
            <a:off x="755576" y="1600200"/>
            <a:ext cx="7931224" cy="4525963"/>
          </a:xfrm>
        </p:spPr>
        <p:txBody>
          <a:bodyPr/>
          <a:lstStyle/>
          <a:p>
            <a:r>
              <a:rPr lang="hu-HU" sz="2800" dirty="0" smtClean="0"/>
              <a:t>A folyamat befejezése nem volt egységes, ezért a 2012-es </a:t>
            </a:r>
            <a:r>
              <a:rPr lang="hu-HU" sz="2800" dirty="0" err="1" smtClean="0"/>
              <a:t>tarifálótól</a:t>
            </a:r>
            <a:r>
              <a:rPr lang="hu-HU" sz="2800" dirty="0" smtClean="0"/>
              <a:t> kezdve minden ajánlatkészítés után egyből az </a:t>
            </a:r>
            <a:r>
              <a:rPr lang="hu-HU" sz="2800" dirty="0" err="1" smtClean="0"/>
              <a:t>info</a:t>
            </a:r>
            <a:r>
              <a:rPr lang="hu-HU" sz="2800" dirty="0" smtClean="0"/>
              <a:t> oldalra fog ugrani a program, biztosítótól függetlenül</a:t>
            </a:r>
          </a:p>
          <a:p>
            <a:r>
              <a:rPr lang="hu-HU" sz="2800" dirty="0" smtClean="0"/>
              <a:t>Az elektronikus adatfeladás is csak az </a:t>
            </a:r>
            <a:r>
              <a:rPr lang="hu-HU" sz="2800" dirty="0" err="1" smtClean="0"/>
              <a:t>info</a:t>
            </a:r>
            <a:r>
              <a:rPr lang="hu-HU" sz="2800" dirty="0" smtClean="0"/>
              <a:t> oldalon lesz elérhető, felad, aláír, státuszellenőrzés, </a:t>
            </a:r>
            <a:r>
              <a:rPr lang="hu-HU" sz="2800" dirty="0" err="1" smtClean="0"/>
              <a:t>pdf</a:t>
            </a:r>
            <a:r>
              <a:rPr lang="hu-HU" sz="2800" dirty="0" smtClean="0"/>
              <a:t> lekérés gombokkal, természetesen csak az látszik, ami használható</a:t>
            </a:r>
            <a:endParaRPr lang="hu-HU"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Tapasztalatok a 2011-es </a:t>
            </a:r>
            <a:r>
              <a:rPr lang="hu-HU" dirty="0" err="1" smtClean="0"/>
              <a:t>tarifálóval</a:t>
            </a:r>
            <a:r>
              <a:rPr lang="hu-HU" dirty="0" smtClean="0"/>
              <a:t> III.</a:t>
            </a:r>
            <a:endParaRPr lang="hu-HU" dirty="0"/>
          </a:p>
        </p:txBody>
      </p:sp>
      <p:sp>
        <p:nvSpPr>
          <p:cNvPr id="3" name="Tartalom helye 2"/>
          <p:cNvSpPr>
            <a:spLocks noGrp="1"/>
          </p:cNvSpPr>
          <p:nvPr>
            <p:ph idx="1"/>
          </p:nvPr>
        </p:nvSpPr>
        <p:spPr>
          <a:xfrm>
            <a:off x="755576" y="1600200"/>
            <a:ext cx="7931224" cy="4525963"/>
          </a:xfrm>
        </p:spPr>
        <p:txBody>
          <a:bodyPr/>
          <a:lstStyle/>
          <a:p>
            <a:r>
              <a:rPr lang="hu-HU" sz="2400" dirty="0" err="1" smtClean="0"/>
              <a:t>Törzsadatkezelés</a:t>
            </a:r>
            <a:r>
              <a:rPr lang="hu-HU" sz="2400" dirty="0" smtClean="0"/>
              <a:t>: ügyfélpárosítás</a:t>
            </a:r>
          </a:p>
          <a:p>
            <a:pPr lvl="1"/>
            <a:r>
              <a:rPr lang="hu-HU" sz="2000" dirty="0" smtClean="0"/>
              <a:t>Ha elkészül az ajánlat, akkor az eddigiektől eltérően már nem kell a párosítással berakni a törzsbe az ügyfelet, az automatikusan bekerül, ha nem az ügyféltörzsből lett választva, ha már eredetileg is benne volt, akkor az adatait lemódosítjuk</a:t>
            </a:r>
          </a:p>
          <a:p>
            <a:pPr lvl="1"/>
            <a:r>
              <a:rPr lang="hu-HU" sz="2000" dirty="0" smtClean="0"/>
              <a:t>Gyorsabb a </a:t>
            </a:r>
            <a:r>
              <a:rPr lang="hu-HU" sz="2000" dirty="0" err="1" smtClean="0"/>
              <a:t>tarifálás</a:t>
            </a:r>
            <a:r>
              <a:rPr lang="hu-HU" sz="2000" dirty="0" smtClean="0"/>
              <a:t> az ügyféltörzs-gépjárműtörzs használatával, mint az előző évi </a:t>
            </a:r>
            <a:r>
              <a:rPr lang="hu-HU" sz="2000" dirty="0" err="1" smtClean="0"/>
              <a:t>tarifálás</a:t>
            </a:r>
            <a:r>
              <a:rPr lang="hu-HU" sz="2000" dirty="0" smtClean="0"/>
              <a:t> betöltésével, mivel nem kell rákeresni az előző tarifára</a:t>
            </a:r>
          </a:p>
          <a:p>
            <a:pPr lvl="1"/>
            <a:r>
              <a:rPr lang="hu-HU" sz="2000" dirty="0" smtClean="0"/>
              <a:t>Az okozott károk bekérésén valószínűleg valamit változtatni fogunk</a:t>
            </a:r>
            <a:endParaRPr lang="hu-HU" sz="2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Tapasztalatok a 2011-es </a:t>
            </a:r>
            <a:r>
              <a:rPr lang="hu-HU" dirty="0" err="1" smtClean="0"/>
              <a:t>tarifálóval</a:t>
            </a:r>
            <a:r>
              <a:rPr lang="hu-HU" dirty="0" smtClean="0"/>
              <a:t> IV.</a:t>
            </a:r>
            <a:endParaRPr lang="hu-HU" dirty="0"/>
          </a:p>
        </p:txBody>
      </p:sp>
      <p:sp>
        <p:nvSpPr>
          <p:cNvPr id="3" name="Tartalom helye 2"/>
          <p:cNvSpPr>
            <a:spLocks noGrp="1"/>
          </p:cNvSpPr>
          <p:nvPr>
            <p:ph idx="1"/>
          </p:nvPr>
        </p:nvSpPr>
        <p:spPr>
          <a:xfrm>
            <a:off x="755576" y="1600200"/>
            <a:ext cx="7931224" cy="4525963"/>
          </a:xfrm>
        </p:spPr>
        <p:txBody>
          <a:bodyPr/>
          <a:lstStyle/>
          <a:p>
            <a:r>
              <a:rPr lang="hu-HU" dirty="0" smtClean="0"/>
              <a:t>BM nyilatkozat évfordulós átkötésnél automatikus, egyébként a belépési nyilatkozattól függ hogy kérdezzük-e</a:t>
            </a:r>
          </a:p>
          <a:p>
            <a:r>
              <a:rPr lang="hu-HU" dirty="0" smtClean="0"/>
              <a:t>Az idei szabályzás változás miatt fontossá vált a BM nyilatkozat</a:t>
            </a:r>
          </a:p>
          <a:p>
            <a:r>
              <a:rPr lang="hu-HU" dirty="0" smtClean="0"/>
              <a:t>Rendszám nélküli kötések</a:t>
            </a:r>
          </a:p>
          <a:p>
            <a:r>
              <a:rPr lang="hu-HU" dirty="0" smtClean="0"/>
              <a:t>MABISZ díj kiszámolása</a:t>
            </a:r>
          </a:p>
          <a:p>
            <a:endParaRPr lang="hu-HU"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Bővebben ismét az ügyféltörzsről I.</a:t>
            </a:r>
            <a:endParaRPr lang="hu-HU" dirty="0"/>
          </a:p>
        </p:txBody>
      </p:sp>
      <p:sp>
        <p:nvSpPr>
          <p:cNvPr id="3" name="Tartalom helye 2"/>
          <p:cNvSpPr>
            <a:spLocks noGrp="1"/>
          </p:cNvSpPr>
          <p:nvPr>
            <p:ph idx="1"/>
          </p:nvPr>
        </p:nvSpPr>
        <p:spPr/>
        <p:txBody>
          <a:bodyPr/>
          <a:lstStyle/>
          <a:p>
            <a:r>
              <a:rPr lang="hu-HU" sz="2400" dirty="0" smtClean="0"/>
              <a:t>Előnyei:</a:t>
            </a:r>
          </a:p>
          <a:p>
            <a:pPr lvl="1"/>
            <a:r>
              <a:rPr lang="hu-HU" sz="2000" dirty="0" smtClean="0"/>
              <a:t>Az ügyfelek törzsadat szintű nyilvántartása, az adatok egyszerű karbantarthatósága</a:t>
            </a:r>
          </a:p>
          <a:p>
            <a:pPr lvl="1"/>
            <a:r>
              <a:rPr lang="hu-HU" sz="2000" dirty="0" smtClean="0"/>
              <a:t>A már ismert ügyféladatok segítségével </a:t>
            </a:r>
            <a:r>
              <a:rPr lang="hu-HU" sz="2000" dirty="0" err="1" smtClean="0"/>
              <a:t>tarifálások</a:t>
            </a:r>
            <a:r>
              <a:rPr lang="hu-HU" sz="2000" dirty="0" smtClean="0"/>
              <a:t> készítése</a:t>
            </a:r>
          </a:p>
          <a:p>
            <a:pPr lvl="1"/>
            <a:r>
              <a:rPr lang="hu-HU" sz="2000" dirty="0" err="1" smtClean="0"/>
              <a:t>Tarifálás</a:t>
            </a:r>
            <a:r>
              <a:rPr lang="hu-HU" sz="2000" dirty="0" smtClean="0"/>
              <a:t> folyamán az adatok módosítása automatikusan magával vonja a törzsadatok módosítását is. Így a következő </a:t>
            </a:r>
            <a:r>
              <a:rPr lang="hu-HU" sz="2000" dirty="0" err="1" smtClean="0"/>
              <a:t>tarifáláskor</a:t>
            </a:r>
            <a:r>
              <a:rPr lang="hu-HU" sz="2000" dirty="0" smtClean="0"/>
              <a:t> a már újonnan beírt adatok fognak szerepelni.</a:t>
            </a:r>
          </a:p>
          <a:p>
            <a:r>
              <a:rPr lang="hu-HU" sz="2400" dirty="0" smtClean="0"/>
              <a:t>Ügyféltörzs képzés</a:t>
            </a:r>
          </a:p>
          <a:p>
            <a:pPr lvl="1"/>
            <a:r>
              <a:rPr lang="hu-HU" sz="2000" dirty="0" smtClean="0"/>
              <a:t>A korábbi  </a:t>
            </a:r>
            <a:r>
              <a:rPr lang="hu-HU" sz="2000" dirty="0" err="1" smtClean="0"/>
              <a:t>tarifálások</a:t>
            </a:r>
            <a:r>
              <a:rPr lang="hu-HU" sz="2000" dirty="0" smtClean="0"/>
              <a:t> folyamán berögzített személy adatok felhasználásával, ügyfél párosítás menüpontban(„</a:t>
            </a:r>
            <a:r>
              <a:rPr lang="hu-HU" sz="2000" dirty="0" err="1" smtClean="0"/>
              <a:t>Pár.főadat</a:t>
            </a:r>
            <a:r>
              <a:rPr lang="hu-HU" sz="2000" dirty="0" smtClean="0"/>
              <a:t>”,”Párosít a fentivel”,”</a:t>
            </a:r>
            <a:r>
              <a:rPr lang="hu-HU" sz="2000" dirty="0" err="1" smtClean="0"/>
              <a:t>Pár.főad.kijellöltekre</a:t>
            </a:r>
            <a:r>
              <a:rPr lang="hu-HU" sz="2000" dirty="0" smtClean="0"/>
              <a:t>”,”X”). Használata gyakorlatot és figyelmet </a:t>
            </a:r>
            <a:r>
              <a:rPr lang="hu-HU" sz="2000" dirty="0" err="1" smtClean="0"/>
              <a:t>ígényel</a:t>
            </a:r>
            <a:r>
              <a:rPr lang="hu-HU" sz="2000" dirty="0" smtClean="0"/>
              <a:t> és persze időt, amiből mindig kevés van.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Ügyfélkiválasztási</a:t>
            </a:r>
            <a:r>
              <a:rPr lang="hu-HU" dirty="0" smtClean="0"/>
              <a:t> lehetőségek</a:t>
            </a:r>
          </a:p>
        </p:txBody>
      </p:sp>
      <p:sp>
        <p:nvSpPr>
          <p:cNvPr id="3" name="Tartalom helye 2"/>
          <p:cNvSpPr>
            <a:spLocks noGrp="1"/>
          </p:cNvSpPr>
          <p:nvPr>
            <p:ph idx="1"/>
          </p:nvPr>
        </p:nvSpPr>
        <p:spPr/>
        <p:txBody>
          <a:bodyPr/>
          <a:lstStyle/>
          <a:p>
            <a:r>
              <a:rPr lang="hu-HU" dirty="0" smtClean="0"/>
              <a:t>A </a:t>
            </a:r>
            <a:r>
              <a:rPr lang="hu-HU" dirty="0" err="1" smtClean="0"/>
              <a:t>tarifáló</a:t>
            </a:r>
            <a:r>
              <a:rPr lang="hu-HU" dirty="0" smtClean="0"/>
              <a:t> ablakban „Ügyfél kiválaszt” gomb megnyomásával.</a:t>
            </a:r>
          </a:p>
        </p:txBody>
      </p:sp>
      <p:pic>
        <p:nvPicPr>
          <p:cNvPr id="1027" name="Picture 3"/>
          <p:cNvPicPr>
            <a:picLocks noChangeAspect="1" noChangeArrowheads="1"/>
          </p:cNvPicPr>
          <p:nvPr/>
        </p:nvPicPr>
        <p:blipFill>
          <a:blip r:embed="rId2" cstate="print"/>
          <a:srcRect/>
          <a:stretch>
            <a:fillRect/>
          </a:stretch>
        </p:blipFill>
        <p:spPr bwMode="auto">
          <a:xfrm>
            <a:off x="755577" y="2708920"/>
            <a:ext cx="3514460" cy="2088232"/>
          </a:xfrm>
          <a:prstGeom prst="rect">
            <a:avLst/>
          </a:prstGeom>
          <a:solidFill>
            <a:srgbClr val="FFFFFF"/>
          </a:solid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5292080" y="3140968"/>
            <a:ext cx="2645776" cy="990252"/>
          </a:xfrm>
          <a:prstGeom prst="rect">
            <a:avLst/>
          </a:prstGeom>
          <a:solidFill>
            <a:srgbClr val="FFFFFF"/>
          </a:solid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3690532" y="4944632"/>
            <a:ext cx="5242818" cy="1094009"/>
          </a:xfrm>
          <a:prstGeom prst="rect">
            <a:avLst/>
          </a:prstGeom>
          <a:solidFill>
            <a:srgbClr val="FFFFFF"/>
          </a:solidFill>
          <a:ln w="9525">
            <a:noFill/>
            <a:miter lim="800000"/>
            <a:headEnd/>
            <a:tailEnd/>
          </a:ln>
        </p:spPr>
      </p:pic>
      <p:sp>
        <p:nvSpPr>
          <p:cNvPr id="8" name="Jobbra nyíl 7"/>
          <p:cNvSpPr/>
          <p:nvPr/>
        </p:nvSpPr>
        <p:spPr>
          <a:xfrm>
            <a:off x="4355976" y="34290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Lefelé nyíl 8"/>
          <p:cNvSpPr/>
          <p:nvPr/>
        </p:nvSpPr>
        <p:spPr>
          <a:xfrm>
            <a:off x="6470240" y="4132600"/>
            <a:ext cx="484632" cy="8805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Ügyfélkiválasztási</a:t>
            </a:r>
            <a:r>
              <a:rPr lang="hu-HU" dirty="0" smtClean="0"/>
              <a:t> lehetőségek</a:t>
            </a:r>
            <a:endParaRPr lang="hu-HU" dirty="0"/>
          </a:p>
        </p:txBody>
      </p:sp>
      <p:sp>
        <p:nvSpPr>
          <p:cNvPr id="3" name="Tartalom helye 2"/>
          <p:cNvSpPr>
            <a:spLocks noGrp="1"/>
          </p:cNvSpPr>
          <p:nvPr>
            <p:ph idx="1"/>
          </p:nvPr>
        </p:nvSpPr>
        <p:spPr/>
        <p:txBody>
          <a:bodyPr/>
          <a:lstStyle/>
          <a:p>
            <a:pPr marL="342900" lvl="1" indent="-342900">
              <a:buFontTx/>
              <a:buChar char="•"/>
            </a:pPr>
            <a:r>
              <a:rPr lang="hu-HU" dirty="0" smtClean="0"/>
              <a:t>Az ügyfél nemének és nevének megadásával</a:t>
            </a:r>
          </a:p>
          <a:p>
            <a:endParaRPr lang="hu-HU" dirty="0"/>
          </a:p>
        </p:txBody>
      </p:sp>
      <p:pic>
        <p:nvPicPr>
          <p:cNvPr id="2050" name="Picture 2"/>
          <p:cNvPicPr>
            <a:picLocks noChangeAspect="1" noChangeArrowheads="1"/>
          </p:cNvPicPr>
          <p:nvPr/>
        </p:nvPicPr>
        <p:blipFill>
          <a:blip r:embed="rId2" cstate="print"/>
          <a:srcRect/>
          <a:stretch>
            <a:fillRect/>
          </a:stretch>
        </p:blipFill>
        <p:spPr bwMode="auto">
          <a:xfrm>
            <a:off x="899592" y="2204865"/>
            <a:ext cx="3733832" cy="792088"/>
          </a:xfrm>
          <a:prstGeom prst="rect">
            <a:avLst/>
          </a:prstGeom>
          <a:solidFill>
            <a:srgbClr val="FFFFFF"/>
          </a:solid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2915816" y="3356992"/>
            <a:ext cx="3384376" cy="1410913"/>
          </a:xfrm>
          <a:prstGeom prst="rect">
            <a:avLst/>
          </a:prstGeom>
          <a:solidFill>
            <a:srgbClr val="FFFFFF"/>
          </a:solid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4460638" y="5013176"/>
            <a:ext cx="4513325" cy="876176"/>
          </a:xfrm>
          <a:prstGeom prst="rect">
            <a:avLst/>
          </a:prstGeom>
          <a:solidFill>
            <a:srgbClr val="FFFFFF"/>
          </a:solidFill>
          <a:ln w="9525">
            <a:noFill/>
            <a:miter lim="800000"/>
            <a:headEnd/>
            <a:tailEnd/>
          </a:ln>
        </p:spPr>
      </p:pic>
      <p:sp>
        <p:nvSpPr>
          <p:cNvPr id="7" name="Lefelé nyíl 6"/>
          <p:cNvSpPr/>
          <p:nvPr/>
        </p:nvSpPr>
        <p:spPr>
          <a:xfrm>
            <a:off x="3635896" y="2746236"/>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Lefelé nyíl 7"/>
          <p:cNvSpPr/>
          <p:nvPr/>
        </p:nvSpPr>
        <p:spPr>
          <a:xfrm>
            <a:off x="5436096" y="4437112"/>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Ügyfél kiválasztás és következményei, újítás</a:t>
            </a:r>
            <a:endParaRPr lang="hu-HU" dirty="0"/>
          </a:p>
        </p:txBody>
      </p:sp>
      <p:sp>
        <p:nvSpPr>
          <p:cNvPr id="3" name="Tartalom helye 2"/>
          <p:cNvSpPr>
            <a:spLocks noGrp="1"/>
          </p:cNvSpPr>
          <p:nvPr>
            <p:ph idx="1"/>
          </p:nvPr>
        </p:nvSpPr>
        <p:spPr>
          <a:xfrm>
            <a:off x="827584" y="1600200"/>
            <a:ext cx="7859216" cy="4525963"/>
          </a:xfrm>
        </p:spPr>
        <p:txBody>
          <a:bodyPr/>
          <a:lstStyle/>
          <a:p>
            <a:pPr lvl="0"/>
            <a:r>
              <a:rPr lang="hu-HU" sz="2000" dirty="0" smtClean="0"/>
              <a:t>A kétfajta ügyfél kiválasztási lehetőség következtében, 99%-os valószínűséggel megtaláljuk a számunkra szükséges ügyfelet.</a:t>
            </a:r>
          </a:p>
          <a:p>
            <a:pPr lvl="0"/>
            <a:r>
              <a:rPr lang="hu-HU" sz="2000" dirty="0" smtClean="0"/>
              <a:t>Ha mégsem, akkor nem is szerepel az ügyféltörzsünkben, vagyis új ügyfél.</a:t>
            </a:r>
          </a:p>
          <a:p>
            <a:pPr lvl="0"/>
            <a:r>
              <a:rPr lang="hu-HU" sz="2000" dirty="0" smtClean="0"/>
              <a:t>Ha új ügyfél és eljutunk ajánlatig, akkor ügyfél párosítással mindenképpen törzsrekordot kell képezni, hogy utána az ügyfél kiválasztás során már elérhető legyen. Pontosabban csak kellett, mert ezen esetekben már automatikusan legeneráljuk a törzsrekordot, úgyhogy akár azonnal elkezdhető egy másik </a:t>
            </a:r>
            <a:r>
              <a:rPr lang="hu-HU" sz="2000" dirty="0" err="1" smtClean="0"/>
              <a:t>tarifálás</a:t>
            </a:r>
            <a:r>
              <a:rPr lang="hu-HU" sz="2000" dirty="0" smtClean="0"/>
              <a:t> úgy, hogy már azt az ügyféltörzsből tudjuk kiválasztani az előbb rögzített személyt</a:t>
            </a:r>
          </a:p>
          <a:p>
            <a:endParaRPr lang="hu-HU" sz="2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Várható fejlesztés 2012-ben az ügyféltörzset érintően</a:t>
            </a:r>
            <a:endParaRPr lang="hu-HU" dirty="0"/>
          </a:p>
        </p:txBody>
      </p:sp>
      <p:sp>
        <p:nvSpPr>
          <p:cNvPr id="3" name="Tartalom helye 2"/>
          <p:cNvSpPr>
            <a:spLocks noGrp="1"/>
          </p:cNvSpPr>
          <p:nvPr>
            <p:ph idx="1"/>
          </p:nvPr>
        </p:nvSpPr>
        <p:spPr>
          <a:xfrm>
            <a:off x="755576" y="2276872"/>
            <a:ext cx="7931224" cy="3849291"/>
          </a:xfrm>
        </p:spPr>
        <p:txBody>
          <a:bodyPr/>
          <a:lstStyle/>
          <a:p>
            <a:pPr algn="ctr">
              <a:buNone/>
            </a:pPr>
            <a:r>
              <a:rPr lang="hu-HU" dirty="0" smtClean="0"/>
              <a:t>Eddig az ügyféltörzsbe csak </a:t>
            </a:r>
            <a:r>
              <a:rPr lang="hu-HU" dirty="0" err="1" smtClean="0"/>
              <a:t>tarifálás</a:t>
            </a:r>
            <a:r>
              <a:rPr lang="hu-HU" dirty="0" smtClean="0"/>
              <a:t> útján kerülhetett bele ügyfél. Ez fog változni a jövő évben, vagyis az ügyféltörzs kezelésben lesz módunk majd arra, hogy új ügyfeleket rögzíthessünk.</a:t>
            </a:r>
          </a:p>
          <a:p>
            <a:endParaRPr lang="hu-HU"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KGFB 2012</a:t>
            </a:r>
            <a:endParaRPr lang="hu-HU" dirty="0"/>
          </a:p>
        </p:txBody>
      </p:sp>
      <p:sp>
        <p:nvSpPr>
          <p:cNvPr id="3" name="Tartalom helye 2"/>
          <p:cNvSpPr>
            <a:spLocks noGrp="1"/>
          </p:cNvSpPr>
          <p:nvPr>
            <p:ph idx="1"/>
          </p:nvPr>
        </p:nvSpPr>
        <p:spPr>
          <a:xfrm>
            <a:off x="755576" y="1600200"/>
            <a:ext cx="7931224" cy="4525963"/>
          </a:xfrm>
        </p:spPr>
        <p:txBody>
          <a:bodyPr/>
          <a:lstStyle/>
          <a:p>
            <a:pPr lvl="0"/>
            <a:r>
              <a:rPr lang="hu-HU" dirty="0" smtClean="0"/>
              <a:t>Maga a felület, nem változik.</a:t>
            </a:r>
          </a:p>
          <a:p>
            <a:pPr lvl="0"/>
            <a:r>
              <a:rPr lang="hu-HU" dirty="0" smtClean="0"/>
              <a:t>Csak KGFB.</a:t>
            </a:r>
          </a:p>
          <a:p>
            <a:pPr lvl="0"/>
            <a:r>
              <a:rPr lang="hu-HU" dirty="0" smtClean="0"/>
              <a:t>Kevesebb adatbekérés, gyorsabb </a:t>
            </a:r>
            <a:r>
              <a:rPr lang="hu-HU" dirty="0" err="1" smtClean="0"/>
              <a:t>tarifálási</a:t>
            </a:r>
            <a:r>
              <a:rPr lang="hu-HU" dirty="0" smtClean="0"/>
              <a:t> menet.</a:t>
            </a:r>
          </a:p>
          <a:p>
            <a:pPr lvl="0"/>
            <a:r>
              <a:rPr lang="hu-HU" dirty="0" smtClean="0"/>
              <a:t>Csökkentett  méretű, mégis hatékonyabb kód.</a:t>
            </a:r>
          </a:p>
          <a:p>
            <a:pPr lvl="0"/>
            <a:r>
              <a:rPr lang="hu-HU" dirty="0" smtClean="0"/>
              <a:t>Csökkentett adatbázis művelet szám.</a:t>
            </a:r>
          </a:p>
          <a:p>
            <a:endParaRPr lang="hu-HU"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Papírmentes </a:t>
            </a:r>
            <a:r>
              <a:rPr lang="hu-HU" dirty="0" err="1" smtClean="0"/>
              <a:t>gfb</a:t>
            </a:r>
            <a:r>
              <a:rPr lang="hu-HU" dirty="0" smtClean="0"/>
              <a:t> kötés</a:t>
            </a:r>
            <a:endParaRPr lang="hu-HU" dirty="0"/>
          </a:p>
        </p:txBody>
      </p:sp>
      <p:sp>
        <p:nvSpPr>
          <p:cNvPr id="3" name="Tartalom helye 2"/>
          <p:cNvSpPr>
            <a:spLocks noGrp="1"/>
          </p:cNvSpPr>
          <p:nvPr>
            <p:ph idx="1"/>
          </p:nvPr>
        </p:nvSpPr>
        <p:spPr>
          <a:xfrm>
            <a:off x="755576" y="1600200"/>
            <a:ext cx="7931224" cy="4525963"/>
          </a:xfrm>
        </p:spPr>
        <p:txBody>
          <a:bodyPr/>
          <a:lstStyle/>
          <a:p>
            <a:r>
              <a:rPr lang="hu-HU" dirty="0" smtClean="0"/>
              <a:t>Union biztosító </a:t>
            </a:r>
          </a:p>
          <a:p>
            <a:pPr lvl="1"/>
            <a:r>
              <a:rPr lang="hu-HU" dirty="0" smtClean="0"/>
              <a:t>Union24 terméke tiszta on-line termék</a:t>
            </a:r>
          </a:p>
          <a:p>
            <a:pPr lvl="1"/>
            <a:r>
              <a:rPr lang="hu-HU" dirty="0" smtClean="0"/>
              <a:t>Normál </a:t>
            </a:r>
            <a:r>
              <a:rPr lang="hu-HU" dirty="0" err="1" smtClean="0"/>
              <a:t>gfb-je</a:t>
            </a:r>
            <a:r>
              <a:rPr lang="hu-HU" dirty="0" smtClean="0"/>
              <a:t> is papírmentesen köthető ha az alkusz aláírta a papírmentes kiegészítő megállapodást</a:t>
            </a:r>
          </a:p>
          <a:p>
            <a:r>
              <a:rPr lang="hu-HU" dirty="0" err="1" smtClean="0"/>
              <a:t>Signal</a:t>
            </a:r>
            <a:r>
              <a:rPr lang="hu-HU" dirty="0" smtClean="0"/>
              <a:t> biztosító</a:t>
            </a:r>
          </a:p>
          <a:p>
            <a:pPr lvl="1"/>
            <a:r>
              <a:rPr lang="hu-HU" dirty="0" smtClean="0"/>
              <a:t>Van </a:t>
            </a:r>
            <a:r>
              <a:rPr lang="hu-HU" dirty="0" err="1" smtClean="0"/>
              <a:t>e-gfb</a:t>
            </a:r>
            <a:r>
              <a:rPr lang="hu-HU" dirty="0" smtClean="0"/>
              <a:t>, de a papírra szükség van, köthető külön megállapodás hogy az alkusz tárolja</a:t>
            </a:r>
            <a:endParaRPr lang="hu-H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Szoftvereinkről</a:t>
            </a:r>
            <a:endParaRPr lang="hu-HU" dirty="0"/>
          </a:p>
        </p:txBody>
      </p:sp>
      <p:sp>
        <p:nvSpPr>
          <p:cNvPr id="3" name="Tartalom helye 2"/>
          <p:cNvSpPr>
            <a:spLocks noGrp="1"/>
          </p:cNvSpPr>
          <p:nvPr>
            <p:ph idx="1"/>
          </p:nvPr>
        </p:nvSpPr>
        <p:spPr>
          <a:xfrm>
            <a:off x="755576" y="1600200"/>
            <a:ext cx="7931224" cy="4525963"/>
          </a:xfrm>
        </p:spPr>
        <p:txBody>
          <a:bodyPr/>
          <a:lstStyle/>
          <a:p>
            <a:r>
              <a:rPr lang="hu-HU" dirty="0" smtClean="0"/>
              <a:t>Kezdetben volt a Dosszié</a:t>
            </a:r>
          </a:p>
          <a:p>
            <a:r>
              <a:rPr lang="hu-HU" dirty="0" smtClean="0"/>
              <a:t>Lokális </a:t>
            </a:r>
            <a:r>
              <a:rPr lang="hu-HU" dirty="0" err="1" smtClean="0"/>
              <a:t>gfb</a:t>
            </a:r>
            <a:r>
              <a:rPr lang="hu-HU" dirty="0" smtClean="0"/>
              <a:t> </a:t>
            </a:r>
            <a:r>
              <a:rPr lang="hu-HU" dirty="0" err="1" smtClean="0"/>
              <a:t>tarifálók</a:t>
            </a:r>
            <a:endParaRPr lang="hu-HU" dirty="0" smtClean="0"/>
          </a:p>
          <a:p>
            <a:r>
              <a:rPr lang="hu-HU" dirty="0" smtClean="0"/>
              <a:t>Internetes összehasonlító programok</a:t>
            </a:r>
          </a:p>
          <a:p>
            <a:r>
              <a:rPr lang="hu-HU" dirty="0" err="1" smtClean="0"/>
              <a:t>Webszervízre</a:t>
            </a:r>
            <a:r>
              <a:rPr lang="hu-HU" dirty="0" smtClean="0"/>
              <a:t> alapuló </a:t>
            </a:r>
            <a:r>
              <a:rPr lang="hu-HU" dirty="0" err="1" smtClean="0"/>
              <a:t>tarifálók</a:t>
            </a:r>
            <a:endParaRPr lang="hu-HU" dirty="0" smtClean="0"/>
          </a:p>
          <a:p>
            <a:r>
              <a:rPr lang="hu-HU" dirty="0" err="1" smtClean="0"/>
              <a:t>Webszervízre</a:t>
            </a:r>
            <a:r>
              <a:rPr lang="hu-HU" dirty="0" smtClean="0"/>
              <a:t> alapuló ajánlatkészítők</a:t>
            </a:r>
            <a:endParaRPr lang="hu-H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Papírmentes </a:t>
            </a:r>
            <a:r>
              <a:rPr lang="hu-HU" dirty="0" err="1" smtClean="0"/>
              <a:t>gfb</a:t>
            </a:r>
            <a:r>
              <a:rPr lang="hu-HU" dirty="0" smtClean="0"/>
              <a:t> kötés</a:t>
            </a:r>
            <a:endParaRPr lang="hu-HU" dirty="0"/>
          </a:p>
        </p:txBody>
      </p:sp>
      <p:sp>
        <p:nvSpPr>
          <p:cNvPr id="3" name="Tartalom helye 2"/>
          <p:cNvSpPr>
            <a:spLocks noGrp="1"/>
          </p:cNvSpPr>
          <p:nvPr>
            <p:ph idx="1"/>
          </p:nvPr>
        </p:nvSpPr>
        <p:spPr>
          <a:xfrm>
            <a:off x="755576" y="1600200"/>
            <a:ext cx="7931224" cy="4525963"/>
          </a:xfrm>
        </p:spPr>
        <p:txBody>
          <a:bodyPr/>
          <a:lstStyle/>
          <a:p>
            <a:r>
              <a:rPr lang="hu-HU" sz="2000" dirty="0" smtClean="0"/>
              <a:t>Generali</a:t>
            </a:r>
          </a:p>
          <a:p>
            <a:r>
              <a:rPr lang="hu-HU" sz="2000" dirty="0" err="1" smtClean="0"/>
              <a:t>Genertel</a:t>
            </a:r>
            <a:endParaRPr lang="hu-HU" sz="2000" dirty="0" smtClean="0"/>
          </a:p>
          <a:p>
            <a:r>
              <a:rPr lang="hu-HU" sz="2000" dirty="0" err="1" smtClean="0"/>
              <a:t>Groupama</a:t>
            </a:r>
            <a:endParaRPr lang="hu-HU" sz="2000" dirty="0" smtClean="0"/>
          </a:p>
          <a:p>
            <a:r>
              <a:rPr lang="hu-HU" sz="2000" dirty="0" smtClean="0"/>
              <a:t>Allianz</a:t>
            </a:r>
          </a:p>
          <a:p>
            <a:r>
              <a:rPr lang="hu-HU" sz="2000" dirty="0" err="1" smtClean="0"/>
              <a:t>Astra</a:t>
            </a:r>
            <a:endParaRPr lang="hu-HU" sz="2000" dirty="0" smtClean="0"/>
          </a:p>
          <a:p>
            <a:r>
              <a:rPr lang="hu-HU" sz="2000" dirty="0" smtClean="0"/>
              <a:t>Aegon</a:t>
            </a:r>
          </a:p>
          <a:p>
            <a:r>
              <a:rPr lang="hu-HU" sz="2000" dirty="0" smtClean="0"/>
              <a:t>K&amp;H</a:t>
            </a:r>
          </a:p>
          <a:p>
            <a:r>
              <a:rPr lang="hu-HU" sz="2000" dirty="0" smtClean="0"/>
              <a:t>KÖBE</a:t>
            </a:r>
          </a:p>
          <a:p>
            <a:r>
              <a:rPr lang="hu-HU" sz="2000" dirty="0" smtClean="0"/>
              <a:t>MKB</a:t>
            </a:r>
          </a:p>
          <a:p>
            <a:pPr lvl="1"/>
            <a:r>
              <a:rPr lang="hu-HU" sz="1600" dirty="0" smtClean="0"/>
              <a:t>Lesz papírmentes folyamat, külön megállapodás kell hozzá</a:t>
            </a:r>
          </a:p>
          <a:p>
            <a:r>
              <a:rPr lang="hu-HU" sz="2000" dirty="0" smtClean="0"/>
              <a:t>Posta</a:t>
            </a:r>
          </a:p>
          <a:p>
            <a:r>
              <a:rPr lang="hu-HU" sz="2000" dirty="0" smtClean="0"/>
              <a:t>UNIQA</a:t>
            </a:r>
          </a:p>
          <a:p>
            <a:r>
              <a:rPr lang="hu-HU" sz="2000" dirty="0" smtClean="0"/>
              <a:t>Wabard</a:t>
            </a:r>
            <a:endParaRPr lang="hu-HU" sz="2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Mi a teendő a kampány előtt</a:t>
            </a:r>
            <a:endParaRPr lang="hu-HU" dirty="0"/>
          </a:p>
        </p:txBody>
      </p:sp>
      <p:sp>
        <p:nvSpPr>
          <p:cNvPr id="3" name="Tartalom helye 2"/>
          <p:cNvSpPr>
            <a:spLocks noGrp="1"/>
          </p:cNvSpPr>
          <p:nvPr>
            <p:ph idx="1"/>
          </p:nvPr>
        </p:nvSpPr>
        <p:spPr>
          <a:xfrm>
            <a:off x="755576" y="1600200"/>
            <a:ext cx="7931224" cy="4525963"/>
          </a:xfrm>
        </p:spPr>
        <p:txBody>
          <a:bodyPr/>
          <a:lstStyle/>
          <a:p>
            <a:r>
              <a:rPr lang="hu-HU" dirty="0" smtClean="0"/>
              <a:t>On-line felületre kihelyezett link, vagy </a:t>
            </a:r>
            <a:r>
              <a:rPr lang="hu-HU" dirty="0" err="1" smtClean="0"/>
              <a:t>iframe</a:t>
            </a:r>
            <a:r>
              <a:rPr lang="hu-HU" dirty="0" smtClean="0"/>
              <a:t> ellenőrzése</a:t>
            </a:r>
          </a:p>
          <a:p>
            <a:r>
              <a:rPr lang="hu-HU" dirty="0" smtClean="0"/>
              <a:t>Ajánlatszámok ellenőrzése</a:t>
            </a:r>
          </a:p>
          <a:p>
            <a:r>
              <a:rPr lang="hu-HU" dirty="0" smtClean="0"/>
              <a:t>Ügynökkódok ellenőrzése</a:t>
            </a:r>
          </a:p>
          <a:p>
            <a:r>
              <a:rPr lang="hu-HU" dirty="0" smtClean="0"/>
              <a:t>Engedélyezett biztosítók ellenőrzése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Webes dosszié</a:t>
            </a:r>
            <a:endParaRPr lang="hu-HU" dirty="0"/>
          </a:p>
        </p:txBody>
      </p:sp>
      <p:sp>
        <p:nvSpPr>
          <p:cNvPr id="3" name="Tartalom helye 2"/>
          <p:cNvSpPr>
            <a:spLocks noGrp="1"/>
          </p:cNvSpPr>
          <p:nvPr>
            <p:ph idx="1"/>
          </p:nvPr>
        </p:nvSpPr>
        <p:spPr>
          <a:xfrm>
            <a:off x="755576" y="1600200"/>
            <a:ext cx="7931224" cy="4525963"/>
          </a:xfrm>
        </p:spPr>
        <p:txBody>
          <a:bodyPr/>
          <a:lstStyle/>
          <a:p>
            <a:r>
              <a:rPr lang="hu-HU" sz="2800" dirty="0" smtClean="0"/>
              <a:t>Dolgozunk azon, hogy az alkuszcégek tudjanak olyan felületeket biztosítani üzletkötőik számára, mellyel megkönnyítik az ő munkájukat</a:t>
            </a:r>
          </a:p>
          <a:p>
            <a:pPr lvl="1"/>
            <a:r>
              <a:rPr lang="hu-HU" sz="2400" dirty="0" smtClean="0"/>
              <a:t>Ezért elkezdtük a </a:t>
            </a:r>
            <a:r>
              <a:rPr lang="hu-HU" sz="2400" dirty="0" err="1" smtClean="0"/>
              <a:t>dosszieonline</a:t>
            </a:r>
            <a:r>
              <a:rPr lang="hu-HU" sz="2400" dirty="0" smtClean="0"/>
              <a:t> rendszer fejlesztését. Ebben szerződéskezelés, </a:t>
            </a:r>
            <a:r>
              <a:rPr lang="hu-HU" sz="2400" dirty="0" err="1" smtClean="0"/>
              <a:t>jutalékmegtekintés</a:t>
            </a:r>
            <a:r>
              <a:rPr lang="hu-HU" sz="2400" dirty="0" smtClean="0"/>
              <a:t> és intervenciók kezelése lesz, várhatóan februárban lehet élesben tesztelni</a:t>
            </a:r>
          </a:p>
          <a:p>
            <a:pPr lvl="1"/>
            <a:r>
              <a:rPr lang="hu-HU" sz="2400" dirty="0" err="1" smtClean="0"/>
              <a:t>Tetrisk</a:t>
            </a:r>
            <a:r>
              <a:rPr lang="hu-HU" sz="2400" dirty="0" smtClean="0"/>
              <a:t> integrálás – csak a </a:t>
            </a:r>
            <a:r>
              <a:rPr lang="hu-HU" sz="2400" dirty="0" err="1" smtClean="0"/>
              <a:t>BázisNeten</a:t>
            </a:r>
            <a:r>
              <a:rPr lang="hu-HU" sz="2400" dirty="0" smtClean="0"/>
              <a:t> elérhető szolgáltatás, üzletkötőknek</a:t>
            </a:r>
            <a:endParaRPr lang="hu-HU" sz="2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Tetrisk</a:t>
            </a:r>
            <a:r>
              <a:rPr lang="hu-HU" dirty="0" smtClean="0"/>
              <a:t> bemutató</a:t>
            </a:r>
            <a:endParaRPr lang="hu-HU" dirty="0"/>
          </a:p>
        </p:txBody>
      </p:sp>
      <p:sp>
        <p:nvSpPr>
          <p:cNvPr id="3" name="Tartalom helye 2"/>
          <p:cNvSpPr>
            <a:spLocks noGrp="1"/>
          </p:cNvSpPr>
          <p:nvPr>
            <p:ph idx="1"/>
          </p:nvPr>
        </p:nvSpPr>
        <p:spPr>
          <a:xfrm>
            <a:off x="755576" y="1600200"/>
            <a:ext cx="7931224" cy="4525963"/>
          </a:xfrm>
        </p:spPr>
        <p:txBody>
          <a:bodyPr/>
          <a:lstStyle/>
          <a:p>
            <a:endParaRPr lang="hu-HU"/>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Ügyintézési díj, számla</a:t>
            </a:r>
            <a:endParaRPr lang="hu-HU" dirty="0"/>
          </a:p>
        </p:txBody>
      </p:sp>
      <p:sp>
        <p:nvSpPr>
          <p:cNvPr id="3" name="Tartalom helye 2"/>
          <p:cNvSpPr>
            <a:spLocks noGrp="1"/>
          </p:cNvSpPr>
          <p:nvPr>
            <p:ph idx="1"/>
          </p:nvPr>
        </p:nvSpPr>
        <p:spPr>
          <a:xfrm>
            <a:off x="755576" y="1600200"/>
            <a:ext cx="7931224" cy="4525963"/>
          </a:xfrm>
        </p:spPr>
        <p:txBody>
          <a:bodyPr/>
          <a:lstStyle/>
          <a:p>
            <a:r>
              <a:rPr lang="hu-HU" sz="2800" dirty="0" smtClean="0"/>
              <a:t>A </a:t>
            </a:r>
            <a:r>
              <a:rPr lang="hu-HU" sz="2800" dirty="0" err="1" smtClean="0"/>
              <a:t>gfb-re</a:t>
            </a:r>
            <a:r>
              <a:rPr lang="hu-HU" sz="2800" dirty="0" smtClean="0"/>
              <a:t> kifizetett jutalékok forintban kifejezve jelentősen csökkentek</a:t>
            </a:r>
          </a:p>
          <a:p>
            <a:pPr lvl="1"/>
            <a:r>
              <a:rPr lang="hu-HU" sz="2400" dirty="0" smtClean="0"/>
              <a:t>Ami 2010-ben még 20.000 Ft-os </a:t>
            </a:r>
            <a:r>
              <a:rPr lang="hu-HU" sz="2400" dirty="0" err="1" smtClean="0"/>
              <a:t>gfb</a:t>
            </a:r>
            <a:r>
              <a:rPr lang="hu-HU" sz="2400" dirty="0" smtClean="0"/>
              <a:t> volt, az 2011-re már csak 14.000 Ft-ba került, az addigi 14% jutalék helyett a jutalékkulcsi </a:t>
            </a:r>
            <a:r>
              <a:rPr lang="hu-HU" sz="2400" dirty="0" err="1" smtClean="0"/>
              <a:t>sz</a:t>
            </a:r>
            <a:r>
              <a:rPr lang="hu-HU" sz="2400" dirty="0" smtClean="0"/>
              <a:t> lement 8%-ra, így a 2800 Ft helyett csak 1120 Ft jutalékot fizetett rá a biztosító, ez 60%-os csökkenés!</a:t>
            </a:r>
          </a:p>
          <a:p>
            <a:r>
              <a:rPr lang="hu-HU" sz="2800" dirty="0" smtClean="0"/>
              <a:t>Hogyan lehet ezt a különbözetet pótolni?</a:t>
            </a:r>
          </a:p>
          <a:p>
            <a:pPr lvl="1"/>
            <a:r>
              <a:rPr lang="hu-HU" sz="2400" dirty="0" smtClean="0"/>
              <a:t>Vagy kötni kell más biztosítást is (lakás, casco, </a:t>
            </a:r>
            <a:r>
              <a:rPr lang="hu-HU" sz="2400" dirty="0" err="1" smtClean="0"/>
              <a:t>minicasco</a:t>
            </a:r>
            <a:r>
              <a:rPr lang="hu-HU" sz="2400" dirty="0" smtClean="0"/>
              <a:t>, …)</a:t>
            </a:r>
          </a:p>
          <a:p>
            <a:pPr lvl="1"/>
            <a:r>
              <a:rPr lang="hu-HU" sz="2400" dirty="0" smtClean="0"/>
              <a:t>Vagy ügyintézési díjat kell elvenni az ügyféltől</a:t>
            </a:r>
            <a:endParaRPr lang="hu-HU" sz="2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Ügyintézési díj, számla</a:t>
            </a:r>
            <a:endParaRPr lang="hu-HU" dirty="0"/>
          </a:p>
        </p:txBody>
      </p:sp>
      <p:sp>
        <p:nvSpPr>
          <p:cNvPr id="3" name="Tartalom helye 2"/>
          <p:cNvSpPr>
            <a:spLocks noGrp="1"/>
          </p:cNvSpPr>
          <p:nvPr>
            <p:ph idx="1"/>
          </p:nvPr>
        </p:nvSpPr>
        <p:spPr>
          <a:xfrm>
            <a:off x="755576" y="1600200"/>
            <a:ext cx="7931224" cy="4525963"/>
          </a:xfrm>
        </p:spPr>
        <p:txBody>
          <a:bodyPr/>
          <a:lstStyle/>
          <a:p>
            <a:r>
              <a:rPr lang="hu-HU" dirty="0" smtClean="0"/>
              <a:t>Több üzletkötőtől hallottam már hogy ő bizony ügyintézési díjat szed el az ügyfelektől, az ügyintézési díjról saját vállalkozása állít ki számlát</a:t>
            </a:r>
          </a:p>
          <a:p>
            <a:pPr lvl="1"/>
            <a:r>
              <a:rPr lang="hu-HU" dirty="0" smtClean="0"/>
              <a:t>Ebből az alkuszcég nem részesedik</a:t>
            </a:r>
          </a:p>
          <a:p>
            <a:pPr lvl="1"/>
            <a:r>
              <a:rPr lang="hu-HU" dirty="0" smtClean="0"/>
              <a:t>Ha számla nélkül veszi el a pénzt, még bírság is járhat érte</a:t>
            </a:r>
          </a:p>
          <a:p>
            <a:r>
              <a:rPr lang="hu-HU" dirty="0" smtClean="0"/>
              <a:t>Ezért a rendszerben beállítunk egy számlanyomtató modult is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 számlakészítés folyamata</a:t>
            </a:r>
            <a:endParaRPr lang="hu-HU" dirty="0"/>
          </a:p>
        </p:txBody>
      </p:sp>
      <p:sp>
        <p:nvSpPr>
          <p:cNvPr id="3" name="Tartalom helye 2"/>
          <p:cNvSpPr>
            <a:spLocks noGrp="1"/>
          </p:cNvSpPr>
          <p:nvPr>
            <p:ph idx="1"/>
          </p:nvPr>
        </p:nvSpPr>
        <p:spPr>
          <a:xfrm>
            <a:off x="755576" y="1600200"/>
            <a:ext cx="7931224" cy="4525963"/>
          </a:xfrm>
        </p:spPr>
        <p:txBody>
          <a:bodyPr/>
          <a:lstStyle/>
          <a:p>
            <a:r>
              <a:rPr lang="hu-HU" sz="2800" dirty="0" smtClean="0"/>
              <a:t>Ha az alkuszcég ügyintézési díjat szed az ügyfelektől, akkor a beállítások menüpontban be kell írni hogy milyen tételmegnevezés szerepeljen a számlán</a:t>
            </a:r>
          </a:p>
          <a:p>
            <a:pPr lvl="1"/>
            <a:r>
              <a:rPr lang="hu-HU" sz="2400" dirty="0" smtClean="0"/>
              <a:t>Figyelni kell az áfa vonzatokra!</a:t>
            </a:r>
          </a:p>
          <a:p>
            <a:r>
              <a:rPr lang="hu-HU" sz="2800" dirty="0" smtClean="0"/>
              <a:t>Az </a:t>
            </a:r>
            <a:r>
              <a:rPr lang="hu-HU" sz="2800" dirty="0" err="1" smtClean="0"/>
              <a:t>info</a:t>
            </a:r>
            <a:r>
              <a:rPr lang="hu-HU" sz="2800" dirty="0" smtClean="0"/>
              <a:t> oldalon megjelenő számlázás gombbal elkészül a számla</a:t>
            </a:r>
          </a:p>
          <a:p>
            <a:r>
              <a:rPr lang="hu-HU" sz="2800" dirty="0" smtClean="0"/>
              <a:t>Egy </a:t>
            </a:r>
            <a:r>
              <a:rPr lang="hu-HU" sz="2800" dirty="0" err="1" smtClean="0"/>
              <a:t>ID-hez</a:t>
            </a:r>
            <a:r>
              <a:rPr lang="hu-HU" sz="2800" dirty="0" smtClean="0"/>
              <a:t> csak egy számla tartozhat!</a:t>
            </a:r>
          </a:p>
          <a:p>
            <a:r>
              <a:rPr lang="hu-HU" sz="2800" dirty="0" smtClean="0"/>
              <a:t>A számlák sztornózása is ugyanitt lesz megoldva</a:t>
            </a:r>
            <a:endParaRPr lang="hu-HU" sz="28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Az </a:t>
            </a:r>
            <a:r>
              <a:rPr lang="hu-HU" dirty="0" err="1" smtClean="0"/>
              <a:t>info</a:t>
            </a:r>
            <a:r>
              <a:rPr lang="hu-HU" dirty="0" smtClean="0"/>
              <a:t> oldal változása</a:t>
            </a:r>
            <a:endParaRPr lang="hu-HU"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755576" y="1628800"/>
            <a:ext cx="8229600" cy="44461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Számlakészítéshez fontos információ</a:t>
            </a:r>
            <a:endParaRPr lang="hu-HU" dirty="0"/>
          </a:p>
        </p:txBody>
      </p:sp>
      <p:sp>
        <p:nvSpPr>
          <p:cNvPr id="3" name="Tartalom helye 2"/>
          <p:cNvSpPr>
            <a:spLocks noGrp="1"/>
          </p:cNvSpPr>
          <p:nvPr>
            <p:ph idx="1"/>
          </p:nvPr>
        </p:nvSpPr>
        <p:spPr>
          <a:xfrm>
            <a:off x="755576" y="2348880"/>
            <a:ext cx="7931224" cy="3777283"/>
          </a:xfrm>
        </p:spPr>
        <p:txBody>
          <a:bodyPr/>
          <a:lstStyle/>
          <a:p>
            <a:pPr indent="11113" algn="ctr">
              <a:buNone/>
            </a:pPr>
            <a:r>
              <a:rPr lang="hu-HU" b="1" dirty="0" smtClean="0">
                <a:solidFill>
                  <a:srgbClr val="FF0000"/>
                </a:solidFill>
              </a:rPr>
              <a:t>Mielőtt eldöntenéd hogy ügyintézési díjat szedsz, mindenképp konzultálj könyvelőddel/könyvvizsgálóddal hogy mi kerüljön a számlára!</a:t>
            </a:r>
          </a:p>
          <a:p>
            <a:pPr indent="11113" algn="ctr">
              <a:buNone/>
            </a:pPr>
            <a:r>
              <a:rPr lang="hu-HU" b="1" dirty="0" smtClean="0">
                <a:solidFill>
                  <a:srgbClr val="FF0000"/>
                </a:solidFill>
              </a:rPr>
              <a:t>Ezt a szöveget a cégadatoknál tudod majd beállítani.</a:t>
            </a:r>
            <a:endParaRPr lang="hu-HU" b="1" dirty="0">
              <a:solidFill>
                <a:srgbClr val="FF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Casco együttkötés</a:t>
            </a:r>
            <a:endParaRPr lang="hu-HU" dirty="0"/>
          </a:p>
        </p:txBody>
      </p:sp>
      <p:sp>
        <p:nvSpPr>
          <p:cNvPr id="3" name="Tartalom helye 2"/>
          <p:cNvSpPr>
            <a:spLocks noGrp="1"/>
          </p:cNvSpPr>
          <p:nvPr>
            <p:ph idx="1"/>
          </p:nvPr>
        </p:nvSpPr>
        <p:spPr>
          <a:xfrm>
            <a:off x="755576" y="1600200"/>
            <a:ext cx="7931224" cy="4525963"/>
          </a:xfrm>
        </p:spPr>
        <p:txBody>
          <a:bodyPr/>
          <a:lstStyle/>
          <a:p>
            <a:r>
              <a:rPr lang="hu-HU" sz="2000" dirty="0" smtClean="0"/>
              <a:t>2010 november+decemberben összesen 55ezer </a:t>
            </a:r>
            <a:r>
              <a:rPr lang="hu-HU" sz="2000" dirty="0" err="1" smtClean="0"/>
              <a:t>gfb</a:t>
            </a:r>
            <a:r>
              <a:rPr lang="hu-HU" sz="2000" dirty="0" smtClean="0"/>
              <a:t> ajánlat készült a rendszerben</a:t>
            </a:r>
          </a:p>
          <a:p>
            <a:r>
              <a:rPr lang="hu-HU" sz="2000" dirty="0" smtClean="0"/>
              <a:t>Az 55ezer </a:t>
            </a:r>
            <a:r>
              <a:rPr lang="hu-HU" sz="2000" dirty="0" err="1" smtClean="0"/>
              <a:t>gfb</a:t>
            </a:r>
            <a:r>
              <a:rPr lang="hu-HU" sz="2000" dirty="0" smtClean="0"/>
              <a:t> mellett összesen 388 casco ajánlatot készítettünk</a:t>
            </a:r>
          </a:p>
          <a:p>
            <a:r>
              <a:rPr lang="hu-HU" sz="2000" dirty="0" smtClean="0"/>
              <a:t>Ez nem éri el a kötések 1%-át (~0,7%)</a:t>
            </a:r>
          </a:p>
          <a:p>
            <a:r>
              <a:rPr lang="hu-HU" sz="2000" dirty="0" smtClean="0"/>
              <a:t>Felmerül a kérdés, hogy szükséges-e a </a:t>
            </a:r>
            <a:r>
              <a:rPr lang="hu-HU" sz="2000" dirty="0" err="1" smtClean="0"/>
              <a:t>gfb</a:t>
            </a:r>
            <a:r>
              <a:rPr lang="hu-HU" sz="2000" dirty="0" smtClean="0"/>
              <a:t> </a:t>
            </a:r>
            <a:r>
              <a:rPr lang="hu-HU" sz="2000" dirty="0" err="1" smtClean="0"/>
              <a:t>tarifálót</a:t>
            </a:r>
            <a:r>
              <a:rPr lang="hu-HU" sz="2000" dirty="0" smtClean="0"/>
              <a:t> elbonyolítani a casco miatt ilyen kötésszám mellett</a:t>
            </a:r>
          </a:p>
          <a:p>
            <a:r>
              <a:rPr lang="hu-HU" sz="2000" dirty="0" smtClean="0"/>
              <a:t>Úgy döntöttünk, hogy nem lesz egy felületen megjelenítve a </a:t>
            </a:r>
            <a:r>
              <a:rPr lang="hu-HU" sz="2000" dirty="0" err="1" smtClean="0"/>
              <a:t>gfb</a:t>
            </a:r>
            <a:r>
              <a:rPr lang="hu-HU" sz="2000" dirty="0" smtClean="0"/>
              <a:t> és a casco díj</a:t>
            </a:r>
          </a:p>
          <a:p>
            <a:r>
              <a:rPr lang="hu-HU" sz="2000" dirty="0" smtClean="0"/>
              <a:t>A </a:t>
            </a:r>
            <a:r>
              <a:rPr lang="hu-HU" sz="2000" dirty="0" err="1" smtClean="0"/>
              <a:t>gfb</a:t>
            </a:r>
            <a:r>
              <a:rPr lang="hu-HU" sz="2000" dirty="0" smtClean="0"/>
              <a:t> ajánlatkészítés végén lesz egy gomb, melyet megnyomva átmegy a casco kötéses felületre, ahol a már bevitt adatokat elővezeti.</a:t>
            </a:r>
            <a:endParaRPr lang="hu-HU"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Hogy kell elképzelni ezt a </a:t>
            </a:r>
            <a:r>
              <a:rPr lang="hu-HU" dirty="0" err="1" smtClean="0"/>
              <a:t>webszervíz-technológiát</a:t>
            </a:r>
            <a:endParaRPr lang="hu-HU" dirty="0"/>
          </a:p>
        </p:txBody>
      </p:sp>
      <p:sp>
        <p:nvSpPr>
          <p:cNvPr id="8" name="Lekerekített téglalap 7"/>
          <p:cNvSpPr/>
          <p:nvPr/>
        </p:nvSpPr>
        <p:spPr>
          <a:xfrm>
            <a:off x="899592" y="2060848"/>
            <a:ext cx="1800200"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smtClean="0">
                <a:solidFill>
                  <a:schemeClr val="tx1"/>
                </a:solidFill>
              </a:rPr>
              <a:t>A </a:t>
            </a:r>
            <a:r>
              <a:rPr lang="hu-HU" sz="1200" dirty="0" err="1" smtClean="0">
                <a:solidFill>
                  <a:schemeClr val="tx1"/>
                </a:solidFill>
              </a:rPr>
              <a:t>BázisNetes</a:t>
            </a:r>
            <a:r>
              <a:rPr lang="hu-HU" sz="1200" dirty="0" smtClean="0">
                <a:solidFill>
                  <a:schemeClr val="tx1"/>
                </a:solidFill>
              </a:rPr>
              <a:t> felületen bekérjük az adatokat</a:t>
            </a:r>
            <a:endParaRPr lang="hu-HU" sz="1200" dirty="0">
              <a:solidFill>
                <a:schemeClr val="tx1"/>
              </a:solidFill>
            </a:endParaRPr>
          </a:p>
        </p:txBody>
      </p:sp>
      <p:sp>
        <p:nvSpPr>
          <p:cNvPr id="9" name="Folyamatábra: Másik feldolgozás 8"/>
          <p:cNvSpPr/>
          <p:nvPr/>
        </p:nvSpPr>
        <p:spPr>
          <a:xfrm>
            <a:off x="1907704" y="3068960"/>
            <a:ext cx="1944216" cy="79208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smtClean="0">
                <a:solidFill>
                  <a:schemeClr val="tx1"/>
                </a:solidFill>
              </a:rPr>
              <a:t>A bevitt adatokat átformázzuk a biztosító leírása szerint</a:t>
            </a:r>
            <a:endParaRPr lang="hu-HU" sz="1200" dirty="0">
              <a:solidFill>
                <a:schemeClr val="tx1"/>
              </a:solidFill>
            </a:endParaRPr>
          </a:p>
        </p:txBody>
      </p:sp>
      <p:sp>
        <p:nvSpPr>
          <p:cNvPr id="10" name="Folyamatábra: Másik feldolgozás 9"/>
          <p:cNvSpPr/>
          <p:nvPr/>
        </p:nvSpPr>
        <p:spPr>
          <a:xfrm>
            <a:off x="3275856" y="4077072"/>
            <a:ext cx="1944216" cy="93610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smtClean="0">
                <a:solidFill>
                  <a:schemeClr val="tx1"/>
                </a:solidFill>
              </a:rPr>
              <a:t>Az így átalakított adatokat elküldjük a biztosító által meghatározott szerverre</a:t>
            </a:r>
            <a:endParaRPr lang="hu-HU" sz="1200" dirty="0">
              <a:solidFill>
                <a:schemeClr val="tx1"/>
              </a:solidFill>
            </a:endParaRPr>
          </a:p>
        </p:txBody>
      </p:sp>
      <p:sp>
        <p:nvSpPr>
          <p:cNvPr id="11" name="Folyamatábra: Másik feldolgozás 10"/>
          <p:cNvSpPr/>
          <p:nvPr/>
        </p:nvSpPr>
        <p:spPr>
          <a:xfrm>
            <a:off x="4716016" y="5085184"/>
            <a:ext cx="2232248" cy="100811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smtClean="0">
                <a:solidFill>
                  <a:schemeClr val="tx1"/>
                </a:solidFill>
              </a:rPr>
              <a:t>Az így átküldött adatokat a biztosító szervere értelmezi, és ha tud, akkor kalkulál rá egy díjat</a:t>
            </a:r>
            <a:endParaRPr lang="hu-HU" sz="1200" dirty="0">
              <a:solidFill>
                <a:schemeClr val="tx1"/>
              </a:solidFill>
            </a:endParaRPr>
          </a:p>
        </p:txBody>
      </p:sp>
      <p:sp>
        <p:nvSpPr>
          <p:cNvPr id="14" name="Szalagnyíl jobbra 13"/>
          <p:cNvSpPr/>
          <p:nvPr/>
        </p:nvSpPr>
        <p:spPr>
          <a:xfrm rot="19412350">
            <a:off x="1117354" y="2807258"/>
            <a:ext cx="731520" cy="1216152"/>
          </a:xfrm>
          <a:prstGeom prst="curvedRightArrow">
            <a:avLst>
              <a:gd name="adj1" fmla="val 25000"/>
              <a:gd name="adj2" fmla="val 68291"/>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200">
              <a:solidFill>
                <a:schemeClr val="tx1"/>
              </a:solidFill>
            </a:endParaRPr>
          </a:p>
        </p:txBody>
      </p:sp>
      <p:sp>
        <p:nvSpPr>
          <p:cNvPr id="15" name="Szalagnyíl jobbra 14"/>
          <p:cNvSpPr/>
          <p:nvPr/>
        </p:nvSpPr>
        <p:spPr>
          <a:xfrm rot="19412350">
            <a:off x="2485505" y="3815371"/>
            <a:ext cx="731520" cy="1216152"/>
          </a:xfrm>
          <a:prstGeom prst="curvedRightArrow">
            <a:avLst>
              <a:gd name="adj1" fmla="val 25000"/>
              <a:gd name="adj2" fmla="val 68291"/>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200">
              <a:solidFill>
                <a:schemeClr val="tx1"/>
              </a:solidFill>
            </a:endParaRPr>
          </a:p>
        </p:txBody>
      </p:sp>
      <p:sp>
        <p:nvSpPr>
          <p:cNvPr id="16" name="Szalagnyíl jobbra 15"/>
          <p:cNvSpPr/>
          <p:nvPr/>
        </p:nvSpPr>
        <p:spPr>
          <a:xfrm rot="19412350">
            <a:off x="3925666" y="5039506"/>
            <a:ext cx="731520" cy="1216152"/>
          </a:xfrm>
          <a:prstGeom prst="curvedRightArrow">
            <a:avLst>
              <a:gd name="adj1" fmla="val 25000"/>
              <a:gd name="adj2" fmla="val 68291"/>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Minicasco</a:t>
            </a:r>
            <a:endParaRPr lang="hu-HU" dirty="0"/>
          </a:p>
        </p:txBody>
      </p:sp>
      <p:sp>
        <p:nvSpPr>
          <p:cNvPr id="3" name="Tartalom helye 2"/>
          <p:cNvSpPr>
            <a:spLocks noGrp="1"/>
          </p:cNvSpPr>
          <p:nvPr>
            <p:ph idx="1"/>
          </p:nvPr>
        </p:nvSpPr>
        <p:spPr>
          <a:xfrm>
            <a:off x="755576" y="1600200"/>
            <a:ext cx="7931224" cy="4525963"/>
          </a:xfrm>
        </p:spPr>
        <p:txBody>
          <a:bodyPr/>
          <a:lstStyle/>
          <a:p>
            <a:r>
              <a:rPr lang="hu-HU" dirty="0" smtClean="0"/>
              <a:t>A kiegészítő casco biztosítások megkötésére az </a:t>
            </a:r>
            <a:r>
              <a:rPr lang="hu-HU" dirty="0" err="1" smtClean="0"/>
              <a:t>ajánlatkitöltési</a:t>
            </a:r>
            <a:r>
              <a:rPr lang="hu-HU" dirty="0" smtClean="0"/>
              <a:t> oldalon fogunk lehetőséget biztosítani</a:t>
            </a:r>
          </a:p>
          <a:p>
            <a:r>
              <a:rPr lang="hu-HU" dirty="0" smtClean="0"/>
              <a:t>Igyekszünk minden kiegészítőt betenni a programba</a:t>
            </a:r>
          </a:p>
          <a:p>
            <a:r>
              <a:rPr lang="hu-HU" dirty="0" smtClean="0"/>
              <a:t>Hírek szerint több biztosító is tervezi hasonló kiegészítő bevezetését</a:t>
            </a:r>
            <a:endParaRPr lang="hu-HU"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Lakás </a:t>
            </a:r>
            <a:r>
              <a:rPr lang="hu-HU" dirty="0" err="1" smtClean="0"/>
              <a:t>tarifáló</a:t>
            </a:r>
            <a:r>
              <a:rPr lang="hu-HU" dirty="0" smtClean="0"/>
              <a:t> változások</a:t>
            </a:r>
            <a:endParaRPr lang="hu-HU" dirty="0"/>
          </a:p>
        </p:txBody>
      </p:sp>
      <p:sp>
        <p:nvSpPr>
          <p:cNvPr id="3" name="Tartalom helye 2"/>
          <p:cNvSpPr>
            <a:spLocks noGrp="1"/>
          </p:cNvSpPr>
          <p:nvPr>
            <p:ph idx="1"/>
          </p:nvPr>
        </p:nvSpPr>
        <p:spPr>
          <a:xfrm>
            <a:off x="755576" y="1600200"/>
            <a:ext cx="7931224" cy="4525963"/>
          </a:xfrm>
        </p:spPr>
        <p:txBody>
          <a:bodyPr/>
          <a:lstStyle/>
          <a:p>
            <a:r>
              <a:rPr lang="hu-HU" dirty="0" smtClean="0"/>
              <a:t>Egyszerű lakás tarifa</a:t>
            </a:r>
          </a:p>
          <a:p>
            <a:r>
              <a:rPr lang="hu-HU" dirty="0" smtClean="0"/>
              <a:t>Szolgáltatások összehasonlítása</a:t>
            </a:r>
          </a:p>
          <a:p>
            <a:r>
              <a:rPr lang="hu-HU" dirty="0" smtClean="0"/>
              <a:t>Normál tarifa egyszerűsítése</a:t>
            </a:r>
            <a:endParaRPr lang="hu-HU"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Kockázati életbiztosítás</a:t>
            </a:r>
            <a:endParaRPr lang="hu-HU" dirty="0"/>
          </a:p>
        </p:txBody>
      </p:sp>
      <p:sp>
        <p:nvSpPr>
          <p:cNvPr id="3" name="Tartalom helye 2"/>
          <p:cNvSpPr>
            <a:spLocks noGrp="1"/>
          </p:cNvSpPr>
          <p:nvPr>
            <p:ph idx="1"/>
          </p:nvPr>
        </p:nvSpPr>
        <p:spPr/>
        <p:txBody>
          <a:bodyPr/>
          <a:lstStyle/>
          <a:p>
            <a:pPr lvl="0"/>
            <a:r>
              <a:rPr lang="hu-HU" sz="2800" dirty="0" smtClean="0"/>
              <a:t>Union, Generali</a:t>
            </a:r>
          </a:p>
          <a:p>
            <a:pPr lvl="0"/>
            <a:r>
              <a:rPr lang="hu-HU" sz="2800" dirty="0" smtClean="0"/>
              <a:t>Egyszerű, gyors </a:t>
            </a:r>
            <a:r>
              <a:rPr lang="hu-HU" sz="2800" dirty="0" err="1" smtClean="0"/>
              <a:t>tarifálás</a:t>
            </a:r>
            <a:r>
              <a:rPr lang="hu-HU" sz="2800" dirty="0" smtClean="0"/>
              <a:t> és ajánlatkészítés</a:t>
            </a:r>
          </a:p>
        </p:txBody>
      </p:sp>
      <p:pic>
        <p:nvPicPr>
          <p:cNvPr id="3074" name="Picture 2"/>
          <p:cNvPicPr>
            <a:picLocks noChangeAspect="1" noChangeArrowheads="1"/>
          </p:cNvPicPr>
          <p:nvPr/>
        </p:nvPicPr>
        <p:blipFill>
          <a:blip r:embed="rId2" cstate="print"/>
          <a:srcRect/>
          <a:stretch>
            <a:fillRect/>
          </a:stretch>
        </p:blipFill>
        <p:spPr bwMode="auto">
          <a:xfrm>
            <a:off x="3131840" y="2564904"/>
            <a:ext cx="3512443" cy="3612534"/>
          </a:xfrm>
          <a:prstGeom prst="rect">
            <a:avLst/>
          </a:prstGeom>
          <a:solidFill>
            <a:srgbClr val="FFFFFF"/>
          </a:solid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Webszerviz</a:t>
            </a:r>
            <a:endParaRPr lang="hu-HU" dirty="0"/>
          </a:p>
        </p:txBody>
      </p:sp>
      <p:sp>
        <p:nvSpPr>
          <p:cNvPr id="3" name="Tartalom helye 2"/>
          <p:cNvSpPr>
            <a:spLocks noGrp="1"/>
          </p:cNvSpPr>
          <p:nvPr>
            <p:ph idx="1"/>
          </p:nvPr>
        </p:nvSpPr>
        <p:spPr>
          <a:xfrm>
            <a:off x="755576" y="1600200"/>
            <a:ext cx="7931224" cy="4525963"/>
          </a:xfrm>
        </p:spPr>
        <p:txBody>
          <a:bodyPr/>
          <a:lstStyle/>
          <a:p>
            <a:r>
              <a:rPr lang="hu-HU" dirty="0" smtClean="0"/>
              <a:t>A </a:t>
            </a:r>
            <a:r>
              <a:rPr lang="hu-HU" dirty="0" err="1" smtClean="0"/>
              <a:t>WS-en</a:t>
            </a:r>
            <a:r>
              <a:rPr lang="hu-HU" dirty="0" smtClean="0"/>
              <a:t> átadott adatokat a biztosító ugyanúgy értelmezi, mintha a saját portálján lett volna beírva</a:t>
            </a:r>
          </a:p>
          <a:p>
            <a:r>
              <a:rPr lang="hu-HU" dirty="0" smtClean="0"/>
              <a:t>Így a </a:t>
            </a:r>
            <a:r>
              <a:rPr lang="hu-HU" dirty="0" err="1" smtClean="0"/>
              <a:t>BázisNettel</a:t>
            </a:r>
            <a:r>
              <a:rPr lang="hu-HU" dirty="0" smtClean="0"/>
              <a:t> készített ajánlatok egyenértékűek a biztosító portálján készített ajánlatokkal</a:t>
            </a:r>
            <a:endParaRPr lang="hu-H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z="3600" dirty="0" smtClean="0"/>
              <a:t>A 2011-es év és a kampány értékelése</a:t>
            </a:r>
            <a:endParaRPr lang="hu-HU" sz="3600" dirty="0"/>
          </a:p>
        </p:txBody>
      </p:sp>
      <p:sp>
        <p:nvSpPr>
          <p:cNvPr id="3" name="Tartalom helye 2"/>
          <p:cNvSpPr>
            <a:spLocks noGrp="1"/>
          </p:cNvSpPr>
          <p:nvPr>
            <p:ph idx="1"/>
          </p:nvPr>
        </p:nvSpPr>
        <p:spPr/>
        <p:txBody>
          <a:bodyPr/>
          <a:lstStyle/>
          <a:p>
            <a:r>
              <a:rPr lang="hu-HU" sz="2800" dirty="0" smtClean="0"/>
              <a:t>A </a:t>
            </a:r>
            <a:r>
              <a:rPr lang="hu-HU" sz="2800" dirty="0" err="1" smtClean="0"/>
              <a:t>tarifálások</a:t>
            </a:r>
            <a:r>
              <a:rPr lang="hu-HU" sz="2800" dirty="0" smtClean="0"/>
              <a:t> és ajánlatkészítések száma</a:t>
            </a:r>
          </a:p>
          <a:p>
            <a:r>
              <a:rPr lang="hu-HU" sz="2800" dirty="0" smtClean="0"/>
              <a:t>GFB</a:t>
            </a:r>
          </a:p>
          <a:p>
            <a:pPr lvl="1"/>
            <a:r>
              <a:rPr lang="hu-HU" sz="2000" dirty="0" smtClean="0"/>
              <a:t>Díjszámítás: 91850/26891(118669)</a:t>
            </a:r>
          </a:p>
          <a:p>
            <a:pPr lvl="1"/>
            <a:r>
              <a:rPr lang="hu-HU" sz="2000" dirty="0" smtClean="0"/>
              <a:t>Ajánlat 34173/19775(53948)</a:t>
            </a:r>
          </a:p>
          <a:p>
            <a:r>
              <a:rPr lang="hu-HU" sz="2800" dirty="0" smtClean="0"/>
              <a:t>Casco</a:t>
            </a:r>
          </a:p>
          <a:p>
            <a:pPr lvl="1"/>
            <a:r>
              <a:rPr lang="hu-HU" sz="2000" dirty="0" smtClean="0"/>
              <a:t>Díjszámítás: 5225/2089(7314)</a:t>
            </a:r>
          </a:p>
          <a:p>
            <a:pPr lvl="1"/>
            <a:r>
              <a:rPr lang="hu-HU" sz="2000" dirty="0" smtClean="0"/>
              <a:t>Ajánlat 231/157(388)</a:t>
            </a:r>
          </a:p>
          <a:p>
            <a:r>
              <a:rPr lang="hu-HU" sz="2800" dirty="0" smtClean="0"/>
              <a:t>Lakás</a:t>
            </a:r>
          </a:p>
          <a:p>
            <a:pPr lvl="1"/>
            <a:r>
              <a:rPr lang="hu-HU" sz="2000" dirty="0" smtClean="0"/>
              <a:t>Díjszámítás: 1908/1070(2978)</a:t>
            </a:r>
          </a:p>
          <a:p>
            <a:pPr lvl="1"/>
            <a:r>
              <a:rPr lang="hu-HU" sz="2000" dirty="0" smtClean="0"/>
              <a:t>Ajánlat 459/363(822)</a:t>
            </a:r>
          </a:p>
          <a:p>
            <a:endParaRPr lang="hu-HU"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Kötelező ajánlatok megoszlása biztosítónként</a:t>
            </a:r>
            <a:endParaRPr lang="hu-HU" dirty="0"/>
          </a:p>
        </p:txBody>
      </p:sp>
      <p:graphicFrame>
        <p:nvGraphicFramePr>
          <p:cNvPr id="4" name="Tartalom helye 3"/>
          <p:cNvGraphicFramePr>
            <a:graphicFrameLocks noGrp="1"/>
          </p:cNvGraphicFramePr>
          <p:nvPr>
            <p:ph idx="1"/>
          </p:nvPr>
        </p:nvGraphicFramePr>
        <p:xfrm>
          <a:off x="755576" y="1600200"/>
          <a:ext cx="7931224"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KGFB ajánlatok megoszlása járműfajták között</a:t>
            </a:r>
            <a:endParaRPr lang="hu-HU" dirty="0"/>
          </a:p>
        </p:txBody>
      </p:sp>
      <p:graphicFrame>
        <p:nvGraphicFramePr>
          <p:cNvPr id="7" name="Tartalom helye 6"/>
          <p:cNvGraphicFramePr>
            <a:graphicFrameLocks noGrp="1"/>
          </p:cNvGraphicFramePr>
          <p:nvPr>
            <p:ph idx="1"/>
          </p:nvPr>
        </p:nvGraphicFramePr>
        <p:xfrm>
          <a:off x="611560" y="1600201"/>
          <a:ext cx="8075240" cy="449309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KGFB ajánlatok időszakos megoszlása</a:t>
            </a:r>
            <a:endParaRPr lang="hu-HU" dirty="0"/>
          </a:p>
        </p:txBody>
      </p:sp>
      <p:graphicFrame>
        <p:nvGraphicFramePr>
          <p:cNvPr id="4" name="Tartalom helye 3"/>
          <p:cNvGraphicFramePr>
            <a:graphicFrameLocks noGrp="1"/>
          </p:cNvGraphicFramePr>
          <p:nvPr>
            <p:ph idx="1"/>
          </p:nvPr>
        </p:nvGraphicFramePr>
        <p:xfrm>
          <a:off x="755650" y="1600200"/>
          <a:ext cx="793115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0404_2">
  <a:themeElements>
    <a:clrScheme name="0404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0404_2">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0404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0404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0404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0404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0404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0404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0404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0404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0404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0404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0404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0404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0404_2</Template>
  <TotalTime>572</TotalTime>
  <Words>1701</Words>
  <Application>Microsoft Office PowerPoint</Application>
  <PresentationFormat>Diavetítés a képernyőre (4:3 oldalarány)</PresentationFormat>
  <Paragraphs>191</Paragraphs>
  <Slides>42</Slides>
  <Notes>3</Notes>
  <HiddenSlides>0</HiddenSlides>
  <MMClips>0</MMClips>
  <ScaleCrop>false</ScaleCrop>
  <HeadingPairs>
    <vt:vector size="4" baseType="variant">
      <vt:variant>
        <vt:lpstr>Téma</vt:lpstr>
      </vt:variant>
      <vt:variant>
        <vt:i4>1</vt:i4>
      </vt:variant>
      <vt:variant>
        <vt:lpstr>Diacímek</vt:lpstr>
      </vt:variant>
      <vt:variant>
        <vt:i4>42</vt:i4>
      </vt:variant>
    </vt:vector>
  </HeadingPairs>
  <TitlesOfParts>
    <vt:vector size="43" baseType="lpstr">
      <vt:lpstr>0404_2</vt:lpstr>
      <vt:lpstr>1. dia</vt:lpstr>
      <vt:lpstr>Rólunk</vt:lpstr>
      <vt:lpstr>Szoftvereinkről</vt:lpstr>
      <vt:lpstr>Hogy kell elképzelni ezt a webszervíz-technológiát</vt:lpstr>
      <vt:lpstr>Webszerviz</vt:lpstr>
      <vt:lpstr>A 2011-es év és a kampány értékelése</vt:lpstr>
      <vt:lpstr>Kötelező ajánlatok megoszlása biztosítónként</vt:lpstr>
      <vt:lpstr>KGFB ajánlatok megoszlása járműfajták között</vt:lpstr>
      <vt:lpstr>KGFB ajánlatok időszakos megoszlása</vt:lpstr>
      <vt:lpstr>Casco ajánlatok időszakos megoszlása</vt:lpstr>
      <vt:lpstr>Lakás ajánlatok időszakos megoszlása</vt:lpstr>
      <vt:lpstr>Flották díjszámítása</vt:lpstr>
      <vt:lpstr>Rendszerhibák, megoldásuk</vt:lpstr>
      <vt:lpstr>Mi volt a konkurenciánál?</vt:lpstr>
      <vt:lpstr>Az informatikai szolgáltatók helyzete az alkuszi piacon</vt:lpstr>
      <vt:lpstr>Ki fizeti a szolgáltatást</vt:lpstr>
      <vt:lpstr>Mire számítunk az idei kampányban?</vt:lpstr>
      <vt:lpstr>Kiegészítők</vt:lpstr>
      <vt:lpstr>Tapasztalatok a 2011-es tarifálóval I.</vt:lpstr>
      <vt:lpstr>Tapasztalatok a 2011-es tarifálóval II.</vt:lpstr>
      <vt:lpstr>Tapasztalatok a 2011-es tarifálóval III.</vt:lpstr>
      <vt:lpstr>Tapasztalatok a 2011-es tarifálóval IV.</vt:lpstr>
      <vt:lpstr>Bővebben ismét az ügyféltörzsről I.</vt:lpstr>
      <vt:lpstr>Ügyfélkiválasztási lehetőségek</vt:lpstr>
      <vt:lpstr>Ügyfélkiválasztási lehetőségek</vt:lpstr>
      <vt:lpstr>Ügyfél kiválasztás és következményei, újítás</vt:lpstr>
      <vt:lpstr>Várható fejlesztés 2012-ben az ügyféltörzset érintően</vt:lpstr>
      <vt:lpstr>KGFB 2012</vt:lpstr>
      <vt:lpstr>Papírmentes gfb kötés</vt:lpstr>
      <vt:lpstr>Papírmentes gfb kötés</vt:lpstr>
      <vt:lpstr>Mi a teendő a kampány előtt</vt:lpstr>
      <vt:lpstr>Webes dosszié</vt:lpstr>
      <vt:lpstr>Tetrisk bemutató</vt:lpstr>
      <vt:lpstr>Ügyintézési díj, számla</vt:lpstr>
      <vt:lpstr>Ügyintézési díj, számla</vt:lpstr>
      <vt:lpstr>A számlakészítés folyamata</vt:lpstr>
      <vt:lpstr>Az info oldal változása</vt:lpstr>
      <vt:lpstr>Számlakészítéshez fontos információ</vt:lpstr>
      <vt:lpstr>Casco együttkötés</vt:lpstr>
      <vt:lpstr>Minicasco</vt:lpstr>
      <vt:lpstr>Lakás tarifáló változások</vt:lpstr>
      <vt:lpstr>Kockázati életbiztosítás</vt:lpstr>
    </vt:vector>
  </TitlesOfParts>
  <Company>BázisNet KFT.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dc:title>
  <dc:creator>Fodor Zoltán</dc:creator>
  <cp:lastModifiedBy>Fodor Zoltán</cp:lastModifiedBy>
  <cp:revision>55</cp:revision>
  <dcterms:created xsi:type="dcterms:W3CDTF">2011-10-16T13:33:53Z</dcterms:created>
  <dcterms:modified xsi:type="dcterms:W3CDTF">2011-10-19T06:21:04Z</dcterms:modified>
</cp:coreProperties>
</file>