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65"/>
  </p:notesMasterIdLst>
  <p:handoutMasterIdLst>
    <p:handoutMasterId r:id="rId66"/>
  </p:handoutMasterIdLst>
  <p:sldIdLst>
    <p:sldId id="256" r:id="rId5"/>
    <p:sldId id="428" r:id="rId6"/>
    <p:sldId id="430" r:id="rId7"/>
    <p:sldId id="432" r:id="rId8"/>
    <p:sldId id="431" r:id="rId9"/>
    <p:sldId id="288" r:id="rId10"/>
    <p:sldId id="289" r:id="rId11"/>
    <p:sldId id="436" r:id="rId12"/>
    <p:sldId id="437" r:id="rId13"/>
    <p:sldId id="290" r:id="rId14"/>
    <p:sldId id="435" r:id="rId15"/>
    <p:sldId id="292" r:id="rId16"/>
    <p:sldId id="294" r:id="rId17"/>
    <p:sldId id="295" r:id="rId18"/>
    <p:sldId id="296" r:id="rId19"/>
    <p:sldId id="308" r:id="rId20"/>
    <p:sldId id="310" r:id="rId21"/>
    <p:sldId id="311" r:id="rId22"/>
    <p:sldId id="312" r:id="rId23"/>
    <p:sldId id="337" r:id="rId24"/>
    <p:sldId id="318" r:id="rId25"/>
    <p:sldId id="339" r:id="rId26"/>
    <p:sldId id="323" r:id="rId27"/>
    <p:sldId id="340" r:id="rId28"/>
    <p:sldId id="324" r:id="rId29"/>
    <p:sldId id="345" r:id="rId30"/>
    <p:sldId id="346" r:id="rId31"/>
    <p:sldId id="348" r:id="rId32"/>
    <p:sldId id="350" r:id="rId33"/>
    <p:sldId id="351" r:id="rId34"/>
    <p:sldId id="354" r:id="rId35"/>
    <p:sldId id="319" r:id="rId36"/>
    <p:sldId id="355" r:id="rId37"/>
    <p:sldId id="356" r:id="rId38"/>
    <p:sldId id="357" r:id="rId39"/>
    <p:sldId id="358" r:id="rId40"/>
    <p:sldId id="359" r:id="rId41"/>
    <p:sldId id="361" r:id="rId42"/>
    <p:sldId id="379" r:id="rId43"/>
    <p:sldId id="380" r:id="rId44"/>
    <p:sldId id="381" r:id="rId45"/>
    <p:sldId id="407" r:id="rId46"/>
    <p:sldId id="382" r:id="rId47"/>
    <p:sldId id="384" r:id="rId48"/>
    <p:sldId id="386" r:id="rId49"/>
    <p:sldId id="426" r:id="rId50"/>
    <p:sldId id="411" r:id="rId51"/>
    <p:sldId id="389" r:id="rId52"/>
    <p:sldId id="397" r:id="rId53"/>
    <p:sldId id="398" r:id="rId54"/>
    <p:sldId id="419" r:id="rId55"/>
    <p:sldId id="420" r:id="rId56"/>
    <p:sldId id="421" r:id="rId57"/>
    <p:sldId id="423" r:id="rId58"/>
    <p:sldId id="424" r:id="rId59"/>
    <p:sldId id="440" r:id="rId60"/>
    <p:sldId id="439" r:id="rId61"/>
    <p:sldId id="434" r:id="rId62"/>
    <p:sldId id="438" r:id="rId63"/>
    <p:sldId id="433" r:id="rId64"/>
  </p:sldIdLst>
  <p:sldSz cx="9906000" cy="6858000" type="A4"/>
  <p:notesSz cx="6662738" cy="983297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00"/>
    <a:srgbClr val="113184"/>
    <a:srgbClr val="B9C8D2"/>
    <a:srgbClr val="103184"/>
    <a:srgbClr val="000000"/>
    <a:srgbClr val="D7B4A0"/>
    <a:srgbClr val="D7D2D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Közepesen sötét stílus 3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9" autoAdjust="0"/>
    <p:restoredTop sz="99878" autoAdjust="0"/>
  </p:normalViewPr>
  <p:slideViewPr>
    <p:cSldViewPr snapToGrid="0">
      <p:cViewPr varScale="1">
        <p:scale>
          <a:sx n="100" d="100"/>
          <a:sy n="100" d="100"/>
        </p:scale>
        <p:origin x="-114" y="-306"/>
      </p:cViewPr>
      <p:guideLst>
        <p:guide orient="horz" pos="3317"/>
        <p:guide orient="horz" pos="1817"/>
        <p:guide orient="horz" pos="1083"/>
        <p:guide pos="3120"/>
      </p:guideLst>
    </p:cSldViewPr>
  </p:slideViewPr>
  <p:outlineViewPr>
    <p:cViewPr>
      <p:scale>
        <a:sx n="33" d="100"/>
        <a:sy n="33" d="100"/>
      </p:scale>
      <p:origin x="0" y="56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285F3A-3771-420F-BD00-64C45B47297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9325DF8-A391-4D21-8D0E-D33A0680370D}">
      <dgm:prSet phldrT="[Szöveg]" custT="1"/>
      <dgm:spPr>
        <a:solidFill>
          <a:srgbClr val="FF0000"/>
        </a:solidFill>
        <a:ln>
          <a:solidFill>
            <a:srgbClr val="FF0000"/>
          </a:solidFill>
        </a:ln>
        <a:scene3d>
          <a:camera prst="orthographicFront"/>
          <a:lightRig rig="threePt" dir="t"/>
        </a:scene3d>
        <a:sp3d>
          <a:bevelT w="114300" prst="artDeco"/>
          <a:bevelB w="114300" prst="artDeco"/>
        </a:sp3d>
      </dgm:spPr>
      <dgm:t>
        <a:bodyPr/>
        <a:lstStyle/>
        <a:p>
          <a:r>
            <a:rPr lang="hu-HU" sz="2400" b="1" dirty="0" smtClean="0">
              <a:solidFill>
                <a:srgbClr val="FFFFFF"/>
              </a:solidFill>
            </a:rPr>
            <a:t>üzleti biztosítások</a:t>
          </a:r>
          <a:endParaRPr lang="hu-HU" sz="2400" b="1" dirty="0">
            <a:solidFill>
              <a:srgbClr val="FFFFFF"/>
            </a:solidFill>
          </a:endParaRPr>
        </a:p>
      </dgm:t>
    </dgm:pt>
    <dgm:pt modelId="{3101295C-9125-44EA-B136-1B8AA29A44EF}" type="parTrans" cxnId="{153B2FE4-E73D-4BB4-AB69-58C9CF7B8030}">
      <dgm:prSet/>
      <dgm:spPr/>
      <dgm:t>
        <a:bodyPr/>
        <a:lstStyle/>
        <a:p>
          <a:endParaRPr lang="hu-HU"/>
        </a:p>
      </dgm:t>
    </dgm:pt>
    <dgm:pt modelId="{20F72354-BE3A-402D-BDFC-3581998D947F}" type="sibTrans" cxnId="{153B2FE4-E73D-4BB4-AB69-58C9CF7B8030}">
      <dgm:prSet/>
      <dgm:spPr/>
      <dgm:t>
        <a:bodyPr/>
        <a:lstStyle/>
        <a:p>
          <a:endParaRPr lang="hu-HU"/>
        </a:p>
      </dgm:t>
    </dgm:pt>
    <dgm:pt modelId="{102FB8B0-F8EA-4832-97C9-C02CBC112A5D}">
      <dgm:prSet phldrT="[Szöveg]" custT="1"/>
      <dgm:spPr>
        <a:solidFill>
          <a:srgbClr val="0070C0"/>
        </a:solidFill>
        <a:ln>
          <a:solidFill>
            <a:srgbClr val="0070C0"/>
          </a:solidFill>
        </a:ln>
        <a:scene3d>
          <a:camera prst="orthographicFront"/>
          <a:lightRig rig="threePt" dir="t"/>
        </a:scene3d>
        <a:sp3d>
          <a:bevelT w="114300" prst="artDeco"/>
          <a:bevelB w="114300" prst="artDeco"/>
        </a:sp3d>
      </dgm:spPr>
      <dgm:t>
        <a:bodyPr/>
        <a:lstStyle/>
        <a:p>
          <a:pPr algn="l"/>
          <a:r>
            <a:rPr lang="hu-HU" sz="20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lakásbiztosítás</a:t>
          </a:r>
          <a:endParaRPr lang="hu-HU" sz="2000" b="1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7BB4CC55-AE72-49C8-88F9-E2559E7B77A8}" type="parTrans" cxnId="{E2757101-0871-454B-A642-C96861CF81E2}">
      <dgm:prSet/>
      <dgm:spPr/>
      <dgm:t>
        <a:bodyPr/>
        <a:lstStyle/>
        <a:p>
          <a:endParaRPr lang="hu-HU"/>
        </a:p>
      </dgm:t>
    </dgm:pt>
    <dgm:pt modelId="{3A2051A0-C24D-43B6-A709-17B169E98838}" type="sibTrans" cxnId="{E2757101-0871-454B-A642-C96861CF81E2}">
      <dgm:prSet/>
      <dgm:spPr/>
      <dgm:t>
        <a:bodyPr/>
        <a:lstStyle/>
        <a:p>
          <a:endParaRPr lang="hu-HU"/>
        </a:p>
      </dgm:t>
    </dgm:pt>
    <dgm:pt modelId="{54C33F8E-7AD6-4D21-AC88-94AA379A217A}">
      <dgm:prSet phldrT="[Szöveg]" custT="1"/>
      <dgm:spPr>
        <a:solidFill>
          <a:srgbClr val="002060"/>
        </a:solidFill>
        <a:ln>
          <a:solidFill>
            <a:srgbClr val="002060"/>
          </a:solidFill>
        </a:ln>
        <a:scene3d>
          <a:camera prst="orthographicFront">
            <a:rot lat="0" lon="0" rev="0"/>
          </a:camera>
          <a:lightRig rig="threePt" dir="t"/>
        </a:scene3d>
        <a:sp3d>
          <a:bevelT w="114300" prst="artDeco"/>
          <a:bevelB w="114300" prst="artDeco"/>
        </a:sp3d>
      </dgm:spPr>
      <dgm:t>
        <a:bodyPr/>
        <a:lstStyle/>
        <a:p>
          <a:r>
            <a:rPr lang="hu-HU" sz="2400" b="1" dirty="0" smtClean="0">
              <a:solidFill>
                <a:srgbClr val="FFFFFF"/>
              </a:solidFill>
            </a:rPr>
            <a:t>csoportos biztosítás</a:t>
          </a:r>
          <a:endParaRPr lang="hu-HU" sz="2400" b="1" dirty="0">
            <a:solidFill>
              <a:srgbClr val="FFFFFF"/>
            </a:solidFill>
          </a:endParaRPr>
        </a:p>
      </dgm:t>
    </dgm:pt>
    <dgm:pt modelId="{73E04DBE-94C3-4232-9D2D-D2B2C84093F4}" type="parTrans" cxnId="{2F35E56C-F5ED-49D2-8C74-26BA1D677917}">
      <dgm:prSet/>
      <dgm:spPr/>
      <dgm:t>
        <a:bodyPr/>
        <a:lstStyle/>
        <a:p>
          <a:endParaRPr lang="hu-HU"/>
        </a:p>
      </dgm:t>
    </dgm:pt>
    <dgm:pt modelId="{D24C8CA5-17C8-451E-9159-47859165FCB3}" type="sibTrans" cxnId="{2F35E56C-F5ED-49D2-8C74-26BA1D677917}">
      <dgm:prSet/>
      <dgm:spPr/>
      <dgm:t>
        <a:bodyPr/>
        <a:lstStyle/>
        <a:p>
          <a:endParaRPr lang="hu-HU"/>
        </a:p>
      </dgm:t>
    </dgm:pt>
    <dgm:pt modelId="{2D3943D2-61A3-42CE-BBD7-8AF86DE5129A}" type="pres">
      <dgm:prSet presAssocID="{B8285F3A-3771-420F-BD00-64C45B47297F}" presName="linearFlow" presStyleCnt="0">
        <dgm:presLayoutVars>
          <dgm:dir/>
          <dgm:resizeHandles val="exact"/>
        </dgm:presLayoutVars>
      </dgm:prSet>
      <dgm:spPr/>
    </dgm:pt>
    <dgm:pt modelId="{10198C99-112F-4B62-91CB-5A86A2309B2B}" type="pres">
      <dgm:prSet presAssocID="{59325DF8-A391-4D21-8D0E-D33A0680370D}" presName="composite" presStyleCnt="0"/>
      <dgm:spPr/>
    </dgm:pt>
    <dgm:pt modelId="{0D02DB72-3B91-48A3-911B-3E5527218085}" type="pres">
      <dgm:prSet presAssocID="{59325DF8-A391-4D21-8D0E-D33A0680370D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8000A79-41EB-409A-A4B3-C8380A7D47D6}" type="pres">
      <dgm:prSet presAssocID="{59325DF8-A391-4D21-8D0E-D33A0680370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421E66B-9263-4EEC-BD9A-59F3176BD238}" type="pres">
      <dgm:prSet presAssocID="{20F72354-BE3A-402D-BDFC-3581998D947F}" presName="spacing" presStyleCnt="0"/>
      <dgm:spPr/>
    </dgm:pt>
    <dgm:pt modelId="{178B5C84-9CEA-4187-A24D-85631B3ADB26}" type="pres">
      <dgm:prSet presAssocID="{102FB8B0-F8EA-4832-97C9-C02CBC112A5D}" presName="composite" presStyleCnt="0"/>
      <dgm:spPr/>
    </dgm:pt>
    <dgm:pt modelId="{395331BC-78D4-4F9C-8D0D-D951F9604437}" type="pres">
      <dgm:prSet presAssocID="{102FB8B0-F8EA-4832-97C9-C02CBC112A5D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84C72CE-E94F-4B6C-BDA0-DB8318433C55}" type="pres">
      <dgm:prSet presAssocID="{102FB8B0-F8EA-4832-97C9-C02CBC112A5D}" presName="txShp" presStyleLbl="node1" presStyleIdx="1" presStyleCnt="3" custScaleX="10172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4E5B800-A527-48D4-8E12-D63E40D9DA04}" type="pres">
      <dgm:prSet presAssocID="{3A2051A0-C24D-43B6-A709-17B169E98838}" presName="spacing" presStyleCnt="0"/>
      <dgm:spPr/>
    </dgm:pt>
    <dgm:pt modelId="{4B07CE0C-A0AB-4EC6-9DFA-31B05E5072C6}" type="pres">
      <dgm:prSet presAssocID="{54C33F8E-7AD6-4D21-AC88-94AA379A217A}" presName="composite" presStyleCnt="0"/>
      <dgm:spPr/>
    </dgm:pt>
    <dgm:pt modelId="{0C148C68-A0CE-40B5-AFC3-5FB311129C50}" type="pres">
      <dgm:prSet presAssocID="{54C33F8E-7AD6-4D21-AC88-94AA379A217A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C93191B5-DE38-4355-9A71-7FB733922EC4}" type="pres">
      <dgm:prSet presAssocID="{54C33F8E-7AD6-4D21-AC88-94AA379A217A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6DBAD14-5B10-456A-9F4D-F49003626394}" type="presOf" srcId="{54C33F8E-7AD6-4D21-AC88-94AA379A217A}" destId="{C93191B5-DE38-4355-9A71-7FB733922EC4}" srcOrd="0" destOrd="0" presId="urn:microsoft.com/office/officeart/2005/8/layout/vList3"/>
    <dgm:cxn modelId="{78595216-F310-4BA7-892E-DFFDD89858B5}" type="presOf" srcId="{B8285F3A-3771-420F-BD00-64C45B47297F}" destId="{2D3943D2-61A3-42CE-BBD7-8AF86DE5129A}" srcOrd="0" destOrd="0" presId="urn:microsoft.com/office/officeart/2005/8/layout/vList3"/>
    <dgm:cxn modelId="{2F35E56C-F5ED-49D2-8C74-26BA1D677917}" srcId="{B8285F3A-3771-420F-BD00-64C45B47297F}" destId="{54C33F8E-7AD6-4D21-AC88-94AA379A217A}" srcOrd="2" destOrd="0" parTransId="{73E04DBE-94C3-4232-9D2D-D2B2C84093F4}" sibTransId="{D24C8CA5-17C8-451E-9159-47859165FCB3}"/>
    <dgm:cxn modelId="{6B10C379-1C52-4EBD-9BDD-B4DC47A8632E}" type="presOf" srcId="{59325DF8-A391-4D21-8D0E-D33A0680370D}" destId="{18000A79-41EB-409A-A4B3-C8380A7D47D6}" srcOrd="0" destOrd="0" presId="urn:microsoft.com/office/officeart/2005/8/layout/vList3"/>
    <dgm:cxn modelId="{153B2FE4-E73D-4BB4-AB69-58C9CF7B8030}" srcId="{B8285F3A-3771-420F-BD00-64C45B47297F}" destId="{59325DF8-A391-4D21-8D0E-D33A0680370D}" srcOrd="0" destOrd="0" parTransId="{3101295C-9125-44EA-B136-1B8AA29A44EF}" sibTransId="{20F72354-BE3A-402D-BDFC-3581998D947F}"/>
    <dgm:cxn modelId="{764E2AEE-E98E-4487-A253-191C128BEF63}" type="presOf" srcId="{102FB8B0-F8EA-4832-97C9-C02CBC112A5D}" destId="{784C72CE-E94F-4B6C-BDA0-DB8318433C55}" srcOrd="0" destOrd="0" presId="urn:microsoft.com/office/officeart/2005/8/layout/vList3"/>
    <dgm:cxn modelId="{E2757101-0871-454B-A642-C96861CF81E2}" srcId="{B8285F3A-3771-420F-BD00-64C45B47297F}" destId="{102FB8B0-F8EA-4832-97C9-C02CBC112A5D}" srcOrd="1" destOrd="0" parTransId="{7BB4CC55-AE72-49C8-88F9-E2559E7B77A8}" sibTransId="{3A2051A0-C24D-43B6-A709-17B169E98838}"/>
    <dgm:cxn modelId="{7C976804-A4FE-4038-B914-C4465E419021}" type="presParOf" srcId="{2D3943D2-61A3-42CE-BBD7-8AF86DE5129A}" destId="{10198C99-112F-4B62-91CB-5A86A2309B2B}" srcOrd="0" destOrd="0" presId="urn:microsoft.com/office/officeart/2005/8/layout/vList3"/>
    <dgm:cxn modelId="{DA5DC401-EEE6-4617-92CE-976D87CFFE15}" type="presParOf" srcId="{10198C99-112F-4B62-91CB-5A86A2309B2B}" destId="{0D02DB72-3B91-48A3-911B-3E5527218085}" srcOrd="0" destOrd="0" presId="urn:microsoft.com/office/officeart/2005/8/layout/vList3"/>
    <dgm:cxn modelId="{C6CC0F3F-6A47-470B-9CB5-231C31861C99}" type="presParOf" srcId="{10198C99-112F-4B62-91CB-5A86A2309B2B}" destId="{18000A79-41EB-409A-A4B3-C8380A7D47D6}" srcOrd="1" destOrd="0" presId="urn:microsoft.com/office/officeart/2005/8/layout/vList3"/>
    <dgm:cxn modelId="{C10E1667-336A-440F-89B0-431E087FEAB8}" type="presParOf" srcId="{2D3943D2-61A3-42CE-BBD7-8AF86DE5129A}" destId="{9421E66B-9263-4EEC-BD9A-59F3176BD238}" srcOrd="1" destOrd="0" presId="urn:microsoft.com/office/officeart/2005/8/layout/vList3"/>
    <dgm:cxn modelId="{3207461B-FC6F-48E4-BF21-FC9A574C14AA}" type="presParOf" srcId="{2D3943D2-61A3-42CE-BBD7-8AF86DE5129A}" destId="{178B5C84-9CEA-4187-A24D-85631B3ADB26}" srcOrd="2" destOrd="0" presId="urn:microsoft.com/office/officeart/2005/8/layout/vList3"/>
    <dgm:cxn modelId="{DD018967-6D73-47CA-B645-78C11805722F}" type="presParOf" srcId="{178B5C84-9CEA-4187-A24D-85631B3ADB26}" destId="{395331BC-78D4-4F9C-8D0D-D951F9604437}" srcOrd="0" destOrd="0" presId="urn:microsoft.com/office/officeart/2005/8/layout/vList3"/>
    <dgm:cxn modelId="{C8A019BC-EBAB-4C19-A4A2-87F0EA9AA68D}" type="presParOf" srcId="{178B5C84-9CEA-4187-A24D-85631B3ADB26}" destId="{784C72CE-E94F-4B6C-BDA0-DB8318433C55}" srcOrd="1" destOrd="0" presId="urn:microsoft.com/office/officeart/2005/8/layout/vList3"/>
    <dgm:cxn modelId="{9730E388-6378-49C1-9DB0-51FCF8C0B1C6}" type="presParOf" srcId="{2D3943D2-61A3-42CE-BBD7-8AF86DE5129A}" destId="{D4E5B800-A527-48D4-8E12-D63E40D9DA04}" srcOrd="3" destOrd="0" presId="urn:microsoft.com/office/officeart/2005/8/layout/vList3"/>
    <dgm:cxn modelId="{3590D600-35A5-48E6-8630-8AD7A5EB7F50}" type="presParOf" srcId="{2D3943D2-61A3-42CE-BBD7-8AF86DE5129A}" destId="{4B07CE0C-A0AB-4EC6-9DFA-31B05E5072C6}" srcOrd="4" destOrd="0" presId="urn:microsoft.com/office/officeart/2005/8/layout/vList3"/>
    <dgm:cxn modelId="{8643E678-A7CD-4748-8B50-18E5C6EDD710}" type="presParOf" srcId="{4B07CE0C-A0AB-4EC6-9DFA-31B05E5072C6}" destId="{0C148C68-A0CE-40B5-AFC3-5FB311129C50}" srcOrd="0" destOrd="0" presId="urn:microsoft.com/office/officeart/2005/8/layout/vList3"/>
    <dgm:cxn modelId="{2B3DBF3A-67D7-47FD-A336-767701624276}" type="presParOf" srcId="{4B07CE0C-A0AB-4EC6-9DFA-31B05E5072C6}" destId="{C93191B5-DE38-4355-9A71-7FB733922EC4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4E98CE-CAA3-4D35-8A23-FE88088C705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43357148-E181-4652-9F54-C02D6DE51612}">
      <dgm:prSet phldrT="[Szöveg]" custT="1"/>
      <dgm:spPr>
        <a:solidFill>
          <a:srgbClr val="FF0000"/>
        </a:solidFill>
        <a:ln>
          <a:solidFill>
            <a:srgbClr val="FF0000"/>
          </a:solidFill>
        </a:ln>
        <a:scene3d>
          <a:camera prst="orthographicFront"/>
          <a:lightRig rig="threePt" dir="t"/>
        </a:scene3d>
        <a:sp3d>
          <a:bevelT w="114300" prst="artDeco"/>
          <a:bevelB w="114300" prst="artDeco"/>
        </a:sp3d>
      </dgm:spPr>
      <dgm:t>
        <a:bodyPr/>
        <a:lstStyle/>
        <a:p>
          <a:r>
            <a:rPr lang="hu-HU" sz="2400" b="1" dirty="0" smtClean="0">
              <a:solidFill>
                <a:srgbClr val="FFFFFF"/>
              </a:solidFill>
            </a:rPr>
            <a:t>TBSZ</a:t>
          </a:r>
          <a:endParaRPr lang="hu-HU" sz="2400" b="1" dirty="0">
            <a:solidFill>
              <a:srgbClr val="FFFFFF"/>
            </a:solidFill>
          </a:endParaRPr>
        </a:p>
      </dgm:t>
    </dgm:pt>
    <dgm:pt modelId="{2E87D2BB-BB44-49FF-B9D2-6B08C2514C17}" type="parTrans" cxnId="{0CAF914C-69D5-46FA-8D9C-77F3F00977FD}">
      <dgm:prSet/>
      <dgm:spPr/>
      <dgm:t>
        <a:bodyPr/>
        <a:lstStyle/>
        <a:p>
          <a:endParaRPr lang="hu-HU"/>
        </a:p>
      </dgm:t>
    </dgm:pt>
    <dgm:pt modelId="{CD2B1A1C-9D90-4554-BDB3-8EC59A85E657}" type="sibTrans" cxnId="{0CAF914C-69D5-46FA-8D9C-77F3F00977FD}">
      <dgm:prSet/>
      <dgm:spPr/>
      <dgm:t>
        <a:bodyPr/>
        <a:lstStyle/>
        <a:p>
          <a:endParaRPr lang="hu-HU"/>
        </a:p>
      </dgm:t>
    </dgm:pt>
    <dgm:pt modelId="{6F5ECAD0-578B-40CE-9A39-5C9EDDAFD652}">
      <dgm:prSet phldrT="[Szöveg]" custT="1"/>
      <dgm:spPr>
        <a:solidFill>
          <a:srgbClr val="0070C0"/>
        </a:solidFill>
        <a:ln>
          <a:solidFill>
            <a:srgbClr val="0070C0"/>
          </a:solidFill>
        </a:ln>
        <a:scene3d>
          <a:camera prst="orthographicFront"/>
          <a:lightRig rig="threePt" dir="t"/>
        </a:scene3d>
        <a:sp3d>
          <a:bevelT w="114300" prst="artDeco"/>
          <a:bevelB w="114300" prst="artDeco"/>
        </a:sp3d>
      </dgm:spPr>
      <dgm:t>
        <a:bodyPr/>
        <a:lstStyle/>
        <a:p>
          <a:r>
            <a:rPr lang="hu-HU" sz="2400" b="1" dirty="0" smtClean="0">
              <a:solidFill>
                <a:srgbClr val="FFFFFF"/>
              </a:solidFill>
            </a:rPr>
            <a:t>lakossági számla</a:t>
          </a:r>
          <a:endParaRPr lang="hu-HU" sz="2400" b="1" dirty="0">
            <a:solidFill>
              <a:srgbClr val="FFFFFF"/>
            </a:solidFill>
          </a:endParaRPr>
        </a:p>
      </dgm:t>
    </dgm:pt>
    <dgm:pt modelId="{F96E9ECC-DCD7-4704-A3A4-DA8D5864159E}" type="parTrans" cxnId="{96C00AF9-2B22-4B90-96D0-D21951941837}">
      <dgm:prSet/>
      <dgm:spPr/>
      <dgm:t>
        <a:bodyPr/>
        <a:lstStyle/>
        <a:p>
          <a:endParaRPr lang="hu-HU"/>
        </a:p>
      </dgm:t>
    </dgm:pt>
    <dgm:pt modelId="{C63A76D5-B945-4750-B94F-CC9F8D2D7A4E}" type="sibTrans" cxnId="{96C00AF9-2B22-4B90-96D0-D21951941837}">
      <dgm:prSet/>
      <dgm:spPr/>
      <dgm:t>
        <a:bodyPr/>
        <a:lstStyle/>
        <a:p>
          <a:endParaRPr lang="hu-HU"/>
        </a:p>
      </dgm:t>
    </dgm:pt>
    <dgm:pt modelId="{38C6B3AE-E1E9-46D4-A489-AC8DAEEB1238}">
      <dgm:prSet phldrT="[Szöveg]" custT="1"/>
      <dgm:spPr>
        <a:solidFill>
          <a:srgbClr val="002060"/>
        </a:solidFill>
        <a:ln>
          <a:solidFill>
            <a:srgbClr val="002060"/>
          </a:solidFill>
        </a:ln>
        <a:scene3d>
          <a:camera prst="orthographicFront"/>
          <a:lightRig rig="threePt" dir="t"/>
        </a:scene3d>
        <a:sp3d>
          <a:bevelT w="114300" prst="artDeco"/>
          <a:bevelB w="114300" prst="artDeco"/>
        </a:sp3d>
      </dgm:spPr>
      <dgm:t>
        <a:bodyPr/>
        <a:lstStyle/>
        <a:p>
          <a:r>
            <a:rPr lang="hu-HU" sz="2400" b="1" dirty="0" smtClean="0">
              <a:solidFill>
                <a:srgbClr val="FFFFFF"/>
              </a:solidFill>
            </a:rPr>
            <a:t>vállalkozói számla</a:t>
          </a:r>
          <a:endParaRPr lang="hu-HU" sz="2400" b="1" dirty="0">
            <a:solidFill>
              <a:srgbClr val="FFFFFF"/>
            </a:solidFill>
          </a:endParaRPr>
        </a:p>
      </dgm:t>
    </dgm:pt>
    <dgm:pt modelId="{629C63A6-BB24-4E59-BAE2-FDC1B8DA6813}" type="parTrans" cxnId="{19862298-3C69-4C83-B569-B426A65A598B}">
      <dgm:prSet/>
      <dgm:spPr/>
      <dgm:t>
        <a:bodyPr/>
        <a:lstStyle/>
        <a:p>
          <a:endParaRPr lang="hu-HU"/>
        </a:p>
      </dgm:t>
    </dgm:pt>
    <dgm:pt modelId="{6EBCF1DA-4AE8-434B-B114-6EAC5A7D62C9}" type="sibTrans" cxnId="{19862298-3C69-4C83-B569-B426A65A598B}">
      <dgm:prSet/>
      <dgm:spPr/>
      <dgm:t>
        <a:bodyPr/>
        <a:lstStyle/>
        <a:p>
          <a:endParaRPr lang="hu-HU"/>
        </a:p>
      </dgm:t>
    </dgm:pt>
    <dgm:pt modelId="{FF52E1AB-42F0-40A0-B5A7-36683D6DC86D}" type="pres">
      <dgm:prSet presAssocID="{5F4E98CE-CAA3-4D35-8A23-FE88088C7053}" presName="linearFlow" presStyleCnt="0">
        <dgm:presLayoutVars>
          <dgm:dir/>
          <dgm:resizeHandles val="exact"/>
        </dgm:presLayoutVars>
      </dgm:prSet>
      <dgm:spPr/>
    </dgm:pt>
    <dgm:pt modelId="{787787B5-D866-4F3B-8517-C41264121488}" type="pres">
      <dgm:prSet presAssocID="{43357148-E181-4652-9F54-C02D6DE51612}" presName="composite" presStyleCnt="0"/>
      <dgm:spPr/>
    </dgm:pt>
    <dgm:pt modelId="{550901C9-7FDE-428C-86B4-C898D6337003}" type="pres">
      <dgm:prSet presAssocID="{43357148-E181-4652-9F54-C02D6DE51612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F4A33F8-935B-41C6-80E4-62C69A2E33B9}" type="pres">
      <dgm:prSet presAssocID="{43357148-E181-4652-9F54-C02D6DE51612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28A7E9A-D772-450E-BA1F-6890A5A27404}" type="pres">
      <dgm:prSet presAssocID="{CD2B1A1C-9D90-4554-BDB3-8EC59A85E657}" presName="spacing" presStyleCnt="0"/>
      <dgm:spPr/>
    </dgm:pt>
    <dgm:pt modelId="{EDDBDCAC-D60E-450D-B30B-5404A6990F45}" type="pres">
      <dgm:prSet presAssocID="{6F5ECAD0-578B-40CE-9A39-5C9EDDAFD652}" presName="composite" presStyleCnt="0"/>
      <dgm:spPr/>
    </dgm:pt>
    <dgm:pt modelId="{3F2FC496-F974-4040-AF8B-70C3398E6F01}" type="pres">
      <dgm:prSet presAssocID="{6F5ECAD0-578B-40CE-9A39-5C9EDDAFD652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DEB8704-2A65-4CB2-AFA4-7120A475F478}" type="pres">
      <dgm:prSet presAssocID="{6F5ECAD0-578B-40CE-9A39-5C9EDDAFD65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835B00B-B587-47F7-A6EA-80670413557A}" type="pres">
      <dgm:prSet presAssocID="{C63A76D5-B945-4750-B94F-CC9F8D2D7A4E}" presName="spacing" presStyleCnt="0"/>
      <dgm:spPr/>
    </dgm:pt>
    <dgm:pt modelId="{E182F195-DEE3-4FFB-B77F-E7783D0E00DF}" type="pres">
      <dgm:prSet presAssocID="{38C6B3AE-E1E9-46D4-A489-AC8DAEEB1238}" presName="composite" presStyleCnt="0"/>
      <dgm:spPr/>
    </dgm:pt>
    <dgm:pt modelId="{408E9E01-773C-4191-81D2-9BFB3186BF9D}" type="pres">
      <dgm:prSet presAssocID="{38C6B3AE-E1E9-46D4-A489-AC8DAEEB1238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6538A0E-14D0-4F7C-A0EB-AFD977816EA0}" type="pres">
      <dgm:prSet presAssocID="{38C6B3AE-E1E9-46D4-A489-AC8DAEEB123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12D56A0-EFFB-4465-B48F-7BC42FFABD66}" type="presOf" srcId="{38C6B3AE-E1E9-46D4-A489-AC8DAEEB1238}" destId="{C6538A0E-14D0-4F7C-A0EB-AFD977816EA0}" srcOrd="0" destOrd="0" presId="urn:microsoft.com/office/officeart/2005/8/layout/vList3"/>
    <dgm:cxn modelId="{96C00AF9-2B22-4B90-96D0-D21951941837}" srcId="{5F4E98CE-CAA3-4D35-8A23-FE88088C7053}" destId="{6F5ECAD0-578B-40CE-9A39-5C9EDDAFD652}" srcOrd="1" destOrd="0" parTransId="{F96E9ECC-DCD7-4704-A3A4-DA8D5864159E}" sibTransId="{C63A76D5-B945-4750-B94F-CC9F8D2D7A4E}"/>
    <dgm:cxn modelId="{7FA779D7-1287-4679-B056-1F1AFE5C8A7B}" type="presOf" srcId="{5F4E98CE-CAA3-4D35-8A23-FE88088C7053}" destId="{FF52E1AB-42F0-40A0-B5A7-36683D6DC86D}" srcOrd="0" destOrd="0" presId="urn:microsoft.com/office/officeart/2005/8/layout/vList3"/>
    <dgm:cxn modelId="{6E466235-E724-4067-8D4A-21933BA0BA0F}" type="presOf" srcId="{43357148-E181-4652-9F54-C02D6DE51612}" destId="{0F4A33F8-935B-41C6-80E4-62C69A2E33B9}" srcOrd="0" destOrd="0" presId="urn:microsoft.com/office/officeart/2005/8/layout/vList3"/>
    <dgm:cxn modelId="{0CAF914C-69D5-46FA-8D9C-77F3F00977FD}" srcId="{5F4E98CE-CAA3-4D35-8A23-FE88088C7053}" destId="{43357148-E181-4652-9F54-C02D6DE51612}" srcOrd="0" destOrd="0" parTransId="{2E87D2BB-BB44-49FF-B9D2-6B08C2514C17}" sibTransId="{CD2B1A1C-9D90-4554-BDB3-8EC59A85E657}"/>
    <dgm:cxn modelId="{1833F807-4479-4EB3-B7EE-841F71C7C210}" type="presOf" srcId="{6F5ECAD0-578B-40CE-9A39-5C9EDDAFD652}" destId="{8DEB8704-2A65-4CB2-AFA4-7120A475F478}" srcOrd="0" destOrd="0" presId="urn:microsoft.com/office/officeart/2005/8/layout/vList3"/>
    <dgm:cxn modelId="{19862298-3C69-4C83-B569-B426A65A598B}" srcId="{5F4E98CE-CAA3-4D35-8A23-FE88088C7053}" destId="{38C6B3AE-E1E9-46D4-A489-AC8DAEEB1238}" srcOrd="2" destOrd="0" parTransId="{629C63A6-BB24-4E59-BAE2-FDC1B8DA6813}" sibTransId="{6EBCF1DA-4AE8-434B-B114-6EAC5A7D62C9}"/>
    <dgm:cxn modelId="{CDDDDF57-0830-4423-A6AF-171A7F290E96}" type="presParOf" srcId="{FF52E1AB-42F0-40A0-B5A7-36683D6DC86D}" destId="{787787B5-D866-4F3B-8517-C41264121488}" srcOrd="0" destOrd="0" presId="urn:microsoft.com/office/officeart/2005/8/layout/vList3"/>
    <dgm:cxn modelId="{651F2E00-3027-48AB-9BB4-E648564DA0E9}" type="presParOf" srcId="{787787B5-D866-4F3B-8517-C41264121488}" destId="{550901C9-7FDE-428C-86B4-C898D6337003}" srcOrd="0" destOrd="0" presId="urn:microsoft.com/office/officeart/2005/8/layout/vList3"/>
    <dgm:cxn modelId="{6D35E695-8FB4-4FB4-9543-CC94EB819038}" type="presParOf" srcId="{787787B5-D866-4F3B-8517-C41264121488}" destId="{0F4A33F8-935B-41C6-80E4-62C69A2E33B9}" srcOrd="1" destOrd="0" presId="urn:microsoft.com/office/officeart/2005/8/layout/vList3"/>
    <dgm:cxn modelId="{89171DFA-119D-4FA3-A953-9ED1AFE8B5F3}" type="presParOf" srcId="{FF52E1AB-42F0-40A0-B5A7-36683D6DC86D}" destId="{528A7E9A-D772-450E-BA1F-6890A5A27404}" srcOrd="1" destOrd="0" presId="urn:microsoft.com/office/officeart/2005/8/layout/vList3"/>
    <dgm:cxn modelId="{EEFA0FCF-C185-4676-ACC1-D1827FBAE042}" type="presParOf" srcId="{FF52E1AB-42F0-40A0-B5A7-36683D6DC86D}" destId="{EDDBDCAC-D60E-450D-B30B-5404A6990F45}" srcOrd="2" destOrd="0" presId="urn:microsoft.com/office/officeart/2005/8/layout/vList3"/>
    <dgm:cxn modelId="{32249389-D887-4590-A7C5-881D05A2FA0A}" type="presParOf" srcId="{EDDBDCAC-D60E-450D-B30B-5404A6990F45}" destId="{3F2FC496-F974-4040-AF8B-70C3398E6F01}" srcOrd="0" destOrd="0" presId="urn:microsoft.com/office/officeart/2005/8/layout/vList3"/>
    <dgm:cxn modelId="{C9FF005A-6FC1-48AA-BAA1-11089339CB4B}" type="presParOf" srcId="{EDDBDCAC-D60E-450D-B30B-5404A6990F45}" destId="{8DEB8704-2A65-4CB2-AFA4-7120A475F478}" srcOrd="1" destOrd="0" presId="urn:microsoft.com/office/officeart/2005/8/layout/vList3"/>
    <dgm:cxn modelId="{237B54F3-9202-48C9-B975-DCB0014EE018}" type="presParOf" srcId="{FF52E1AB-42F0-40A0-B5A7-36683D6DC86D}" destId="{F835B00B-B587-47F7-A6EA-80670413557A}" srcOrd="3" destOrd="0" presId="urn:microsoft.com/office/officeart/2005/8/layout/vList3"/>
    <dgm:cxn modelId="{E35CEC19-801A-482C-A1F5-AFB64C6D4BAB}" type="presParOf" srcId="{FF52E1AB-42F0-40A0-B5A7-36683D6DC86D}" destId="{E182F195-DEE3-4FFB-B77F-E7783D0E00DF}" srcOrd="4" destOrd="0" presId="urn:microsoft.com/office/officeart/2005/8/layout/vList3"/>
    <dgm:cxn modelId="{4E3811B8-A6F5-4095-92C0-31ABDA211526}" type="presParOf" srcId="{E182F195-DEE3-4FFB-B77F-E7783D0E00DF}" destId="{408E9E01-773C-4191-81D2-9BFB3186BF9D}" srcOrd="0" destOrd="0" presId="urn:microsoft.com/office/officeart/2005/8/layout/vList3"/>
    <dgm:cxn modelId="{2E5C1A3A-9A49-4BAC-B183-40A91EDD25E3}" type="presParOf" srcId="{E182F195-DEE3-4FFB-B77F-E7783D0E00DF}" destId="{C6538A0E-14D0-4F7C-A0EB-AFD977816EA0}" srcOrd="1" destOrd="0" presId="urn:microsoft.com/office/officeart/2005/8/layout/v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1E4819-B4F8-4793-914D-180F740BEBD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814372E8-BDB2-479D-A579-021B83FB2369}">
      <dgm:prSet phldrT="[Szöveg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hu-HU" sz="1400" b="1" u="sng" dirty="0" smtClean="0">
              <a:solidFill>
                <a:schemeClr val="tx2">
                  <a:lumMod val="50000"/>
                </a:schemeClr>
              </a:solidFill>
            </a:rPr>
            <a:t>Bronz csomag</a:t>
          </a:r>
          <a:endParaRPr lang="hu-HU" sz="1400" b="1" u="sng" dirty="0">
            <a:solidFill>
              <a:schemeClr val="tx2">
                <a:lumMod val="50000"/>
              </a:schemeClr>
            </a:solidFill>
          </a:endParaRPr>
        </a:p>
      </dgm:t>
    </dgm:pt>
    <dgm:pt modelId="{DB1B0F8B-3781-44A3-B922-23A7A82E2AA6}" type="parTrans" cxnId="{082DA399-7BC2-4A7B-A5BB-76D4AC7EB3D3}">
      <dgm:prSet/>
      <dgm:spPr/>
      <dgm:t>
        <a:bodyPr/>
        <a:lstStyle/>
        <a:p>
          <a:endParaRPr lang="hu-HU"/>
        </a:p>
      </dgm:t>
    </dgm:pt>
    <dgm:pt modelId="{0A76928B-3C88-4ADB-8CCE-B891B7469761}" type="sibTrans" cxnId="{082DA399-7BC2-4A7B-A5BB-76D4AC7EB3D3}">
      <dgm:prSet/>
      <dgm:spPr/>
      <dgm:t>
        <a:bodyPr/>
        <a:lstStyle/>
        <a:p>
          <a:endParaRPr lang="hu-HU"/>
        </a:p>
      </dgm:t>
    </dgm:pt>
    <dgm:pt modelId="{73EC68F7-674D-41CA-83BD-333D63999A86}">
      <dgm:prSet phldrT="[Szöveg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hu-HU" sz="1200" b="1" dirty="0" smtClean="0">
              <a:solidFill>
                <a:schemeClr val="tx2">
                  <a:lumMod val="50000"/>
                </a:schemeClr>
              </a:solidFill>
            </a:rPr>
            <a:t>tűz</a:t>
          </a:r>
          <a:endParaRPr lang="hu-HU" sz="1200" dirty="0">
            <a:solidFill>
              <a:schemeClr val="tx2">
                <a:lumMod val="50000"/>
              </a:schemeClr>
            </a:solidFill>
          </a:endParaRPr>
        </a:p>
      </dgm:t>
    </dgm:pt>
    <dgm:pt modelId="{5E414071-9950-4E76-B995-3C1C44C8C608}" type="parTrans" cxnId="{ABD8AC2E-1E6A-4F2E-8A18-9CB3F5F6FBB3}">
      <dgm:prSet/>
      <dgm:spPr/>
      <dgm:t>
        <a:bodyPr/>
        <a:lstStyle/>
        <a:p>
          <a:endParaRPr lang="hu-HU"/>
        </a:p>
      </dgm:t>
    </dgm:pt>
    <dgm:pt modelId="{4874E4FC-F20D-4D68-8512-9DE7837F2F81}" type="sibTrans" cxnId="{ABD8AC2E-1E6A-4F2E-8A18-9CB3F5F6FBB3}">
      <dgm:prSet/>
      <dgm:spPr/>
      <dgm:t>
        <a:bodyPr/>
        <a:lstStyle/>
        <a:p>
          <a:endParaRPr lang="hu-HU"/>
        </a:p>
      </dgm:t>
    </dgm:pt>
    <dgm:pt modelId="{60D12CBF-01A9-44B2-A8E5-D1395825BA8C}">
      <dgm:prSet phldrT="[Szöveg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B9C8D2"/>
          </a:solidFill>
        </a:ln>
      </dgm:spPr>
      <dgm:t>
        <a:bodyPr/>
        <a:lstStyle/>
        <a:p>
          <a:r>
            <a:rPr lang="hu-HU" sz="1400" b="1" u="sng" dirty="0" smtClean="0">
              <a:solidFill>
                <a:schemeClr val="accent6">
                  <a:lumMod val="50000"/>
                </a:schemeClr>
              </a:solidFill>
            </a:rPr>
            <a:t>Ezüst csomag</a:t>
          </a:r>
          <a:endParaRPr lang="hu-HU" sz="1400" b="1" u="sng" dirty="0">
            <a:solidFill>
              <a:schemeClr val="accent6">
                <a:lumMod val="50000"/>
              </a:schemeClr>
            </a:solidFill>
          </a:endParaRPr>
        </a:p>
      </dgm:t>
    </dgm:pt>
    <dgm:pt modelId="{A13CF647-FCB3-4405-8FC2-7CA86EFE8C53}" type="parTrans" cxnId="{284F1202-CC40-4582-898B-D5038359E50C}">
      <dgm:prSet/>
      <dgm:spPr/>
      <dgm:t>
        <a:bodyPr/>
        <a:lstStyle/>
        <a:p>
          <a:endParaRPr lang="hu-HU"/>
        </a:p>
      </dgm:t>
    </dgm:pt>
    <dgm:pt modelId="{AC1B8D1D-59AB-4611-B474-F26FD4BCF5D7}" type="sibTrans" cxnId="{284F1202-CC40-4582-898B-D5038359E50C}">
      <dgm:prSet/>
      <dgm:spPr/>
      <dgm:t>
        <a:bodyPr/>
        <a:lstStyle/>
        <a:p>
          <a:endParaRPr lang="hu-HU"/>
        </a:p>
      </dgm:t>
    </dgm:pt>
    <dgm:pt modelId="{31904AFC-B917-4321-83D7-3304715F84DD}">
      <dgm:prSet phldrT="[Szöveg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B9C8D2"/>
          </a:solidFill>
        </a:ln>
      </dgm:spPr>
      <dgm:t>
        <a:bodyPr/>
        <a:lstStyle/>
        <a:p>
          <a:r>
            <a:rPr lang="hu-HU" sz="1200" b="1" dirty="0" smtClean="0">
              <a:solidFill>
                <a:schemeClr val="accent6">
                  <a:lumMod val="50000"/>
                </a:schemeClr>
              </a:solidFill>
            </a:rPr>
            <a:t>üvegtörés</a:t>
          </a:r>
          <a:endParaRPr lang="hu-HU" sz="1200" dirty="0">
            <a:solidFill>
              <a:schemeClr val="accent6">
                <a:lumMod val="50000"/>
              </a:schemeClr>
            </a:solidFill>
          </a:endParaRPr>
        </a:p>
      </dgm:t>
    </dgm:pt>
    <dgm:pt modelId="{6D13E891-278D-4EA3-89D9-568128766506}" type="parTrans" cxnId="{CC2014FE-75E1-4956-90FF-ED5FE28129C7}">
      <dgm:prSet/>
      <dgm:spPr/>
      <dgm:t>
        <a:bodyPr/>
        <a:lstStyle/>
        <a:p>
          <a:endParaRPr lang="hu-HU"/>
        </a:p>
      </dgm:t>
    </dgm:pt>
    <dgm:pt modelId="{D3870CE9-35F5-46F3-90CC-EE84DEB14C60}" type="sibTrans" cxnId="{CC2014FE-75E1-4956-90FF-ED5FE28129C7}">
      <dgm:prSet/>
      <dgm:spPr/>
      <dgm:t>
        <a:bodyPr/>
        <a:lstStyle/>
        <a:p>
          <a:endParaRPr lang="hu-HU"/>
        </a:p>
      </dgm:t>
    </dgm:pt>
    <dgm:pt modelId="{7F330216-90DF-4EF7-8499-5DAFF309777E}">
      <dgm:prSet phldrT="[Szöveg]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hu-HU" sz="1400" b="1" u="sng" dirty="0" smtClean="0">
              <a:solidFill>
                <a:schemeClr val="tx2">
                  <a:lumMod val="75000"/>
                </a:schemeClr>
              </a:solidFill>
            </a:rPr>
            <a:t>Arany csomag</a:t>
          </a:r>
          <a:endParaRPr lang="hu-HU" sz="1400" b="1" u="sng" dirty="0">
            <a:solidFill>
              <a:schemeClr val="tx2">
                <a:lumMod val="75000"/>
              </a:schemeClr>
            </a:solidFill>
          </a:endParaRPr>
        </a:p>
      </dgm:t>
    </dgm:pt>
    <dgm:pt modelId="{226975B6-3248-4D8F-97E6-3D85E2C22D49}" type="parTrans" cxnId="{5EFDC14B-8DEE-4534-A566-AAC91000E670}">
      <dgm:prSet/>
      <dgm:spPr/>
      <dgm:t>
        <a:bodyPr/>
        <a:lstStyle/>
        <a:p>
          <a:endParaRPr lang="hu-HU"/>
        </a:p>
      </dgm:t>
    </dgm:pt>
    <dgm:pt modelId="{C64D4C57-A548-4603-83DE-0E0FB3B57C51}" type="sibTrans" cxnId="{5EFDC14B-8DEE-4534-A566-AAC91000E670}">
      <dgm:prSet/>
      <dgm:spPr/>
      <dgm:t>
        <a:bodyPr/>
        <a:lstStyle/>
        <a:p>
          <a:endParaRPr lang="hu-HU"/>
        </a:p>
      </dgm:t>
    </dgm:pt>
    <dgm:pt modelId="{D030B404-5D3F-4874-B1AA-D76F37A82807}">
      <dgm:prSet phldrT="[Szöveg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hu-HU" sz="1200" b="1" dirty="0" smtClean="0">
              <a:solidFill>
                <a:schemeClr val="tx2">
                  <a:lumMod val="75000"/>
                </a:schemeClr>
              </a:solidFill>
            </a:rPr>
            <a:t>füst és koromszennyezés</a:t>
          </a:r>
          <a:endParaRPr lang="hu-HU" sz="1200" dirty="0">
            <a:solidFill>
              <a:schemeClr val="tx2">
                <a:lumMod val="75000"/>
              </a:schemeClr>
            </a:solidFill>
          </a:endParaRPr>
        </a:p>
      </dgm:t>
    </dgm:pt>
    <dgm:pt modelId="{CE34F8A6-2473-47EC-B9B9-996F4E054C95}" type="parTrans" cxnId="{FE383684-3BF8-48F6-B50F-51387EE0E19C}">
      <dgm:prSet/>
      <dgm:spPr/>
      <dgm:t>
        <a:bodyPr/>
        <a:lstStyle/>
        <a:p>
          <a:endParaRPr lang="hu-HU"/>
        </a:p>
      </dgm:t>
    </dgm:pt>
    <dgm:pt modelId="{A2FEFA8C-130E-4579-9477-08E6269960A6}" type="sibTrans" cxnId="{FE383684-3BF8-48F6-B50F-51387EE0E19C}">
      <dgm:prSet/>
      <dgm:spPr/>
      <dgm:t>
        <a:bodyPr/>
        <a:lstStyle/>
        <a:p>
          <a:endParaRPr lang="hu-HU"/>
        </a:p>
      </dgm:t>
    </dgm:pt>
    <dgm:pt modelId="{9D2480CF-4744-40C9-AE57-323223454F5D}">
      <dgm:prSet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hu-HU" sz="1200" b="1" dirty="0" smtClean="0">
              <a:solidFill>
                <a:schemeClr val="tx2">
                  <a:lumMod val="75000"/>
                </a:schemeClr>
              </a:solidFill>
            </a:rPr>
            <a:t>kerti </a:t>
          </a:r>
          <a:r>
            <a:rPr lang="hu-HU" sz="1200" b="1" dirty="0" err="1" smtClean="0">
              <a:solidFill>
                <a:schemeClr val="tx2">
                  <a:lumMod val="75000"/>
                </a:schemeClr>
              </a:solidFill>
            </a:rPr>
            <a:t>veszélytelenítés</a:t>
          </a:r>
          <a:r>
            <a:rPr lang="hu-HU" sz="1200" b="1" dirty="0" smtClean="0">
              <a:solidFill>
                <a:schemeClr val="tx2">
                  <a:lumMod val="75000"/>
                </a:schemeClr>
              </a:solidFill>
            </a:rPr>
            <a:t> vihar, jégeső után</a:t>
          </a:r>
          <a:endParaRPr lang="hu-HU" sz="1200" dirty="0">
            <a:solidFill>
              <a:schemeClr val="tx2">
                <a:lumMod val="75000"/>
              </a:schemeClr>
            </a:solidFill>
          </a:endParaRPr>
        </a:p>
      </dgm:t>
    </dgm:pt>
    <dgm:pt modelId="{4EB33A6D-82A1-4E78-8611-B14848C97609}" type="parTrans" cxnId="{1E3B457F-31F6-45E2-B370-295BD5BE7E37}">
      <dgm:prSet/>
      <dgm:spPr/>
      <dgm:t>
        <a:bodyPr/>
        <a:lstStyle/>
        <a:p>
          <a:endParaRPr lang="hu-HU"/>
        </a:p>
      </dgm:t>
    </dgm:pt>
    <dgm:pt modelId="{3709F445-1445-4A4C-B379-A29A1FED5F35}" type="sibTrans" cxnId="{1E3B457F-31F6-45E2-B370-295BD5BE7E37}">
      <dgm:prSet/>
      <dgm:spPr/>
      <dgm:t>
        <a:bodyPr/>
        <a:lstStyle/>
        <a:p>
          <a:endParaRPr lang="hu-HU"/>
        </a:p>
      </dgm:t>
    </dgm:pt>
    <dgm:pt modelId="{5451E1A9-AABC-4C78-BC0B-66F5F925360F}">
      <dgm:prSet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hu-HU" sz="1200" b="1" dirty="0" smtClean="0">
              <a:solidFill>
                <a:schemeClr val="tx2">
                  <a:lumMod val="75000"/>
                </a:schemeClr>
              </a:solidFill>
            </a:rPr>
            <a:t>különleges üveg</a:t>
          </a:r>
          <a:endParaRPr lang="hu-HU" sz="1200" dirty="0">
            <a:solidFill>
              <a:schemeClr val="tx2">
                <a:lumMod val="75000"/>
              </a:schemeClr>
            </a:solidFill>
          </a:endParaRPr>
        </a:p>
      </dgm:t>
    </dgm:pt>
    <dgm:pt modelId="{105CB66D-5693-464A-B627-A94B46AD0D4F}" type="parTrans" cxnId="{67D19F2E-BEAB-4DBF-8BB1-9BDB95647EA6}">
      <dgm:prSet/>
      <dgm:spPr/>
      <dgm:t>
        <a:bodyPr/>
        <a:lstStyle/>
        <a:p>
          <a:endParaRPr lang="hu-HU"/>
        </a:p>
      </dgm:t>
    </dgm:pt>
    <dgm:pt modelId="{FA659F9F-5578-4B8E-B884-36075541D7F7}" type="sibTrans" cxnId="{67D19F2E-BEAB-4DBF-8BB1-9BDB95647EA6}">
      <dgm:prSet/>
      <dgm:spPr/>
      <dgm:t>
        <a:bodyPr/>
        <a:lstStyle/>
        <a:p>
          <a:endParaRPr lang="hu-HU"/>
        </a:p>
      </dgm:t>
    </dgm:pt>
    <dgm:pt modelId="{92CD62E5-2DDD-4EAC-A5E8-3C74AE75BCBF}">
      <dgm:prSet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hu-HU" sz="1200" b="1" dirty="0" smtClean="0">
              <a:solidFill>
                <a:schemeClr val="tx2">
                  <a:lumMod val="75000"/>
                </a:schemeClr>
              </a:solidFill>
            </a:rPr>
            <a:t>csőtörés miatti vízveszteség térítése</a:t>
          </a:r>
          <a:endParaRPr lang="hu-HU" sz="1200" dirty="0">
            <a:solidFill>
              <a:schemeClr val="tx2">
                <a:lumMod val="75000"/>
              </a:schemeClr>
            </a:solidFill>
          </a:endParaRPr>
        </a:p>
      </dgm:t>
    </dgm:pt>
    <dgm:pt modelId="{A2BEC564-07F1-4B9D-B313-C87AE72598CD}" type="parTrans" cxnId="{E5891DE3-ED56-46CD-868F-6EC0B5D986DD}">
      <dgm:prSet/>
      <dgm:spPr/>
      <dgm:t>
        <a:bodyPr/>
        <a:lstStyle/>
        <a:p>
          <a:endParaRPr lang="hu-HU"/>
        </a:p>
      </dgm:t>
    </dgm:pt>
    <dgm:pt modelId="{6A17D12F-456A-49A3-B067-5BE26442D56E}" type="sibTrans" cxnId="{E5891DE3-ED56-46CD-868F-6EC0B5D986DD}">
      <dgm:prSet/>
      <dgm:spPr/>
      <dgm:t>
        <a:bodyPr/>
        <a:lstStyle/>
        <a:p>
          <a:endParaRPr lang="hu-HU"/>
        </a:p>
      </dgm:t>
    </dgm:pt>
    <dgm:pt modelId="{4D36A3AF-5E11-426A-8FAE-3D9B7222B2D0}">
      <dgm:prSet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hu-HU" sz="1200" b="1" dirty="0" smtClean="0">
              <a:solidFill>
                <a:schemeClr val="tx2">
                  <a:lumMod val="75000"/>
                </a:schemeClr>
              </a:solidFill>
            </a:rPr>
            <a:t>graffiti</a:t>
          </a:r>
          <a:endParaRPr lang="hu-HU" sz="1200" dirty="0">
            <a:solidFill>
              <a:schemeClr val="tx2">
                <a:lumMod val="75000"/>
              </a:schemeClr>
            </a:solidFill>
          </a:endParaRPr>
        </a:p>
      </dgm:t>
    </dgm:pt>
    <dgm:pt modelId="{43178606-4D68-4B3F-925F-06BF7132A969}" type="parTrans" cxnId="{D327B327-81DC-41BB-BEA7-8B2DF9AA373B}">
      <dgm:prSet/>
      <dgm:spPr/>
      <dgm:t>
        <a:bodyPr/>
        <a:lstStyle/>
        <a:p>
          <a:endParaRPr lang="hu-HU"/>
        </a:p>
      </dgm:t>
    </dgm:pt>
    <dgm:pt modelId="{08853737-28DE-4700-84DC-12CE66D445C1}" type="sibTrans" cxnId="{D327B327-81DC-41BB-BEA7-8B2DF9AA373B}">
      <dgm:prSet/>
      <dgm:spPr/>
      <dgm:t>
        <a:bodyPr/>
        <a:lstStyle/>
        <a:p>
          <a:endParaRPr lang="hu-HU"/>
        </a:p>
      </dgm:t>
    </dgm:pt>
    <dgm:pt modelId="{38EA3BF7-32A9-4DCC-8F56-65E00F58154C}">
      <dgm:prSet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hu-HU" sz="1200" b="1" dirty="0" smtClean="0">
              <a:solidFill>
                <a:schemeClr val="tx2">
                  <a:lumMod val="75000"/>
                </a:schemeClr>
              </a:solidFill>
            </a:rPr>
            <a:t>zár megrongálódása, kulcs elvesztése</a:t>
          </a:r>
          <a:endParaRPr lang="hu-HU" sz="1200" dirty="0">
            <a:solidFill>
              <a:schemeClr val="tx2">
                <a:lumMod val="75000"/>
              </a:schemeClr>
            </a:solidFill>
          </a:endParaRPr>
        </a:p>
      </dgm:t>
    </dgm:pt>
    <dgm:pt modelId="{1615CFBE-9033-48CA-8501-03FF0F6B09B3}" type="parTrans" cxnId="{63A6EE2F-FB18-41D7-835F-5965515F3ED2}">
      <dgm:prSet/>
      <dgm:spPr/>
      <dgm:t>
        <a:bodyPr/>
        <a:lstStyle/>
        <a:p>
          <a:endParaRPr lang="hu-HU"/>
        </a:p>
      </dgm:t>
    </dgm:pt>
    <dgm:pt modelId="{3215305A-BA88-408A-BB97-09725C1561E0}" type="sibTrans" cxnId="{63A6EE2F-FB18-41D7-835F-5965515F3ED2}">
      <dgm:prSet/>
      <dgm:spPr/>
      <dgm:t>
        <a:bodyPr/>
        <a:lstStyle/>
        <a:p>
          <a:endParaRPr lang="hu-HU"/>
        </a:p>
      </dgm:t>
    </dgm:pt>
    <dgm:pt modelId="{E3EA3D24-79F4-4120-8085-E5D48DD9E68C}">
      <dgm:prSet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hu-HU" sz="1200" b="1" dirty="0" smtClean="0">
              <a:solidFill>
                <a:schemeClr val="tx2">
                  <a:lumMod val="75000"/>
                </a:schemeClr>
              </a:solidFill>
            </a:rPr>
            <a:t>fagyasztott élelmiszerek megromlása</a:t>
          </a:r>
          <a:endParaRPr lang="hu-HU" sz="1200" dirty="0">
            <a:solidFill>
              <a:schemeClr val="tx2">
                <a:lumMod val="75000"/>
              </a:schemeClr>
            </a:solidFill>
          </a:endParaRPr>
        </a:p>
      </dgm:t>
    </dgm:pt>
    <dgm:pt modelId="{2B4D5BD8-EF98-41D4-9FA3-BB3EF0218278}" type="parTrans" cxnId="{6951C76F-BBD8-405C-B434-20E2B9667889}">
      <dgm:prSet/>
      <dgm:spPr/>
      <dgm:t>
        <a:bodyPr/>
        <a:lstStyle/>
        <a:p>
          <a:endParaRPr lang="hu-HU"/>
        </a:p>
      </dgm:t>
    </dgm:pt>
    <dgm:pt modelId="{61460669-58EA-4D39-9529-33FEAB499968}" type="sibTrans" cxnId="{6951C76F-BBD8-405C-B434-20E2B9667889}">
      <dgm:prSet/>
      <dgm:spPr/>
      <dgm:t>
        <a:bodyPr/>
        <a:lstStyle/>
        <a:p>
          <a:endParaRPr lang="hu-HU"/>
        </a:p>
      </dgm:t>
    </dgm:pt>
    <dgm:pt modelId="{8A47F02B-9764-4F2A-BE5A-841D915D8319}">
      <dgm:prSet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hu-HU" sz="1200" b="1" dirty="0" smtClean="0">
              <a:solidFill>
                <a:schemeClr val="tx2">
                  <a:lumMod val="75000"/>
                </a:schemeClr>
              </a:solidFill>
            </a:rPr>
            <a:t>állatorvosi költségek térítése</a:t>
          </a:r>
          <a:endParaRPr lang="hu-HU" sz="1200" dirty="0">
            <a:solidFill>
              <a:schemeClr val="tx2">
                <a:lumMod val="75000"/>
              </a:schemeClr>
            </a:solidFill>
          </a:endParaRPr>
        </a:p>
      </dgm:t>
    </dgm:pt>
    <dgm:pt modelId="{59CCAC2F-1788-4523-A12B-183B8AE8F5D7}" type="parTrans" cxnId="{EE8C9A93-D280-496B-8FFA-7FDA0C2DF6FE}">
      <dgm:prSet/>
      <dgm:spPr/>
      <dgm:t>
        <a:bodyPr/>
        <a:lstStyle/>
        <a:p>
          <a:endParaRPr lang="hu-HU"/>
        </a:p>
      </dgm:t>
    </dgm:pt>
    <dgm:pt modelId="{18CCC1A4-4973-437E-93BE-A9A492294B4A}" type="sibTrans" cxnId="{EE8C9A93-D280-496B-8FFA-7FDA0C2DF6FE}">
      <dgm:prSet/>
      <dgm:spPr/>
      <dgm:t>
        <a:bodyPr/>
        <a:lstStyle/>
        <a:p>
          <a:endParaRPr lang="hu-HU"/>
        </a:p>
      </dgm:t>
    </dgm:pt>
    <dgm:pt modelId="{3DA270E7-EF79-4598-9241-5DD298CCF241}">
      <dgm:prSet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hu-HU" sz="1200" b="1" dirty="0" smtClean="0">
              <a:solidFill>
                <a:schemeClr val="tx2">
                  <a:lumMod val="75000"/>
                </a:schemeClr>
              </a:solidFill>
            </a:rPr>
            <a:t>telefondoktor</a:t>
          </a:r>
          <a:endParaRPr lang="hu-HU" sz="1200" dirty="0">
            <a:solidFill>
              <a:schemeClr val="tx2">
                <a:lumMod val="75000"/>
              </a:schemeClr>
            </a:solidFill>
          </a:endParaRPr>
        </a:p>
      </dgm:t>
    </dgm:pt>
    <dgm:pt modelId="{BBCEF66B-7588-4CC3-ADD6-73726CBE0A90}" type="parTrans" cxnId="{8763037B-5D3E-4AF5-B2C8-8A0D9725319E}">
      <dgm:prSet/>
      <dgm:spPr/>
      <dgm:t>
        <a:bodyPr/>
        <a:lstStyle/>
        <a:p>
          <a:endParaRPr lang="hu-HU"/>
        </a:p>
      </dgm:t>
    </dgm:pt>
    <dgm:pt modelId="{781BD398-B822-44E2-88BE-20B2A8C9F3CF}" type="sibTrans" cxnId="{8763037B-5D3E-4AF5-B2C8-8A0D9725319E}">
      <dgm:prSet/>
      <dgm:spPr/>
      <dgm:t>
        <a:bodyPr/>
        <a:lstStyle/>
        <a:p>
          <a:endParaRPr lang="hu-HU"/>
        </a:p>
      </dgm:t>
    </dgm:pt>
    <dgm:pt modelId="{D3629808-123C-474B-950C-DB9A65F18329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B9C8D2"/>
          </a:solidFill>
        </a:ln>
      </dgm:spPr>
      <dgm:t>
        <a:bodyPr/>
        <a:lstStyle/>
        <a:p>
          <a:r>
            <a:rPr lang="hu-HU" sz="1200" b="1" dirty="0" smtClean="0">
              <a:solidFill>
                <a:schemeClr val="accent6">
                  <a:lumMod val="50000"/>
                </a:schemeClr>
              </a:solidFill>
            </a:rPr>
            <a:t>akvárium törése, repedése</a:t>
          </a:r>
          <a:endParaRPr lang="hu-HU" sz="1200" dirty="0">
            <a:solidFill>
              <a:schemeClr val="accent6">
                <a:lumMod val="50000"/>
              </a:schemeClr>
            </a:solidFill>
          </a:endParaRPr>
        </a:p>
      </dgm:t>
    </dgm:pt>
    <dgm:pt modelId="{848A5192-D7AD-4BB6-9B63-6FD9B20209D7}" type="parTrans" cxnId="{2E8056FC-AA16-4A30-B221-128EFD14CC90}">
      <dgm:prSet/>
      <dgm:spPr/>
      <dgm:t>
        <a:bodyPr/>
        <a:lstStyle/>
        <a:p>
          <a:endParaRPr lang="hu-HU"/>
        </a:p>
      </dgm:t>
    </dgm:pt>
    <dgm:pt modelId="{74C107EB-DCCA-4FA3-BBD0-B1593B01E8F4}" type="sibTrans" cxnId="{2E8056FC-AA16-4A30-B221-128EFD14CC90}">
      <dgm:prSet/>
      <dgm:spPr/>
      <dgm:t>
        <a:bodyPr/>
        <a:lstStyle/>
        <a:p>
          <a:endParaRPr lang="hu-HU"/>
        </a:p>
      </dgm:t>
    </dgm:pt>
    <dgm:pt modelId="{44F73C31-CEAB-4722-B4EE-EE3F01F11EE2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B9C8D2"/>
          </a:solidFill>
        </a:ln>
      </dgm:spPr>
      <dgm:t>
        <a:bodyPr/>
        <a:lstStyle/>
        <a:p>
          <a:r>
            <a:rPr lang="hu-HU" sz="1200" b="1" dirty="0" smtClean="0">
              <a:solidFill>
                <a:schemeClr val="accent6">
                  <a:lumMod val="50000"/>
                </a:schemeClr>
              </a:solidFill>
            </a:rPr>
            <a:t>betöréses lopás</a:t>
          </a:r>
          <a:endParaRPr lang="hu-HU" sz="1200" dirty="0">
            <a:solidFill>
              <a:schemeClr val="accent6">
                <a:lumMod val="50000"/>
              </a:schemeClr>
            </a:solidFill>
          </a:endParaRPr>
        </a:p>
      </dgm:t>
    </dgm:pt>
    <dgm:pt modelId="{F1462F18-120E-4122-A428-854392382349}" type="parTrans" cxnId="{28FD01C7-0737-4F9F-AD5E-0A28CE13CDBB}">
      <dgm:prSet/>
      <dgm:spPr/>
      <dgm:t>
        <a:bodyPr/>
        <a:lstStyle/>
        <a:p>
          <a:endParaRPr lang="hu-HU"/>
        </a:p>
      </dgm:t>
    </dgm:pt>
    <dgm:pt modelId="{FDDFFB46-0375-44E2-BBC6-AED76B64FDF4}" type="sibTrans" cxnId="{28FD01C7-0737-4F9F-AD5E-0A28CE13CDBB}">
      <dgm:prSet/>
      <dgm:spPr/>
      <dgm:t>
        <a:bodyPr/>
        <a:lstStyle/>
        <a:p>
          <a:endParaRPr lang="hu-HU"/>
        </a:p>
      </dgm:t>
    </dgm:pt>
    <dgm:pt modelId="{A15404FD-F1E2-4A77-9561-154FF6A05FBF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B9C8D2"/>
          </a:solidFill>
        </a:ln>
      </dgm:spPr>
      <dgm:t>
        <a:bodyPr/>
        <a:lstStyle/>
        <a:p>
          <a:r>
            <a:rPr lang="hu-HU" sz="1200" b="1" dirty="0" smtClean="0">
              <a:solidFill>
                <a:schemeClr val="accent6">
                  <a:lumMod val="50000"/>
                </a:schemeClr>
              </a:solidFill>
            </a:rPr>
            <a:t>betöréses rablás, </a:t>
          </a:r>
          <a:r>
            <a:rPr lang="hu-HU" sz="1200" b="1" dirty="0" err="1" smtClean="0">
              <a:solidFill>
                <a:schemeClr val="accent6">
                  <a:lumMod val="50000"/>
                </a:schemeClr>
              </a:solidFill>
            </a:rPr>
            <a:t>rablás</a:t>
          </a:r>
          <a:r>
            <a:rPr lang="hu-HU" sz="1200" b="1" dirty="0" smtClean="0">
              <a:solidFill>
                <a:schemeClr val="accent6">
                  <a:lumMod val="50000"/>
                </a:schemeClr>
              </a:solidFill>
            </a:rPr>
            <a:t> és kifosztás</a:t>
          </a:r>
          <a:endParaRPr lang="hu-HU" sz="1200" dirty="0">
            <a:solidFill>
              <a:schemeClr val="accent6">
                <a:lumMod val="50000"/>
              </a:schemeClr>
            </a:solidFill>
          </a:endParaRPr>
        </a:p>
      </dgm:t>
    </dgm:pt>
    <dgm:pt modelId="{B817A138-A47F-40B9-AB2E-E45C5B2C602A}" type="parTrans" cxnId="{0EBEBDBB-9C47-4E6F-8CF7-3020CBACD5DC}">
      <dgm:prSet/>
      <dgm:spPr/>
      <dgm:t>
        <a:bodyPr/>
        <a:lstStyle/>
        <a:p>
          <a:endParaRPr lang="hu-HU"/>
        </a:p>
      </dgm:t>
    </dgm:pt>
    <dgm:pt modelId="{6143F186-DDE7-4D7B-9085-F893EEA501EF}" type="sibTrans" cxnId="{0EBEBDBB-9C47-4E6F-8CF7-3020CBACD5DC}">
      <dgm:prSet/>
      <dgm:spPr/>
      <dgm:t>
        <a:bodyPr/>
        <a:lstStyle/>
        <a:p>
          <a:endParaRPr lang="hu-HU"/>
        </a:p>
      </dgm:t>
    </dgm:pt>
    <dgm:pt modelId="{6846B57F-3C33-4D7E-92C3-D572DD06EF6A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B9C8D2"/>
          </a:solidFill>
        </a:ln>
      </dgm:spPr>
      <dgm:t>
        <a:bodyPr/>
        <a:lstStyle/>
        <a:p>
          <a:r>
            <a:rPr lang="hu-HU" sz="1200" b="1" dirty="0" smtClean="0">
              <a:solidFill>
                <a:schemeClr val="accent6">
                  <a:lumMod val="50000"/>
                </a:schemeClr>
              </a:solidFill>
            </a:rPr>
            <a:t>betöréses lopás vagy kísérlete közben okozott rongálási károk</a:t>
          </a:r>
          <a:endParaRPr lang="hu-HU" sz="1200" dirty="0">
            <a:solidFill>
              <a:schemeClr val="accent6">
                <a:lumMod val="50000"/>
              </a:schemeClr>
            </a:solidFill>
          </a:endParaRPr>
        </a:p>
      </dgm:t>
    </dgm:pt>
    <dgm:pt modelId="{745E5871-09B3-4022-AED4-97D9744095CA}" type="parTrans" cxnId="{E431AA20-09E1-408D-88C4-F9463EC50455}">
      <dgm:prSet/>
      <dgm:spPr/>
      <dgm:t>
        <a:bodyPr/>
        <a:lstStyle/>
        <a:p>
          <a:endParaRPr lang="hu-HU"/>
        </a:p>
      </dgm:t>
    </dgm:pt>
    <dgm:pt modelId="{EE6A5CC9-5E82-4D57-88DC-016F089AE7C0}" type="sibTrans" cxnId="{E431AA20-09E1-408D-88C4-F9463EC50455}">
      <dgm:prSet/>
      <dgm:spPr/>
      <dgm:t>
        <a:bodyPr/>
        <a:lstStyle/>
        <a:p>
          <a:endParaRPr lang="hu-HU"/>
        </a:p>
      </dgm:t>
    </dgm:pt>
    <dgm:pt modelId="{2C29FD9F-D306-48C4-864C-C2D9768B0F6D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B9C8D2"/>
          </a:solidFill>
        </a:ln>
      </dgm:spPr>
      <dgm:t>
        <a:bodyPr/>
        <a:lstStyle/>
        <a:p>
          <a:r>
            <a:rPr lang="hu-HU" sz="1200" b="1" dirty="0" smtClean="0">
              <a:solidFill>
                <a:schemeClr val="accent6">
                  <a:lumMod val="50000"/>
                </a:schemeClr>
              </a:solidFill>
            </a:rPr>
            <a:t>vezetékes vízkár </a:t>
          </a:r>
          <a:endParaRPr lang="hu-HU" sz="1200" dirty="0">
            <a:solidFill>
              <a:schemeClr val="accent6">
                <a:lumMod val="50000"/>
              </a:schemeClr>
            </a:solidFill>
          </a:endParaRPr>
        </a:p>
      </dgm:t>
    </dgm:pt>
    <dgm:pt modelId="{CF4B34E9-91B5-471C-8138-B1B5E6E0F716}" type="parTrans" cxnId="{57FBB319-6CBE-4ED0-B77E-EBB7A00E444B}">
      <dgm:prSet/>
      <dgm:spPr/>
      <dgm:t>
        <a:bodyPr/>
        <a:lstStyle/>
        <a:p>
          <a:endParaRPr lang="hu-HU"/>
        </a:p>
      </dgm:t>
    </dgm:pt>
    <dgm:pt modelId="{157932F5-1DEB-4DAE-95DA-80AAEBDE7A42}" type="sibTrans" cxnId="{57FBB319-6CBE-4ED0-B77E-EBB7A00E444B}">
      <dgm:prSet/>
      <dgm:spPr/>
      <dgm:t>
        <a:bodyPr/>
        <a:lstStyle/>
        <a:p>
          <a:endParaRPr lang="hu-HU"/>
        </a:p>
      </dgm:t>
    </dgm:pt>
    <dgm:pt modelId="{8D353830-2885-4C37-BFF1-FF5C6668E82A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B9C8D2"/>
          </a:solidFill>
        </a:ln>
      </dgm:spPr>
      <dgm:t>
        <a:bodyPr/>
        <a:lstStyle/>
        <a:p>
          <a:r>
            <a:rPr lang="hu-HU" sz="1200" b="1" dirty="0" smtClean="0">
              <a:solidFill>
                <a:schemeClr val="accent6">
                  <a:lumMod val="50000"/>
                </a:schemeClr>
              </a:solidFill>
            </a:rPr>
            <a:t>kerti vagyontárgyak elemi kár és rongálás elleni biztosítása</a:t>
          </a:r>
          <a:endParaRPr lang="hu-HU" sz="1200" dirty="0">
            <a:solidFill>
              <a:schemeClr val="accent6">
                <a:lumMod val="50000"/>
              </a:schemeClr>
            </a:solidFill>
          </a:endParaRPr>
        </a:p>
      </dgm:t>
    </dgm:pt>
    <dgm:pt modelId="{7401A450-EF2F-4E27-8986-E8C03BE3A676}" type="parTrans" cxnId="{1C071907-EC2B-4EE3-83B7-436CD6716C99}">
      <dgm:prSet/>
      <dgm:spPr/>
      <dgm:t>
        <a:bodyPr/>
        <a:lstStyle/>
        <a:p>
          <a:endParaRPr lang="hu-HU"/>
        </a:p>
      </dgm:t>
    </dgm:pt>
    <dgm:pt modelId="{DF871394-F420-456C-BE61-43693DABC34E}" type="sibTrans" cxnId="{1C071907-EC2B-4EE3-83B7-436CD6716C99}">
      <dgm:prSet/>
      <dgm:spPr/>
      <dgm:t>
        <a:bodyPr/>
        <a:lstStyle/>
        <a:p>
          <a:endParaRPr lang="hu-HU"/>
        </a:p>
      </dgm:t>
    </dgm:pt>
    <dgm:pt modelId="{517E2E21-97DC-45AB-AF96-AFEA9F1A99F7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B9C8D2"/>
          </a:solidFill>
        </a:ln>
      </dgm:spPr>
      <dgm:t>
        <a:bodyPr/>
        <a:lstStyle/>
        <a:p>
          <a:r>
            <a:rPr lang="hu-HU" sz="1200" b="1" dirty="0" smtClean="0">
              <a:solidFill>
                <a:schemeClr val="accent6">
                  <a:lumMod val="50000"/>
                </a:schemeClr>
              </a:solidFill>
            </a:rPr>
            <a:t>vagyonvédelmi eszközök lopás és rongálás elleni biztosítása</a:t>
          </a:r>
          <a:endParaRPr lang="hu-HU" sz="1200" dirty="0">
            <a:solidFill>
              <a:schemeClr val="accent6">
                <a:lumMod val="50000"/>
              </a:schemeClr>
            </a:solidFill>
          </a:endParaRPr>
        </a:p>
      </dgm:t>
    </dgm:pt>
    <dgm:pt modelId="{17F5EC1E-715D-4576-98EB-DE9000EDA612}" type="parTrans" cxnId="{EAA44F76-77E3-4085-B8F2-88306324F6EA}">
      <dgm:prSet/>
      <dgm:spPr/>
      <dgm:t>
        <a:bodyPr/>
        <a:lstStyle/>
        <a:p>
          <a:endParaRPr lang="hu-HU"/>
        </a:p>
      </dgm:t>
    </dgm:pt>
    <dgm:pt modelId="{258345D7-CC3D-4B1D-BE0B-D3E39B8C29CD}" type="sibTrans" cxnId="{EAA44F76-77E3-4085-B8F2-88306324F6EA}">
      <dgm:prSet/>
      <dgm:spPr/>
      <dgm:t>
        <a:bodyPr/>
        <a:lstStyle/>
        <a:p>
          <a:endParaRPr lang="hu-HU"/>
        </a:p>
      </dgm:t>
    </dgm:pt>
    <dgm:pt modelId="{D93093FA-A55B-4741-BAA0-45188F6D2A26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B9C8D2"/>
          </a:solidFill>
        </a:ln>
      </dgm:spPr>
      <dgm:t>
        <a:bodyPr/>
        <a:lstStyle/>
        <a:p>
          <a:r>
            <a:rPr lang="hu-HU" sz="1200" b="1" dirty="0" smtClean="0">
              <a:solidFill>
                <a:schemeClr val="accent6">
                  <a:lumMod val="50000"/>
                </a:schemeClr>
              </a:solidFill>
            </a:rPr>
            <a:t>járulékos költségek térítése</a:t>
          </a:r>
          <a:endParaRPr lang="hu-HU" sz="1200" dirty="0">
            <a:solidFill>
              <a:schemeClr val="accent6">
                <a:lumMod val="50000"/>
              </a:schemeClr>
            </a:solidFill>
          </a:endParaRPr>
        </a:p>
      </dgm:t>
    </dgm:pt>
    <dgm:pt modelId="{0307CD6C-51EF-4CDF-B166-345E28EEC05B}" type="parTrans" cxnId="{A5CD85ED-393F-4B15-A212-27961D3CBE8B}">
      <dgm:prSet/>
      <dgm:spPr/>
      <dgm:t>
        <a:bodyPr/>
        <a:lstStyle/>
        <a:p>
          <a:endParaRPr lang="hu-HU"/>
        </a:p>
      </dgm:t>
    </dgm:pt>
    <dgm:pt modelId="{10D3A1A2-B25C-4355-8136-D8322B8CD2AE}" type="sibTrans" cxnId="{A5CD85ED-393F-4B15-A212-27961D3CBE8B}">
      <dgm:prSet/>
      <dgm:spPr/>
      <dgm:t>
        <a:bodyPr/>
        <a:lstStyle/>
        <a:p>
          <a:endParaRPr lang="hu-HU"/>
        </a:p>
      </dgm:t>
    </dgm:pt>
    <dgm:pt modelId="{718CD955-F0EE-4C2C-963C-F2452EAA3BC6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B9C8D2"/>
          </a:solidFill>
        </a:ln>
      </dgm:spPr>
      <dgm:t>
        <a:bodyPr/>
        <a:lstStyle/>
        <a:p>
          <a:r>
            <a:rPr lang="hu-HU" sz="1200" b="1" dirty="0" smtClean="0">
              <a:solidFill>
                <a:schemeClr val="accent6">
                  <a:lumMod val="50000"/>
                </a:schemeClr>
              </a:solidFill>
            </a:rPr>
            <a:t>bankkártya elvesztése, megrongálódás</a:t>
          </a:r>
          <a:endParaRPr lang="hu-HU" sz="1200" dirty="0">
            <a:solidFill>
              <a:schemeClr val="accent6">
                <a:lumMod val="50000"/>
              </a:schemeClr>
            </a:solidFill>
          </a:endParaRPr>
        </a:p>
      </dgm:t>
    </dgm:pt>
    <dgm:pt modelId="{5FBF75B9-18E4-4089-B7D6-133F7E6F1726}" type="parTrans" cxnId="{1E408447-A917-4B67-B4D6-AFBDB7ADD292}">
      <dgm:prSet/>
      <dgm:spPr/>
      <dgm:t>
        <a:bodyPr/>
        <a:lstStyle/>
        <a:p>
          <a:endParaRPr lang="hu-HU"/>
        </a:p>
      </dgm:t>
    </dgm:pt>
    <dgm:pt modelId="{F21C07B8-3DF1-4859-9483-5EC6E31CA085}" type="sibTrans" cxnId="{1E408447-A917-4B67-B4D6-AFBDB7ADD292}">
      <dgm:prSet/>
      <dgm:spPr/>
      <dgm:t>
        <a:bodyPr/>
        <a:lstStyle/>
        <a:p>
          <a:endParaRPr lang="hu-HU"/>
        </a:p>
      </dgm:t>
    </dgm:pt>
    <dgm:pt modelId="{86FEA5C1-6C97-4443-BE4A-72B6B2AC8266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hu-HU" sz="1200" b="1" dirty="0" smtClean="0">
              <a:solidFill>
                <a:schemeClr val="tx2">
                  <a:lumMod val="50000"/>
                </a:schemeClr>
              </a:solidFill>
            </a:rPr>
            <a:t>villámcsapás</a:t>
          </a:r>
          <a:endParaRPr lang="hu-HU" sz="1200" dirty="0">
            <a:solidFill>
              <a:schemeClr val="tx2">
                <a:lumMod val="50000"/>
              </a:schemeClr>
            </a:solidFill>
          </a:endParaRPr>
        </a:p>
      </dgm:t>
    </dgm:pt>
    <dgm:pt modelId="{753950CD-355C-4A0F-9EE2-6DA3FCFD0B2A}" type="parTrans" cxnId="{0FC091C6-57B2-4927-B336-E70EE7496123}">
      <dgm:prSet/>
      <dgm:spPr/>
      <dgm:t>
        <a:bodyPr/>
        <a:lstStyle/>
        <a:p>
          <a:endParaRPr lang="hu-HU"/>
        </a:p>
      </dgm:t>
    </dgm:pt>
    <dgm:pt modelId="{7031DBDD-495E-4293-A772-53B110095698}" type="sibTrans" cxnId="{0FC091C6-57B2-4927-B336-E70EE7496123}">
      <dgm:prSet/>
      <dgm:spPr/>
      <dgm:t>
        <a:bodyPr/>
        <a:lstStyle/>
        <a:p>
          <a:endParaRPr lang="hu-HU"/>
        </a:p>
      </dgm:t>
    </dgm:pt>
    <dgm:pt modelId="{935A63E1-44FB-48EA-A04E-E2C62A948D0D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hu-HU" sz="1200" b="1" dirty="0" smtClean="0">
              <a:solidFill>
                <a:schemeClr val="tx2">
                  <a:lumMod val="50000"/>
                </a:schemeClr>
              </a:solidFill>
            </a:rPr>
            <a:t>robbanás, összeroppanás</a:t>
          </a:r>
          <a:endParaRPr lang="hu-HU" sz="1200" dirty="0">
            <a:solidFill>
              <a:schemeClr val="tx2">
                <a:lumMod val="50000"/>
              </a:schemeClr>
            </a:solidFill>
          </a:endParaRPr>
        </a:p>
      </dgm:t>
    </dgm:pt>
    <dgm:pt modelId="{D7E67521-21E9-40AD-99F6-FD4C54D9EEEC}" type="parTrans" cxnId="{A479B8AF-95A8-4299-AF82-FAC33911A8A3}">
      <dgm:prSet/>
      <dgm:spPr/>
      <dgm:t>
        <a:bodyPr/>
        <a:lstStyle/>
        <a:p>
          <a:endParaRPr lang="hu-HU"/>
        </a:p>
      </dgm:t>
    </dgm:pt>
    <dgm:pt modelId="{05A58CFB-021D-4811-B770-C86513D585C9}" type="sibTrans" cxnId="{A479B8AF-95A8-4299-AF82-FAC33911A8A3}">
      <dgm:prSet/>
      <dgm:spPr/>
      <dgm:t>
        <a:bodyPr/>
        <a:lstStyle/>
        <a:p>
          <a:endParaRPr lang="hu-HU"/>
        </a:p>
      </dgm:t>
    </dgm:pt>
    <dgm:pt modelId="{2686F396-F6A0-402F-A4AA-D6002EEAAB8B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hu-HU" sz="1200" b="1" dirty="0" smtClean="0">
              <a:solidFill>
                <a:schemeClr val="tx2">
                  <a:lumMod val="50000"/>
                </a:schemeClr>
              </a:solidFill>
            </a:rPr>
            <a:t>vihar</a:t>
          </a:r>
          <a:endParaRPr lang="hu-HU" sz="1200" dirty="0">
            <a:solidFill>
              <a:schemeClr val="tx2">
                <a:lumMod val="50000"/>
              </a:schemeClr>
            </a:solidFill>
          </a:endParaRPr>
        </a:p>
      </dgm:t>
    </dgm:pt>
    <dgm:pt modelId="{62F551CC-BD68-4DDB-AA4E-FA902DA979C0}" type="parTrans" cxnId="{17CA83D6-C705-42EB-8EC5-133C28CD40F6}">
      <dgm:prSet/>
      <dgm:spPr/>
      <dgm:t>
        <a:bodyPr/>
        <a:lstStyle/>
        <a:p>
          <a:endParaRPr lang="hu-HU"/>
        </a:p>
      </dgm:t>
    </dgm:pt>
    <dgm:pt modelId="{37E3FCD7-EDDF-4DDE-86FE-C467B618C45B}" type="sibTrans" cxnId="{17CA83D6-C705-42EB-8EC5-133C28CD40F6}">
      <dgm:prSet/>
      <dgm:spPr/>
      <dgm:t>
        <a:bodyPr/>
        <a:lstStyle/>
        <a:p>
          <a:endParaRPr lang="hu-HU"/>
        </a:p>
      </dgm:t>
    </dgm:pt>
    <dgm:pt modelId="{F0FE7BD3-19F8-451A-A42F-9BF07F2C604A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hu-HU" sz="1200" b="1" dirty="0" smtClean="0">
              <a:solidFill>
                <a:schemeClr val="tx2">
                  <a:lumMod val="50000"/>
                </a:schemeClr>
              </a:solidFill>
            </a:rPr>
            <a:t>jégeső</a:t>
          </a:r>
          <a:endParaRPr lang="hu-HU" sz="1200" dirty="0">
            <a:solidFill>
              <a:schemeClr val="tx2">
                <a:lumMod val="50000"/>
              </a:schemeClr>
            </a:solidFill>
          </a:endParaRPr>
        </a:p>
      </dgm:t>
    </dgm:pt>
    <dgm:pt modelId="{848D129C-668A-4A53-BCA2-64A9C007E6CD}" type="parTrans" cxnId="{9BC00566-FB84-4470-AE8F-B08868D4A035}">
      <dgm:prSet/>
      <dgm:spPr/>
      <dgm:t>
        <a:bodyPr/>
        <a:lstStyle/>
        <a:p>
          <a:endParaRPr lang="hu-HU"/>
        </a:p>
      </dgm:t>
    </dgm:pt>
    <dgm:pt modelId="{26EE2CAB-6615-4BCC-969F-73EF57A55BBC}" type="sibTrans" cxnId="{9BC00566-FB84-4470-AE8F-B08868D4A035}">
      <dgm:prSet/>
      <dgm:spPr/>
      <dgm:t>
        <a:bodyPr/>
        <a:lstStyle/>
        <a:p>
          <a:endParaRPr lang="hu-HU"/>
        </a:p>
      </dgm:t>
    </dgm:pt>
    <dgm:pt modelId="{D73A2860-F946-4B30-B41D-812151B406BD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hu-HU" sz="1200" b="1" dirty="0" err="1" smtClean="0">
              <a:solidFill>
                <a:schemeClr val="tx2">
                  <a:lumMod val="50000"/>
                </a:schemeClr>
              </a:solidFill>
            </a:rPr>
            <a:t>hónyomás</a:t>
          </a:r>
          <a:r>
            <a:rPr lang="hu-HU" sz="1200" b="1" dirty="0" smtClean="0">
              <a:solidFill>
                <a:schemeClr val="tx2">
                  <a:lumMod val="50000"/>
                </a:schemeClr>
              </a:solidFill>
            </a:rPr>
            <a:t> </a:t>
          </a:r>
          <a:endParaRPr lang="hu-HU" sz="1200" dirty="0">
            <a:solidFill>
              <a:schemeClr val="tx2">
                <a:lumMod val="50000"/>
              </a:schemeClr>
            </a:solidFill>
          </a:endParaRPr>
        </a:p>
      </dgm:t>
    </dgm:pt>
    <dgm:pt modelId="{B12C5E9F-ECF2-4642-A15E-F2D768281524}" type="parTrans" cxnId="{A92E1DB1-2D31-4308-B859-A14377174DEA}">
      <dgm:prSet/>
      <dgm:spPr/>
      <dgm:t>
        <a:bodyPr/>
        <a:lstStyle/>
        <a:p>
          <a:endParaRPr lang="hu-HU"/>
        </a:p>
      </dgm:t>
    </dgm:pt>
    <dgm:pt modelId="{8965758D-95E3-4CE3-9639-1AD6F78B952C}" type="sibTrans" cxnId="{A92E1DB1-2D31-4308-B859-A14377174DEA}">
      <dgm:prSet/>
      <dgm:spPr/>
      <dgm:t>
        <a:bodyPr/>
        <a:lstStyle/>
        <a:p>
          <a:endParaRPr lang="hu-HU"/>
        </a:p>
      </dgm:t>
    </dgm:pt>
    <dgm:pt modelId="{774471A4-0025-463A-8592-E01984CE6E3A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hu-HU" sz="1200" b="1" dirty="0" smtClean="0">
              <a:solidFill>
                <a:schemeClr val="tx2">
                  <a:lumMod val="50000"/>
                </a:schemeClr>
              </a:solidFill>
            </a:rPr>
            <a:t>felhőszakadás</a:t>
          </a:r>
          <a:endParaRPr lang="hu-HU" sz="1200" dirty="0">
            <a:solidFill>
              <a:schemeClr val="tx2">
                <a:lumMod val="50000"/>
              </a:schemeClr>
            </a:solidFill>
          </a:endParaRPr>
        </a:p>
      </dgm:t>
    </dgm:pt>
    <dgm:pt modelId="{0071EF15-F25D-4C3A-8B5C-E1DE8CC4DBEE}" type="parTrans" cxnId="{C780F8A5-D872-4B4C-AED6-0DF842F7F761}">
      <dgm:prSet/>
      <dgm:spPr/>
      <dgm:t>
        <a:bodyPr/>
        <a:lstStyle/>
        <a:p>
          <a:endParaRPr lang="hu-HU"/>
        </a:p>
      </dgm:t>
    </dgm:pt>
    <dgm:pt modelId="{696EAFA1-93E7-4F8D-8BA1-43802FE22649}" type="sibTrans" cxnId="{C780F8A5-D872-4B4C-AED6-0DF842F7F761}">
      <dgm:prSet/>
      <dgm:spPr/>
      <dgm:t>
        <a:bodyPr/>
        <a:lstStyle/>
        <a:p>
          <a:endParaRPr lang="hu-HU"/>
        </a:p>
      </dgm:t>
    </dgm:pt>
    <dgm:pt modelId="{F87F992A-4FD8-479E-AD52-E1DD6D0115D1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hu-HU" sz="1200" b="1" dirty="0" smtClean="0">
              <a:solidFill>
                <a:schemeClr val="tx2">
                  <a:lumMod val="50000"/>
                </a:schemeClr>
              </a:solidFill>
            </a:rPr>
            <a:t>földmozgások</a:t>
          </a:r>
          <a:endParaRPr lang="hu-HU" sz="1200" dirty="0">
            <a:solidFill>
              <a:schemeClr val="tx2">
                <a:lumMod val="50000"/>
              </a:schemeClr>
            </a:solidFill>
          </a:endParaRPr>
        </a:p>
      </dgm:t>
    </dgm:pt>
    <dgm:pt modelId="{A1265948-AE22-417C-B267-A12617075F42}" type="parTrans" cxnId="{80A1B386-394E-4642-A9FB-B062232B35A1}">
      <dgm:prSet/>
      <dgm:spPr/>
      <dgm:t>
        <a:bodyPr/>
        <a:lstStyle/>
        <a:p>
          <a:endParaRPr lang="hu-HU"/>
        </a:p>
      </dgm:t>
    </dgm:pt>
    <dgm:pt modelId="{975DF093-AABC-43CB-8E24-963ECFF69BB6}" type="sibTrans" cxnId="{80A1B386-394E-4642-A9FB-B062232B35A1}">
      <dgm:prSet/>
      <dgm:spPr/>
      <dgm:t>
        <a:bodyPr/>
        <a:lstStyle/>
        <a:p>
          <a:endParaRPr lang="hu-HU"/>
        </a:p>
      </dgm:t>
    </dgm:pt>
    <dgm:pt modelId="{F2F65AF5-C8B5-43B0-9D56-A36F6636D642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hu-HU" sz="1200" b="1" dirty="0" smtClean="0">
              <a:solidFill>
                <a:schemeClr val="tx2">
                  <a:lumMod val="50000"/>
                </a:schemeClr>
              </a:solidFill>
            </a:rPr>
            <a:t>ismeretlen építmény/üreg beomlása</a:t>
          </a:r>
          <a:endParaRPr lang="hu-HU" sz="1200" dirty="0">
            <a:solidFill>
              <a:schemeClr val="tx2">
                <a:lumMod val="50000"/>
              </a:schemeClr>
            </a:solidFill>
          </a:endParaRPr>
        </a:p>
      </dgm:t>
    </dgm:pt>
    <dgm:pt modelId="{3F230FF1-AEBC-4124-9B63-E39CD575EC5E}" type="parTrans" cxnId="{A7C9485E-A510-43AC-A45A-5550C202D246}">
      <dgm:prSet/>
      <dgm:spPr/>
      <dgm:t>
        <a:bodyPr/>
        <a:lstStyle/>
        <a:p>
          <a:endParaRPr lang="hu-HU"/>
        </a:p>
      </dgm:t>
    </dgm:pt>
    <dgm:pt modelId="{DDAAC426-2637-4190-9959-F2C15EC77F59}" type="sibTrans" cxnId="{A7C9485E-A510-43AC-A45A-5550C202D246}">
      <dgm:prSet/>
      <dgm:spPr/>
      <dgm:t>
        <a:bodyPr/>
        <a:lstStyle/>
        <a:p>
          <a:endParaRPr lang="hu-HU"/>
        </a:p>
      </dgm:t>
    </dgm:pt>
    <dgm:pt modelId="{FA7E4E59-5002-4F4D-B65F-661AD4600082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hu-HU" sz="1200" b="1" dirty="0" smtClean="0">
              <a:solidFill>
                <a:schemeClr val="tx2">
                  <a:lumMod val="50000"/>
                </a:schemeClr>
              </a:solidFill>
            </a:rPr>
            <a:t>idegen jármű ütközése</a:t>
          </a:r>
          <a:endParaRPr lang="hu-HU" sz="1200" dirty="0">
            <a:solidFill>
              <a:schemeClr val="tx2">
                <a:lumMod val="50000"/>
              </a:schemeClr>
            </a:solidFill>
          </a:endParaRPr>
        </a:p>
      </dgm:t>
    </dgm:pt>
    <dgm:pt modelId="{22B9F9E1-200B-4B02-9661-186BEDF81058}" type="parTrans" cxnId="{BADF0711-B05C-4EC7-875B-8E953234F833}">
      <dgm:prSet/>
      <dgm:spPr/>
      <dgm:t>
        <a:bodyPr/>
        <a:lstStyle/>
        <a:p>
          <a:endParaRPr lang="hu-HU"/>
        </a:p>
      </dgm:t>
    </dgm:pt>
    <dgm:pt modelId="{53059153-0A13-48A3-9166-2D064D3F4162}" type="sibTrans" cxnId="{BADF0711-B05C-4EC7-875B-8E953234F833}">
      <dgm:prSet/>
      <dgm:spPr/>
      <dgm:t>
        <a:bodyPr/>
        <a:lstStyle/>
        <a:p>
          <a:endParaRPr lang="hu-HU"/>
        </a:p>
      </dgm:t>
    </dgm:pt>
    <dgm:pt modelId="{14668E29-75FA-406F-9D92-1064DEF41056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hu-HU" sz="1200" b="1" dirty="0" smtClean="0">
              <a:solidFill>
                <a:schemeClr val="tx2">
                  <a:lumMod val="50000"/>
                </a:schemeClr>
              </a:solidFill>
            </a:rPr>
            <a:t>légi jármű és rakományainak ütközése</a:t>
          </a:r>
          <a:endParaRPr lang="hu-HU" sz="1200" dirty="0">
            <a:solidFill>
              <a:schemeClr val="tx2">
                <a:lumMod val="50000"/>
              </a:schemeClr>
            </a:solidFill>
          </a:endParaRPr>
        </a:p>
      </dgm:t>
    </dgm:pt>
    <dgm:pt modelId="{1C52F4BC-8F61-469A-83DF-2ABE11C25CDD}" type="parTrans" cxnId="{2D8C50DF-99AF-4318-AE59-BC03F9135BDD}">
      <dgm:prSet/>
      <dgm:spPr/>
      <dgm:t>
        <a:bodyPr/>
        <a:lstStyle/>
        <a:p>
          <a:endParaRPr lang="hu-HU"/>
        </a:p>
      </dgm:t>
    </dgm:pt>
    <dgm:pt modelId="{414D4580-1DF5-4577-870C-A172678330A3}" type="sibTrans" cxnId="{2D8C50DF-99AF-4318-AE59-BC03F9135BDD}">
      <dgm:prSet/>
      <dgm:spPr/>
      <dgm:t>
        <a:bodyPr/>
        <a:lstStyle/>
        <a:p>
          <a:endParaRPr lang="hu-HU"/>
        </a:p>
      </dgm:t>
    </dgm:pt>
    <dgm:pt modelId="{8C746053-70D3-465D-931D-B465F43C305F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hu-HU" sz="1200" b="1" dirty="0" smtClean="0">
              <a:solidFill>
                <a:schemeClr val="tx2">
                  <a:lumMod val="50000"/>
                </a:schemeClr>
              </a:solidFill>
            </a:rPr>
            <a:t>idegen tárgy rádőlése </a:t>
          </a:r>
          <a:endParaRPr lang="hu-HU" sz="1200" dirty="0">
            <a:solidFill>
              <a:schemeClr val="tx2">
                <a:lumMod val="50000"/>
              </a:schemeClr>
            </a:solidFill>
          </a:endParaRPr>
        </a:p>
      </dgm:t>
    </dgm:pt>
    <dgm:pt modelId="{FC07A3E4-1B39-4A10-B5EF-AF77A2BDF77C}" type="parTrans" cxnId="{2F5A6C0E-1F31-4B2E-B9D8-FEB6DE570539}">
      <dgm:prSet/>
      <dgm:spPr/>
      <dgm:t>
        <a:bodyPr/>
        <a:lstStyle/>
        <a:p>
          <a:endParaRPr lang="hu-HU"/>
        </a:p>
      </dgm:t>
    </dgm:pt>
    <dgm:pt modelId="{01291E1F-F8D2-4628-AD39-0A69D88BB99A}" type="sibTrans" cxnId="{2F5A6C0E-1F31-4B2E-B9D8-FEB6DE570539}">
      <dgm:prSet/>
      <dgm:spPr/>
      <dgm:t>
        <a:bodyPr/>
        <a:lstStyle/>
        <a:p>
          <a:endParaRPr lang="hu-HU"/>
        </a:p>
      </dgm:t>
    </dgm:pt>
    <dgm:pt modelId="{67F1DE57-4CC9-47A3-97E2-35F7F6F4BF49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hu-HU" sz="1200" b="1" dirty="0" smtClean="0">
              <a:solidFill>
                <a:schemeClr val="tx2">
                  <a:lumMod val="50000"/>
                </a:schemeClr>
              </a:solidFill>
            </a:rPr>
            <a:t>földrengés</a:t>
          </a:r>
          <a:endParaRPr lang="hu-HU" sz="1200" dirty="0">
            <a:solidFill>
              <a:schemeClr val="tx2">
                <a:lumMod val="50000"/>
              </a:schemeClr>
            </a:solidFill>
          </a:endParaRPr>
        </a:p>
      </dgm:t>
    </dgm:pt>
    <dgm:pt modelId="{928852B5-8764-4C26-B999-F9AD8F9371A5}" type="parTrans" cxnId="{795CAB20-D669-4556-A542-3E9A3F0FB588}">
      <dgm:prSet/>
      <dgm:spPr/>
      <dgm:t>
        <a:bodyPr/>
        <a:lstStyle/>
        <a:p>
          <a:endParaRPr lang="hu-HU"/>
        </a:p>
      </dgm:t>
    </dgm:pt>
    <dgm:pt modelId="{5795292C-267F-4321-B4F5-9782C0833215}" type="sibTrans" cxnId="{795CAB20-D669-4556-A542-3E9A3F0FB588}">
      <dgm:prSet/>
      <dgm:spPr/>
      <dgm:t>
        <a:bodyPr/>
        <a:lstStyle/>
        <a:p>
          <a:endParaRPr lang="hu-HU"/>
        </a:p>
      </dgm:t>
    </dgm:pt>
    <dgm:pt modelId="{7D78ACD6-1F8C-49F9-8BE8-DA852F2ED005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hu-HU" sz="1200" b="1" dirty="0" smtClean="0">
              <a:solidFill>
                <a:schemeClr val="tx2">
                  <a:lumMod val="50000"/>
                </a:schemeClr>
              </a:solidFill>
            </a:rPr>
            <a:t>árvíz</a:t>
          </a:r>
          <a:endParaRPr lang="hu-HU" sz="1200" dirty="0">
            <a:solidFill>
              <a:schemeClr val="tx2">
                <a:lumMod val="50000"/>
              </a:schemeClr>
            </a:solidFill>
          </a:endParaRPr>
        </a:p>
      </dgm:t>
    </dgm:pt>
    <dgm:pt modelId="{4AAFD780-1C66-47B9-8192-2DA6257C5F62}" type="parTrans" cxnId="{BA082E4B-E1E5-4DD6-92AB-55AB808F3176}">
      <dgm:prSet/>
      <dgm:spPr/>
      <dgm:t>
        <a:bodyPr/>
        <a:lstStyle/>
        <a:p>
          <a:endParaRPr lang="hu-HU"/>
        </a:p>
      </dgm:t>
    </dgm:pt>
    <dgm:pt modelId="{172306BD-3A1A-4BF3-A836-474D313934AE}" type="sibTrans" cxnId="{BA082E4B-E1E5-4DD6-92AB-55AB808F3176}">
      <dgm:prSet/>
      <dgm:spPr/>
      <dgm:t>
        <a:bodyPr/>
        <a:lstStyle/>
        <a:p>
          <a:endParaRPr lang="hu-HU"/>
        </a:p>
      </dgm:t>
    </dgm:pt>
    <dgm:pt modelId="{91F7266F-04C1-4EC8-9289-C617BFD02CF1}" type="pres">
      <dgm:prSet presAssocID="{581E4819-B4F8-4793-914D-180F740BEB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72A2C07-5509-476B-972D-9A929F07E3A8}" type="pres">
      <dgm:prSet presAssocID="{814372E8-BDB2-479D-A579-021B83FB2369}" presName="node" presStyleLbl="node1" presStyleIdx="0" presStyleCnt="3" custLinFactNeighborY="-79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7280140-EC94-4618-BB5A-679A7C4BAFD1}" type="pres">
      <dgm:prSet presAssocID="{0A76928B-3C88-4ADB-8CCE-B891B7469761}" presName="sibTrans" presStyleCnt="0"/>
      <dgm:spPr/>
    </dgm:pt>
    <dgm:pt modelId="{88A9A7E1-59F3-4DF8-8C76-018D937719B6}" type="pres">
      <dgm:prSet presAssocID="{60D12CBF-01A9-44B2-A8E5-D1395825BA8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18A4646-C872-4995-B645-EA260725F4A9}" type="pres">
      <dgm:prSet presAssocID="{AC1B8D1D-59AB-4611-B474-F26FD4BCF5D7}" presName="sibTrans" presStyleCnt="0"/>
      <dgm:spPr/>
    </dgm:pt>
    <dgm:pt modelId="{65A7E56C-8368-473C-AD81-DE5F61EE3503}" type="pres">
      <dgm:prSet presAssocID="{7F330216-90DF-4EF7-8499-5DAFF309777E}" presName="node" presStyleLbl="node1" presStyleIdx="2" presStyleCnt="3" custLinFactNeighborX="-3752" custLinFactNeighborY="99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C580AF6-CB21-4D4F-9A44-732F66229787}" type="presOf" srcId="{6846B57F-3C33-4D7E-92C3-D572DD06EF6A}" destId="{88A9A7E1-59F3-4DF8-8C76-018D937719B6}" srcOrd="0" destOrd="5" presId="urn:microsoft.com/office/officeart/2005/8/layout/hList6"/>
    <dgm:cxn modelId="{9F38E8C5-E1F1-44C4-8C1F-13B74D4BFD5E}" type="presOf" srcId="{814372E8-BDB2-479D-A579-021B83FB2369}" destId="{672A2C07-5509-476B-972D-9A929F07E3A8}" srcOrd="0" destOrd="0" presId="urn:microsoft.com/office/officeart/2005/8/layout/hList6"/>
    <dgm:cxn modelId="{90A7FD7D-D6E8-4A2E-9462-3CE9923A87B8}" type="presOf" srcId="{FA7E4E59-5002-4F4D-B65F-661AD4600082}" destId="{672A2C07-5509-476B-972D-9A929F07E3A8}" srcOrd="0" destOrd="10" presId="urn:microsoft.com/office/officeart/2005/8/layout/hList6"/>
    <dgm:cxn modelId="{62CE8B83-50D9-42EF-857B-C2DE4A38C5C1}" type="presOf" srcId="{7F330216-90DF-4EF7-8499-5DAFF309777E}" destId="{65A7E56C-8368-473C-AD81-DE5F61EE3503}" srcOrd="0" destOrd="0" presId="urn:microsoft.com/office/officeart/2005/8/layout/hList6"/>
    <dgm:cxn modelId="{B19C0834-E215-4C37-99BB-49FD1FABC5F2}" type="presOf" srcId="{86FEA5C1-6C97-4443-BE4A-72B6B2AC8266}" destId="{672A2C07-5509-476B-972D-9A929F07E3A8}" srcOrd="0" destOrd="2" presId="urn:microsoft.com/office/officeart/2005/8/layout/hList6"/>
    <dgm:cxn modelId="{C1C4510C-BFCC-4106-9802-6B16067B0354}" type="presOf" srcId="{D73A2860-F946-4B30-B41D-812151B406BD}" destId="{672A2C07-5509-476B-972D-9A929F07E3A8}" srcOrd="0" destOrd="6" presId="urn:microsoft.com/office/officeart/2005/8/layout/hList6"/>
    <dgm:cxn modelId="{0FC091C6-57B2-4927-B336-E70EE7496123}" srcId="{814372E8-BDB2-479D-A579-021B83FB2369}" destId="{86FEA5C1-6C97-4443-BE4A-72B6B2AC8266}" srcOrd="1" destOrd="0" parTransId="{753950CD-355C-4A0F-9EE2-6DA3FCFD0B2A}" sibTransId="{7031DBDD-495E-4293-A772-53B110095698}"/>
    <dgm:cxn modelId="{2F5A6C0E-1F31-4B2E-B9D8-FEB6DE570539}" srcId="{814372E8-BDB2-479D-A579-021B83FB2369}" destId="{8C746053-70D3-465D-931D-B465F43C305F}" srcOrd="11" destOrd="0" parTransId="{FC07A3E4-1B39-4A10-B5EF-AF77A2BDF77C}" sibTransId="{01291E1F-F8D2-4628-AD39-0A69D88BB99A}"/>
    <dgm:cxn modelId="{CC2014FE-75E1-4956-90FF-ED5FE28129C7}" srcId="{60D12CBF-01A9-44B2-A8E5-D1395825BA8C}" destId="{31904AFC-B917-4321-83D7-3304715F84DD}" srcOrd="0" destOrd="0" parTransId="{6D13E891-278D-4EA3-89D9-568128766506}" sibTransId="{D3870CE9-35F5-46F3-90CC-EE84DEB14C60}"/>
    <dgm:cxn modelId="{1C071907-EC2B-4EE3-83B7-436CD6716C99}" srcId="{60D12CBF-01A9-44B2-A8E5-D1395825BA8C}" destId="{8D353830-2885-4C37-BFF1-FF5C6668E82A}" srcOrd="6" destOrd="0" parTransId="{7401A450-EF2F-4E27-8986-E8C03BE3A676}" sibTransId="{DF871394-F420-456C-BE61-43693DABC34E}"/>
    <dgm:cxn modelId="{CFAB29CB-B469-45A2-A840-C66533EEFADE}" type="presOf" srcId="{718CD955-F0EE-4C2C-963C-F2452EAA3BC6}" destId="{88A9A7E1-59F3-4DF8-8C76-018D937719B6}" srcOrd="0" destOrd="10" presId="urn:microsoft.com/office/officeart/2005/8/layout/hList6"/>
    <dgm:cxn modelId="{17CA83D6-C705-42EB-8EC5-133C28CD40F6}" srcId="{814372E8-BDB2-479D-A579-021B83FB2369}" destId="{2686F396-F6A0-402F-A4AA-D6002EEAAB8B}" srcOrd="3" destOrd="0" parTransId="{62F551CC-BD68-4DDB-AA4E-FA902DA979C0}" sibTransId="{37E3FCD7-EDDF-4DDE-86FE-C467B618C45B}"/>
    <dgm:cxn modelId="{79AC8E29-CACE-48F8-A95A-E395689ED2A0}" type="presOf" srcId="{F87F992A-4FD8-479E-AD52-E1DD6D0115D1}" destId="{672A2C07-5509-476B-972D-9A929F07E3A8}" srcOrd="0" destOrd="8" presId="urn:microsoft.com/office/officeart/2005/8/layout/hList6"/>
    <dgm:cxn modelId="{808DEFA7-3500-4060-81FD-70FE82485845}" type="presOf" srcId="{D93093FA-A55B-4741-BAA0-45188F6D2A26}" destId="{88A9A7E1-59F3-4DF8-8C76-018D937719B6}" srcOrd="0" destOrd="9" presId="urn:microsoft.com/office/officeart/2005/8/layout/hList6"/>
    <dgm:cxn modelId="{284F1202-CC40-4582-898B-D5038359E50C}" srcId="{581E4819-B4F8-4793-914D-180F740BEBD5}" destId="{60D12CBF-01A9-44B2-A8E5-D1395825BA8C}" srcOrd="1" destOrd="0" parTransId="{A13CF647-FCB3-4405-8FC2-7CA86EFE8C53}" sibTransId="{AC1B8D1D-59AB-4611-B474-F26FD4BCF5D7}"/>
    <dgm:cxn modelId="{E5891DE3-ED56-46CD-868F-6EC0B5D986DD}" srcId="{7F330216-90DF-4EF7-8499-5DAFF309777E}" destId="{92CD62E5-2DDD-4EAC-A5E8-3C74AE75BCBF}" srcOrd="3" destOrd="0" parTransId="{A2BEC564-07F1-4B9D-B313-C87AE72598CD}" sibTransId="{6A17D12F-456A-49A3-B067-5BE26442D56E}"/>
    <dgm:cxn modelId="{F74D0DF5-B1F1-4504-BE25-6763747BCED1}" type="presOf" srcId="{14668E29-75FA-406F-9D92-1064DEF41056}" destId="{672A2C07-5509-476B-972D-9A929F07E3A8}" srcOrd="0" destOrd="11" presId="urn:microsoft.com/office/officeart/2005/8/layout/hList6"/>
    <dgm:cxn modelId="{B94AC97F-36E9-4013-9A48-6283660FBE9E}" type="presOf" srcId="{8C746053-70D3-465D-931D-B465F43C305F}" destId="{672A2C07-5509-476B-972D-9A929F07E3A8}" srcOrd="0" destOrd="12" presId="urn:microsoft.com/office/officeart/2005/8/layout/hList6"/>
    <dgm:cxn modelId="{48855192-428B-4518-A5E4-EABBA84D19B7}" type="presOf" srcId="{38EA3BF7-32A9-4DCC-8F56-65E00F58154C}" destId="{65A7E56C-8368-473C-AD81-DE5F61EE3503}" srcOrd="0" destOrd="6" presId="urn:microsoft.com/office/officeart/2005/8/layout/hList6"/>
    <dgm:cxn modelId="{A479B8AF-95A8-4299-AF82-FAC33911A8A3}" srcId="{814372E8-BDB2-479D-A579-021B83FB2369}" destId="{935A63E1-44FB-48EA-A04E-E2C62A948D0D}" srcOrd="2" destOrd="0" parTransId="{D7E67521-21E9-40AD-99F6-FD4C54D9EEEC}" sibTransId="{05A58CFB-021D-4811-B770-C86513D585C9}"/>
    <dgm:cxn modelId="{082DA399-7BC2-4A7B-A5BB-76D4AC7EB3D3}" srcId="{581E4819-B4F8-4793-914D-180F740BEBD5}" destId="{814372E8-BDB2-479D-A579-021B83FB2369}" srcOrd="0" destOrd="0" parTransId="{DB1B0F8B-3781-44A3-B922-23A7A82E2AA6}" sibTransId="{0A76928B-3C88-4ADB-8CCE-B891B7469761}"/>
    <dgm:cxn modelId="{D327B327-81DC-41BB-BEA7-8B2DF9AA373B}" srcId="{7F330216-90DF-4EF7-8499-5DAFF309777E}" destId="{4D36A3AF-5E11-426A-8FAE-3D9B7222B2D0}" srcOrd="4" destOrd="0" parTransId="{43178606-4D68-4B3F-925F-06BF7132A969}" sibTransId="{08853737-28DE-4700-84DC-12CE66D445C1}"/>
    <dgm:cxn modelId="{4DF89EDA-51A5-43C7-9CA4-82B740C5A9C3}" type="presOf" srcId="{774471A4-0025-463A-8592-E01984CE6E3A}" destId="{672A2C07-5509-476B-972D-9A929F07E3A8}" srcOrd="0" destOrd="7" presId="urn:microsoft.com/office/officeart/2005/8/layout/hList6"/>
    <dgm:cxn modelId="{C780F8A5-D872-4B4C-AED6-0DF842F7F761}" srcId="{814372E8-BDB2-479D-A579-021B83FB2369}" destId="{774471A4-0025-463A-8592-E01984CE6E3A}" srcOrd="6" destOrd="0" parTransId="{0071EF15-F25D-4C3A-8B5C-E1DE8CC4DBEE}" sibTransId="{696EAFA1-93E7-4F8D-8BA1-43802FE22649}"/>
    <dgm:cxn modelId="{9BC00566-FB84-4470-AE8F-B08868D4A035}" srcId="{814372E8-BDB2-479D-A579-021B83FB2369}" destId="{F0FE7BD3-19F8-451A-A42F-9BF07F2C604A}" srcOrd="4" destOrd="0" parTransId="{848D129C-668A-4A53-BCA2-64A9C007E6CD}" sibTransId="{26EE2CAB-6615-4BCC-969F-73EF57A55BBC}"/>
    <dgm:cxn modelId="{33574968-FD9B-4554-9B1E-56E79CE71C71}" type="presOf" srcId="{2686F396-F6A0-402F-A4AA-D6002EEAAB8B}" destId="{672A2C07-5509-476B-972D-9A929F07E3A8}" srcOrd="0" destOrd="4" presId="urn:microsoft.com/office/officeart/2005/8/layout/hList6"/>
    <dgm:cxn modelId="{A7C9485E-A510-43AC-A45A-5550C202D246}" srcId="{814372E8-BDB2-479D-A579-021B83FB2369}" destId="{F2F65AF5-C8B5-43B0-9D56-A36F6636D642}" srcOrd="8" destOrd="0" parTransId="{3F230FF1-AEBC-4124-9B63-E39CD575EC5E}" sibTransId="{DDAAC426-2637-4190-9959-F2C15EC77F59}"/>
    <dgm:cxn modelId="{EAA44F76-77E3-4085-B8F2-88306324F6EA}" srcId="{60D12CBF-01A9-44B2-A8E5-D1395825BA8C}" destId="{517E2E21-97DC-45AB-AF96-AFEA9F1A99F7}" srcOrd="7" destOrd="0" parTransId="{17F5EC1E-715D-4576-98EB-DE9000EDA612}" sibTransId="{258345D7-CC3D-4B1D-BE0B-D3E39B8C29CD}"/>
    <dgm:cxn modelId="{7B73A5F2-CA73-42DE-BF30-A3532C101C21}" type="presOf" srcId="{9D2480CF-4744-40C9-AE57-323223454F5D}" destId="{65A7E56C-8368-473C-AD81-DE5F61EE3503}" srcOrd="0" destOrd="2" presId="urn:microsoft.com/office/officeart/2005/8/layout/hList6"/>
    <dgm:cxn modelId="{EE8C9A93-D280-496B-8FFA-7FDA0C2DF6FE}" srcId="{7F330216-90DF-4EF7-8499-5DAFF309777E}" destId="{8A47F02B-9764-4F2A-BE5A-841D915D8319}" srcOrd="7" destOrd="0" parTransId="{59CCAC2F-1788-4523-A12B-183B8AE8F5D7}" sibTransId="{18CCC1A4-4973-437E-93BE-A9A492294B4A}"/>
    <dgm:cxn modelId="{A92E1DB1-2D31-4308-B859-A14377174DEA}" srcId="{814372E8-BDB2-479D-A579-021B83FB2369}" destId="{D73A2860-F946-4B30-B41D-812151B406BD}" srcOrd="5" destOrd="0" parTransId="{B12C5E9F-ECF2-4642-A15E-F2D768281524}" sibTransId="{8965758D-95E3-4CE3-9639-1AD6F78B952C}"/>
    <dgm:cxn modelId="{6BF4029C-7376-453F-A18C-233631500483}" type="presOf" srcId="{60D12CBF-01A9-44B2-A8E5-D1395825BA8C}" destId="{88A9A7E1-59F3-4DF8-8C76-018D937719B6}" srcOrd="0" destOrd="0" presId="urn:microsoft.com/office/officeart/2005/8/layout/hList6"/>
    <dgm:cxn modelId="{FECE6457-C7CB-4FEF-99E9-F46773C30F44}" type="presOf" srcId="{5451E1A9-AABC-4C78-BC0B-66F5F925360F}" destId="{65A7E56C-8368-473C-AD81-DE5F61EE3503}" srcOrd="0" destOrd="3" presId="urn:microsoft.com/office/officeart/2005/8/layout/hList6"/>
    <dgm:cxn modelId="{89507417-9192-4ECD-A145-FD3B78D2ADE5}" type="presOf" srcId="{935A63E1-44FB-48EA-A04E-E2C62A948D0D}" destId="{672A2C07-5509-476B-972D-9A929F07E3A8}" srcOrd="0" destOrd="3" presId="urn:microsoft.com/office/officeart/2005/8/layout/hList6"/>
    <dgm:cxn modelId="{795CAB20-D669-4556-A542-3E9A3F0FB588}" srcId="{814372E8-BDB2-479D-A579-021B83FB2369}" destId="{67F1DE57-4CC9-47A3-97E2-35F7F6F4BF49}" srcOrd="12" destOrd="0" parTransId="{928852B5-8764-4C26-B999-F9AD8F9371A5}" sibTransId="{5795292C-267F-4321-B4F5-9782C0833215}"/>
    <dgm:cxn modelId="{B3CAB7A9-5BDC-433A-9D53-CA44AA8BB53F}" type="presOf" srcId="{F2F65AF5-C8B5-43B0-9D56-A36F6636D642}" destId="{672A2C07-5509-476B-972D-9A929F07E3A8}" srcOrd="0" destOrd="9" presId="urn:microsoft.com/office/officeart/2005/8/layout/hList6"/>
    <dgm:cxn modelId="{1E3B457F-31F6-45E2-B370-295BD5BE7E37}" srcId="{7F330216-90DF-4EF7-8499-5DAFF309777E}" destId="{9D2480CF-4744-40C9-AE57-323223454F5D}" srcOrd="1" destOrd="0" parTransId="{4EB33A6D-82A1-4E78-8611-B14848C97609}" sibTransId="{3709F445-1445-4A4C-B379-A29A1FED5F35}"/>
    <dgm:cxn modelId="{4C8A1F97-EDB2-4D1E-A403-C93A46E488CC}" type="presOf" srcId="{73EC68F7-674D-41CA-83BD-333D63999A86}" destId="{672A2C07-5509-476B-972D-9A929F07E3A8}" srcOrd="0" destOrd="1" presId="urn:microsoft.com/office/officeart/2005/8/layout/hList6"/>
    <dgm:cxn modelId="{A5CD85ED-393F-4B15-A212-27961D3CBE8B}" srcId="{60D12CBF-01A9-44B2-A8E5-D1395825BA8C}" destId="{D93093FA-A55B-4741-BAA0-45188F6D2A26}" srcOrd="8" destOrd="0" parTransId="{0307CD6C-51EF-4CDF-B166-345E28EEC05B}" sibTransId="{10D3A1A2-B25C-4355-8136-D8322B8CD2AE}"/>
    <dgm:cxn modelId="{CAD7E13C-BB7E-450E-93D8-5DB27365AF67}" type="presOf" srcId="{3DA270E7-EF79-4598-9241-5DD298CCF241}" destId="{65A7E56C-8368-473C-AD81-DE5F61EE3503}" srcOrd="0" destOrd="9" presId="urn:microsoft.com/office/officeart/2005/8/layout/hList6"/>
    <dgm:cxn modelId="{FE383684-3BF8-48F6-B50F-51387EE0E19C}" srcId="{7F330216-90DF-4EF7-8499-5DAFF309777E}" destId="{D030B404-5D3F-4874-B1AA-D76F37A82807}" srcOrd="0" destOrd="0" parTransId="{CE34F8A6-2473-47EC-B9B9-996F4E054C95}" sibTransId="{A2FEFA8C-130E-4579-9477-08E6269960A6}"/>
    <dgm:cxn modelId="{0EBEBDBB-9C47-4E6F-8CF7-3020CBACD5DC}" srcId="{60D12CBF-01A9-44B2-A8E5-D1395825BA8C}" destId="{A15404FD-F1E2-4A77-9561-154FF6A05FBF}" srcOrd="3" destOrd="0" parTransId="{B817A138-A47F-40B9-AB2E-E45C5B2C602A}" sibTransId="{6143F186-DDE7-4D7B-9085-F893EEA501EF}"/>
    <dgm:cxn modelId="{2A8458D3-3473-4F3D-9016-2CDA855F47D3}" type="presOf" srcId="{8A47F02B-9764-4F2A-BE5A-841D915D8319}" destId="{65A7E56C-8368-473C-AD81-DE5F61EE3503}" srcOrd="0" destOrd="8" presId="urn:microsoft.com/office/officeart/2005/8/layout/hList6"/>
    <dgm:cxn modelId="{9F4624B1-0770-4CC8-BEDD-A71149DEA27D}" type="presOf" srcId="{D3629808-123C-474B-950C-DB9A65F18329}" destId="{88A9A7E1-59F3-4DF8-8C76-018D937719B6}" srcOrd="0" destOrd="2" presId="urn:microsoft.com/office/officeart/2005/8/layout/hList6"/>
    <dgm:cxn modelId="{BA082E4B-E1E5-4DD6-92AB-55AB808F3176}" srcId="{814372E8-BDB2-479D-A579-021B83FB2369}" destId="{7D78ACD6-1F8C-49F9-8BE8-DA852F2ED005}" srcOrd="13" destOrd="0" parTransId="{4AAFD780-1C66-47B9-8192-2DA6257C5F62}" sibTransId="{172306BD-3A1A-4BF3-A836-474D313934AE}"/>
    <dgm:cxn modelId="{67D19F2E-BEAB-4DBF-8BB1-9BDB95647EA6}" srcId="{7F330216-90DF-4EF7-8499-5DAFF309777E}" destId="{5451E1A9-AABC-4C78-BC0B-66F5F925360F}" srcOrd="2" destOrd="0" parTransId="{105CB66D-5693-464A-B627-A94B46AD0D4F}" sibTransId="{FA659F9F-5578-4B8E-B884-36075541D7F7}"/>
    <dgm:cxn modelId="{4BE39189-2B57-4642-B6FA-9ADAA29A3393}" type="presOf" srcId="{7D78ACD6-1F8C-49F9-8BE8-DA852F2ED005}" destId="{672A2C07-5509-476B-972D-9A929F07E3A8}" srcOrd="0" destOrd="14" presId="urn:microsoft.com/office/officeart/2005/8/layout/hList6"/>
    <dgm:cxn modelId="{2E8056FC-AA16-4A30-B221-128EFD14CC90}" srcId="{60D12CBF-01A9-44B2-A8E5-D1395825BA8C}" destId="{D3629808-123C-474B-950C-DB9A65F18329}" srcOrd="1" destOrd="0" parTransId="{848A5192-D7AD-4BB6-9B63-6FD9B20209D7}" sibTransId="{74C107EB-DCCA-4FA3-BBD0-B1593B01E8F4}"/>
    <dgm:cxn modelId="{6C48EF16-9CB3-44EF-945D-70E36F00318F}" type="presOf" srcId="{F0FE7BD3-19F8-451A-A42F-9BF07F2C604A}" destId="{672A2C07-5509-476B-972D-9A929F07E3A8}" srcOrd="0" destOrd="5" presId="urn:microsoft.com/office/officeart/2005/8/layout/hList6"/>
    <dgm:cxn modelId="{5F26A384-A10F-4929-B2AC-6CF77AEDBB61}" type="presOf" srcId="{D030B404-5D3F-4874-B1AA-D76F37A82807}" destId="{65A7E56C-8368-473C-AD81-DE5F61EE3503}" srcOrd="0" destOrd="1" presId="urn:microsoft.com/office/officeart/2005/8/layout/hList6"/>
    <dgm:cxn modelId="{ABD8AC2E-1E6A-4F2E-8A18-9CB3F5F6FBB3}" srcId="{814372E8-BDB2-479D-A579-021B83FB2369}" destId="{73EC68F7-674D-41CA-83BD-333D63999A86}" srcOrd="0" destOrd="0" parTransId="{5E414071-9950-4E76-B995-3C1C44C8C608}" sibTransId="{4874E4FC-F20D-4D68-8512-9DE7837F2F81}"/>
    <dgm:cxn modelId="{62157DEF-25A3-4082-B878-DC61334C2515}" type="presOf" srcId="{E3EA3D24-79F4-4120-8085-E5D48DD9E68C}" destId="{65A7E56C-8368-473C-AD81-DE5F61EE3503}" srcOrd="0" destOrd="7" presId="urn:microsoft.com/office/officeart/2005/8/layout/hList6"/>
    <dgm:cxn modelId="{41511D09-2C5C-4509-8D65-65E615F08095}" type="presOf" srcId="{92CD62E5-2DDD-4EAC-A5E8-3C74AE75BCBF}" destId="{65A7E56C-8368-473C-AD81-DE5F61EE3503}" srcOrd="0" destOrd="4" presId="urn:microsoft.com/office/officeart/2005/8/layout/hList6"/>
    <dgm:cxn modelId="{8763037B-5D3E-4AF5-B2C8-8A0D9725319E}" srcId="{7F330216-90DF-4EF7-8499-5DAFF309777E}" destId="{3DA270E7-EF79-4598-9241-5DD298CCF241}" srcOrd="8" destOrd="0" parTransId="{BBCEF66B-7588-4CC3-ADD6-73726CBE0A90}" sibTransId="{781BD398-B822-44E2-88BE-20B2A8C9F3CF}"/>
    <dgm:cxn modelId="{89354D1B-3F8D-4E92-895A-CD2A5CB2C011}" type="presOf" srcId="{67F1DE57-4CC9-47A3-97E2-35F7F6F4BF49}" destId="{672A2C07-5509-476B-972D-9A929F07E3A8}" srcOrd="0" destOrd="13" presId="urn:microsoft.com/office/officeart/2005/8/layout/hList6"/>
    <dgm:cxn modelId="{80A1B386-394E-4642-A9FB-B062232B35A1}" srcId="{814372E8-BDB2-479D-A579-021B83FB2369}" destId="{F87F992A-4FD8-479E-AD52-E1DD6D0115D1}" srcOrd="7" destOrd="0" parTransId="{A1265948-AE22-417C-B267-A12617075F42}" sibTransId="{975DF093-AABC-43CB-8E24-963ECFF69BB6}"/>
    <dgm:cxn modelId="{6AB2768E-B938-400F-AB6A-C1418D1FD23C}" type="presOf" srcId="{A15404FD-F1E2-4A77-9561-154FF6A05FBF}" destId="{88A9A7E1-59F3-4DF8-8C76-018D937719B6}" srcOrd="0" destOrd="4" presId="urn:microsoft.com/office/officeart/2005/8/layout/hList6"/>
    <dgm:cxn modelId="{28FD01C7-0737-4F9F-AD5E-0A28CE13CDBB}" srcId="{60D12CBF-01A9-44B2-A8E5-D1395825BA8C}" destId="{44F73C31-CEAB-4722-B4EE-EE3F01F11EE2}" srcOrd="2" destOrd="0" parTransId="{F1462F18-120E-4122-A428-854392382349}" sibTransId="{FDDFFB46-0375-44E2-BBC6-AED76B64FDF4}"/>
    <dgm:cxn modelId="{1E408447-A917-4B67-B4D6-AFBDB7ADD292}" srcId="{60D12CBF-01A9-44B2-A8E5-D1395825BA8C}" destId="{718CD955-F0EE-4C2C-963C-F2452EAA3BC6}" srcOrd="9" destOrd="0" parTransId="{5FBF75B9-18E4-4089-B7D6-133F7E6F1726}" sibTransId="{F21C07B8-3DF1-4859-9483-5EC6E31CA085}"/>
    <dgm:cxn modelId="{28CCC653-A91B-4BEA-BF35-833FA831FE63}" type="presOf" srcId="{517E2E21-97DC-45AB-AF96-AFEA9F1A99F7}" destId="{88A9A7E1-59F3-4DF8-8C76-018D937719B6}" srcOrd="0" destOrd="8" presId="urn:microsoft.com/office/officeart/2005/8/layout/hList6"/>
    <dgm:cxn modelId="{D43CB4E5-7C98-46CD-B782-BFE039E262DD}" type="presOf" srcId="{8D353830-2885-4C37-BFF1-FF5C6668E82A}" destId="{88A9A7E1-59F3-4DF8-8C76-018D937719B6}" srcOrd="0" destOrd="7" presId="urn:microsoft.com/office/officeart/2005/8/layout/hList6"/>
    <dgm:cxn modelId="{E431AA20-09E1-408D-88C4-F9463EC50455}" srcId="{60D12CBF-01A9-44B2-A8E5-D1395825BA8C}" destId="{6846B57F-3C33-4D7E-92C3-D572DD06EF6A}" srcOrd="4" destOrd="0" parTransId="{745E5871-09B3-4022-AED4-97D9744095CA}" sibTransId="{EE6A5CC9-5E82-4D57-88DC-016F089AE7C0}"/>
    <dgm:cxn modelId="{6951C76F-BBD8-405C-B434-20E2B9667889}" srcId="{7F330216-90DF-4EF7-8499-5DAFF309777E}" destId="{E3EA3D24-79F4-4120-8085-E5D48DD9E68C}" srcOrd="6" destOrd="0" parTransId="{2B4D5BD8-EF98-41D4-9FA3-BB3EF0218278}" sibTransId="{61460669-58EA-4D39-9529-33FEAB499968}"/>
    <dgm:cxn modelId="{5EFDC14B-8DEE-4534-A566-AAC91000E670}" srcId="{581E4819-B4F8-4793-914D-180F740BEBD5}" destId="{7F330216-90DF-4EF7-8499-5DAFF309777E}" srcOrd="2" destOrd="0" parTransId="{226975B6-3248-4D8F-97E6-3D85E2C22D49}" sibTransId="{C64D4C57-A548-4603-83DE-0E0FB3B57C51}"/>
    <dgm:cxn modelId="{2D8C50DF-99AF-4318-AE59-BC03F9135BDD}" srcId="{814372E8-BDB2-479D-A579-021B83FB2369}" destId="{14668E29-75FA-406F-9D92-1064DEF41056}" srcOrd="10" destOrd="0" parTransId="{1C52F4BC-8F61-469A-83DF-2ABE11C25CDD}" sibTransId="{414D4580-1DF5-4577-870C-A172678330A3}"/>
    <dgm:cxn modelId="{ED80621D-5A7B-4593-9083-9B1D75A5AD2F}" type="presOf" srcId="{4D36A3AF-5E11-426A-8FAE-3D9B7222B2D0}" destId="{65A7E56C-8368-473C-AD81-DE5F61EE3503}" srcOrd="0" destOrd="5" presId="urn:microsoft.com/office/officeart/2005/8/layout/hList6"/>
    <dgm:cxn modelId="{63A6EE2F-FB18-41D7-835F-5965515F3ED2}" srcId="{7F330216-90DF-4EF7-8499-5DAFF309777E}" destId="{38EA3BF7-32A9-4DCC-8F56-65E00F58154C}" srcOrd="5" destOrd="0" parTransId="{1615CFBE-9033-48CA-8501-03FF0F6B09B3}" sibTransId="{3215305A-BA88-408A-BB97-09725C1561E0}"/>
    <dgm:cxn modelId="{E5316DB7-F034-449E-AF7E-B15A3B9BC970}" type="presOf" srcId="{44F73C31-CEAB-4722-B4EE-EE3F01F11EE2}" destId="{88A9A7E1-59F3-4DF8-8C76-018D937719B6}" srcOrd="0" destOrd="3" presId="urn:microsoft.com/office/officeart/2005/8/layout/hList6"/>
    <dgm:cxn modelId="{1DFBE411-C4DB-49B7-BDFA-33964EBB9B8E}" type="presOf" srcId="{581E4819-B4F8-4793-914D-180F740BEBD5}" destId="{91F7266F-04C1-4EC8-9289-C617BFD02CF1}" srcOrd="0" destOrd="0" presId="urn:microsoft.com/office/officeart/2005/8/layout/hList6"/>
    <dgm:cxn modelId="{57FBB319-6CBE-4ED0-B77E-EBB7A00E444B}" srcId="{60D12CBF-01A9-44B2-A8E5-D1395825BA8C}" destId="{2C29FD9F-D306-48C4-864C-C2D9768B0F6D}" srcOrd="5" destOrd="0" parTransId="{CF4B34E9-91B5-471C-8138-B1B5E6E0F716}" sibTransId="{157932F5-1DEB-4DAE-95DA-80AAEBDE7A42}"/>
    <dgm:cxn modelId="{19E01B15-4D29-4F6B-A617-4A2AB9F7472E}" type="presOf" srcId="{2C29FD9F-D306-48C4-864C-C2D9768B0F6D}" destId="{88A9A7E1-59F3-4DF8-8C76-018D937719B6}" srcOrd="0" destOrd="6" presId="urn:microsoft.com/office/officeart/2005/8/layout/hList6"/>
    <dgm:cxn modelId="{BADF0711-B05C-4EC7-875B-8E953234F833}" srcId="{814372E8-BDB2-479D-A579-021B83FB2369}" destId="{FA7E4E59-5002-4F4D-B65F-661AD4600082}" srcOrd="9" destOrd="0" parTransId="{22B9F9E1-200B-4B02-9661-186BEDF81058}" sibTransId="{53059153-0A13-48A3-9166-2D064D3F4162}"/>
    <dgm:cxn modelId="{6E3B0BAE-F9AF-4309-B531-8F95C6E7BC89}" type="presOf" srcId="{31904AFC-B917-4321-83D7-3304715F84DD}" destId="{88A9A7E1-59F3-4DF8-8C76-018D937719B6}" srcOrd="0" destOrd="1" presId="urn:microsoft.com/office/officeart/2005/8/layout/hList6"/>
    <dgm:cxn modelId="{DEA60BA6-5770-4484-8CC7-BD33912BADCB}" type="presParOf" srcId="{91F7266F-04C1-4EC8-9289-C617BFD02CF1}" destId="{672A2C07-5509-476B-972D-9A929F07E3A8}" srcOrd="0" destOrd="0" presId="urn:microsoft.com/office/officeart/2005/8/layout/hList6"/>
    <dgm:cxn modelId="{0A37A457-07B2-4645-9D1E-C64BA360CF12}" type="presParOf" srcId="{91F7266F-04C1-4EC8-9289-C617BFD02CF1}" destId="{47280140-EC94-4618-BB5A-679A7C4BAFD1}" srcOrd="1" destOrd="0" presId="urn:microsoft.com/office/officeart/2005/8/layout/hList6"/>
    <dgm:cxn modelId="{598E5A10-439C-4D9F-A3A8-61BB8727DB12}" type="presParOf" srcId="{91F7266F-04C1-4EC8-9289-C617BFD02CF1}" destId="{88A9A7E1-59F3-4DF8-8C76-018D937719B6}" srcOrd="2" destOrd="0" presId="urn:microsoft.com/office/officeart/2005/8/layout/hList6"/>
    <dgm:cxn modelId="{C30625F0-B68C-4E6F-B097-EA834B766CF1}" type="presParOf" srcId="{91F7266F-04C1-4EC8-9289-C617BFD02CF1}" destId="{818A4646-C872-4995-B645-EA260725F4A9}" srcOrd="3" destOrd="0" presId="urn:microsoft.com/office/officeart/2005/8/layout/hList6"/>
    <dgm:cxn modelId="{5F47CD67-CBA0-42FE-B496-6BF334F8BB9D}" type="presParOf" srcId="{91F7266F-04C1-4EC8-9289-C617BFD02CF1}" destId="{65A7E56C-8368-473C-AD81-DE5F61EE3503}" srcOrd="4" destOrd="0" presId="urn:microsoft.com/office/officeart/2005/8/layout/h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DD2D0-0A92-49C5-9AEB-30C2A774A919}" type="datetimeFigureOut">
              <a:rPr lang="hu-HU" smtClean="0"/>
              <a:pPr/>
              <a:t>2011.04.26.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339263"/>
            <a:ext cx="288766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3488" y="9339263"/>
            <a:ext cx="2887662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9DED0-A741-4C05-8236-BE79A3B4153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87186" cy="49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552" y="1"/>
            <a:ext cx="2887186" cy="49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69925" y="738188"/>
            <a:ext cx="5322888" cy="3686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8365" y="4670061"/>
            <a:ext cx="4886008" cy="44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1728"/>
            <a:ext cx="2887186" cy="49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552" y="9341728"/>
            <a:ext cx="2887186" cy="49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B904D0B-CE74-4F34-B916-E5F032BE1B6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79876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F0B403-1628-4E61-940C-8DC7AA8BBEB2}" type="slidenum">
              <a:rPr lang="fr-FR" smtClean="0"/>
              <a:pPr/>
              <a:t>21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gray">
          <a:xfrm>
            <a:off x="1112838" y="228600"/>
            <a:ext cx="8545512" cy="5372100"/>
          </a:xfrm>
          <a:custGeom>
            <a:avLst/>
            <a:gdLst/>
            <a:ahLst/>
            <a:cxnLst>
              <a:cxn ang="0">
                <a:pos x="0" y="3279"/>
              </a:cxn>
              <a:cxn ang="0">
                <a:pos x="2515" y="0"/>
              </a:cxn>
              <a:cxn ang="0">
                <a:pos x="4793" y="0"/>
              </a:cxn>
              <a:cxn ang="0">
                <a:pos x="4793" y="3279"/>
              </a:cxn>
              <a:cxn ang="0">
                <a:pos x="0" y="3279"/>
              </a:cxn>
            </a:cxnLst>
            <a:rect l="0" t="0" r="r" b="b"/>
            <a:pathLst>
              <a:path w="4793" h="3279">
                <a:moveTo>
                  <a:pt x="0" y="3279"/>
                </a:moveTo>
                <a:lnTo>
                  <a:pt x="2515" y="0"/>
                </a:lnTo>
                <a:lnTo>
                  <a:pt x="4793" y="0"/>
                </a:lnTo>
                <a:lnTo>
                  <a:pt x="4793" y="3279"/>
                </a:lnTo>
                <a:lnTo>
                  <a:pt x="0" y="327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hu-HU"/>
          </a:p>
        </p:txBody>
      </p:sp>
      <p:sp>
        <p:nvSpPr>
          <p:cNvPr id="5" name="Freeform 34"/>
          <p:cNvSpPr>
            <a:spLocks/>
          </p:cNvSpPr>
          <p:nvPr/>
        </p:nvSpPr>
        <p:spPr bwMode="gray">
          <a:xfrm>
            <a:off x="247650" y="228600"/>
            <a:ext cx="5348288" cy="5372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79"/>
              </a:cxn>
              <a:cxn ang="0">
                <a:pos x="486" y="3279"/>
              </a:cxn>
              <a:cxn ang="0">
                <a:pos x="3000" y="0"/>
              </a:cxn>
              <a:cxn ang="0">
                <a:pos x="0" y="0"/>
              </a:cxn>
            </a:cxnLst>
            <a:rect l="0" t="0" r="r" b="b"/>
            <a:pathLst>
              <a:path w="3000" h="3279">
                <a:moveTo>
                  <a:pt x="0" y="0"/>
                </a:moveTo>
                <a:lnTo>
                  <a:pt x="0" y="3279"/>
                </a:lnTo>
                <a:lnTo>
                  <a:pt x="486" y="3279"/>
                </a:lnTo>
                <a:lnTo>
                  <a:pt x="30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hu-HU"/>
          </a:p>
        </p:txBody>
      </p:sp>
      <p:sp>
        <p:nvSpPr>
          <p:cNvPr id="6" name="Freeform 32"/>
          <p:cNvSpPr>
            <a:spLocks/>
          </p:cNvSpPr>
          <p:nvPr/>
        </p:nvSpPr>
        <p:spPr bwMode="gray">
          <a:xfrm>
            <a:off x="3532188" y="228600"/>
            <a:ext cx="2063750" cy="1995488"/>
          </a:xfrm>
          <a:custGeom>
            <a:avLst/>
            <a:gdLst/>
            <a:ahLst/>
            <a:cxnLst>
              <a:cxn ang="0">
                <a:pos x="228" y="1212"/>
              </a:cxn>
              <a:cxn ang="0">
                <a:pos x="1158" y="0"/>
              </a:cxn>
              <a:cxn ang="0">
                <a:pos x="930" y="0"/>
              </a:cxn>
              <a:cxn ang="0">
                <a:pos x="0" y="1212"/>
              </a:cxn>
              <a:cxn ang="0">
                <a:pos x="228" y="1212"/>
              </a:cxn>
            </a:cxnLst>
            <a:rect l="0" t="0" r="r" b="b"/>
            <a:pathLst>
              <a:path w="1158" h="1212">
                <a:moveTo>
                  <a:pt x="228" y="1212"/>
                </a:moveTo>
                <a:lnTo>
                  <a:pt x="1158" y="0"/>
                </a:lnTo>
                <a:lnTo>
                  <a:pt x="930" y="0"/>
                </a:lnTo>
                <a:lnTo>
                  <a:pt x="0" y="1212"/>
                </a:lnTo>
                <a:lnTo>
                  <a:pt x="228" y="1212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hu-HU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gray">
          <a:xfrm>
            <a:off x="0" y="0"/>
            <a:ext cx="24765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hu-H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gray">
          <a:xfrm>
            <a:off x="9658350" y="0"/>
            <a:ext cx="24765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hu-H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gray">
          <a:xfrm>
            <a:off x="0" y="5105400"/>
            <a:ext cx="9823450" cy="175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hu-HU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0" y="0"/>
            <a:ext cx="9906000" cy="228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hu-HU"/>
          </a:p>
        </p:txBody>
      </p:sp>
      <p:sp>
        <p:nvSpPr>
          <p:cNvPr id="11" name="Rectangle 47"/>
          <p:cNvSpPr>
            <a:spLocks noChangeArrowheads="1"/>
          </p:cNvSpPr>
          <p:nvPr/>
        </p:nvSpPr>
        <p:spPr bwMode="gray">
          <a:xfrm>
            <a:off x="247650" y="6515100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defRPr/>
            </a:pPr>
            <a:fld id="{6C014534-E612-4E24-93B6-E42CBC52CE74}" type="slidenum">
              <a:rPr lang="fr-FR" sz="1000">
                <a:solidFill>
                  <a:srgbClr val="103184"/>
                </a:solidFill>
              </a:rPr>
              <a:pPr eaLnBrk="0" hangingPunct="0">
                <a:defRPr/>
              </a:pPr>
              <a:t>‹#›</a:t>
            </a:fld>
            <a:endParaRPr lang="fr-FR" sz="1000">
              <a:solidFill>
                <a:srgbClr val="103184"/>
              </a:solidFill>
            </a:endParaRPr>
          </a:p>
        </p:txBody>
      </p:sp>
      <p:sp>
        <p:nvSpPr>
          <p:cNvPr id="12" name="Text Box 52"/>
          <p:cNvSpPr txBox="1">
            <a:spLocks noChangeArrowheads="1"/>
          </p:cNvSpPr>
          <p:nvPr/>
        </p:nvSpPr>
        <p:spPr bwMode="auto">
          <a:xfrm>
            <a:off x="5502275" y="5892800"/>
            <a:ext cx="465137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3" name="Rectangle 53"/>
          <p:cNvSpPr>
            <a:spLocks noChangeArrowheads="1"/>
          </p:cNvSpPr>
          <p:nvPr/>
        </p:nvSpPr>
        <p:spPr bwMode="gray">
          <a:xfrm>
            <a:off x="5915025" y="5816600"/>
            <a:ext cx="465137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5000"/>
              </a:lnSpc>
              <a:defRPr/>
            </a:pPr>
            <a:endParaRPr lang="en-US" sz="3300" b="1">
              <a:solidFill>
                <a:srgbClr val="103184"/>
              </a:solidFill>
            </a:endParaRPr>
          </a:p>
        </p:txBody>
      </p:sp>
      <p:pic>
        <p:nvPicPr>
          <p:cNvPr id="14" name="Picture 55" descr="stan_d_p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5200" y="5949950"/>
            <a:ext cx="36671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60400" y="609600"/>
            <a:ext cx="2971800" cy="4343400"/>
          </a:xfrm>
        </p:spPr>
        <p:txBody>
          <a:bodyPr anchor="t"/>
          <a:lstStyle>
            <a:lvl1pPr>
              <a:lnSpc>
                <a:spcPct val="95000"/>
              </a:lnSpc>
              <a:defRPr sz="3300">
                <a:solidFill>
                  <a:srgbClr val="103184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5778500" y="752475"/>
            <a:ext cx="3659188" cy="421163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FB407-713A-41D6-861F-B8790FF953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QBR - Bratislava - June 11th 2009AXA Bank Sk Program – STC June 9th, 2009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388225" y="228600"/>
            <a:ext cx="2270125" cy="5867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77850" y="228600"/>
            <a:ext cx="6657975" cy="5867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A06C1-A3DB-4FFA-8903-D63A63D31D0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QBR - Bratislava - June 11th 2009AXA Bank Sk Program – STC June 9th, 2009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4DA18-7FD1-4E60-B23F-7C12A4BDA4D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QBR - Bratislava - June 11th 2009AXA Bank Sk Program – STC June 9th, 2009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5E658-A693-4894-BECA-CF3D9CAA001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QBR - Bratislava - June 11th 2009AXA Bank Sk Program – STC June 9th, 2009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77850" y="1295400"/>
            <a:ext cx="446405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94300" y="1295400"/>
            <a:ext cx="446405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70547-8A59-4844-9E8C-383931383CF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QBR - Bratislava - June 11th 2009AXA Bank Sk Program – STC June 9th, 2009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A96A4-16D2-4ED9-B257-EF73B488B26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QBR - Bratislava - June 11th 2009AXA Bank Sk Program – STC June 9th, 2009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C118A-9213-4133-939A-D3FB97B0EBA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QBR - Bratislava - June 11th 2009AXA Bank Sk Program – STC June 9th, 2009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1FCA6-4448-4F14-A522-86D5EFADD09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QBR - Bratislava - June 11th 2009AXA Bank Sk Program – STC June 9th, 2009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29B1B-F5A5-41EB-87B2-ED8A13CAD2F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QBR - Bratislava - June 11th 2009AXA Bank Sk Program – STC June 9th, 2009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85A08-46DF-46EE-BB1B-D8E9ADA4EE7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QBR - Bratislava - June 11th 2009AXA Bank Sk Program – STC June 9th, 2009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rgbClr val="D7B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ChangeArrowheads="1"/>
          </p:cNvSpPr>
          <p:nvPr/>
        </p:nvSpPr>
        <p:spPr bwMode="gray">
          <a:xfrm>
            <a:off x="0" y="1143000"/>
            <a:ext cx="9906000" cy="5715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hu-HU"/>
          </a:p>
        </p:txBody>
      </p:sp>
      <p:sp>
        <p:nvSpPr>
          <p:cNvPr id="1047" name="Freeform 23"/>
          <p:cNvSpPr>
            <a:spLocks/>
          </p:cNvSpPr>
          <p:nvPr/>
        </p:nvSpPr>
        <p:spPr bwMode="gray">
          <a:xfrm>
            <a:off x="247650" y="195263"/>
            <a:ext cx="8232775" cy="9477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74"/>
              </a:cxn>
              <a:cxn ang="0">
                <a:pos x="4189" y="574"/>
              </a:cxn>
              <a:cxn ang="0">
                <a:pos x="4619" y="0"/>
              </a:cxn>
              <a:cxn ang="0">
                <a:pos x="0" y="0"/>
              </a:cxn>
            </a:cxnLst>
            <a:rect l="0" t="0" r="r" b="b"/>
            <a:pathLst>
              <a:path w="4619" h="574">
                <a:moveTo>
                  <a:pt x="0" y="0"/>
                </a:moveTo>
                <a:lnTo>
                  <a:pt x="0" y="574"/>
                </a:lnTo>
                <a:lnTo>
                  <a:pt x="4189" y="574"/>
                </a:lnTo>
                <a:lnTo>
                  <a:pt x="461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hu-HU"/>
          </a:p>
        </p:txBody>
      </p:sp>
      <p:sp>
        <p:nvSpPr>
          <p:cNvPr id="1045" name="Freeform 21"/>
          <p:cNvSpPr>
            <a:spLocks/>
          </p:cNvSpPr>
          <p:nvPr/>
        </p:nvSpPr>
        <p:spPr bwMode="gray">
          <a:xfrm>
            <a:off x="7718425" y="195263"/>
            <a:ext cx="1939925" cy="947737"/>
          </a:xfrm>
          <a:custGeom>
            <a:avLst/>
            <a:gdLst/>
            <a:ahLst/>
            <a:cxnLst>
              <a:cxn ang="0">
                <a:pos x="429" y="0"/>
              </a:cxn>
              <a:cxn ang="0">
                <a:pos x="0" y="574"/>
              </a:cxn>
              <a:cxn ang="0">
                <a:pos x="1088" y="574"/>
              </a:cxn>
              <a:cxn ang="0">
                <a:pos x="1088" y="0"/>
              </a:cxn>
              <a:cxn ang="0">
                <a:pos x="429" y="0"/>
              </a:cxn>
            </a:cxnLst>
            <a:rect l="0" t="0" r="r" b="b"/>
            <a:pathLst>
              <a:path w="1088" h="574">
                <a:moveTo>
                  <a:pt x="429" y="0"/>
                </a:moveTo>
                <a:lnTo>
                  <a:pt x="0" y="574"/>
                </a:lnTo>
                <a:lnTo>
                  <a:pt x="1088" y="574"/>
                </a:lnTo>
                <a:lnTo>
                  <a:pt x="1088" y="0"/>
                </a:lnTo>
                <a:lnTo>
                  <a:pt x="429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hu-HU"/>
          </a:p>
        </p:txBody>
      </p:sp>
      <p:sp>
        <p:nvSpPr>
          <p:cNvPr id="1049" name="Freeform 25"/>
          <p:cNvSpPr>
            <a:spLocks/>
          </p:cNvSpPr>
          <p:nvPr/>
        </p:nvSpPr>
        <p:spPr bwMode="gray">
          <a:xfrm>
            <a:off x="7605713" y="195263"/>
            <a:ext cx="977900" cy="947737"/>
          </a:xfrm>
          <a:custGeom>
            <a:avLst/>
            <a:gdLst/>
            <a:ahLst/>
            <a:cxnLst>
              <a:cxn ang="0">
                <a:pos x="107" y="574"/>
              </a:cxn>
              <a:cxn ang="0">
                <a:pos x="547" y="0"/>
              </a:cxn>
              <a:cxn ang="0">
                <a:pos x="438" y="0"/>
              </a:cxn>
              <a:cxn ang="0">
                <a:pos x="0" y="574"/>
              </a:cxn>
              <a:cxn ang="0">
                <a:pos x="107" y="574"/>
              </a:cxn>
            </a:cxnLst>
            <a:rect l="0" t="0" r="r" b="b"/>
            <a:pathLst>
              <a:path w="547" h="574">
                <a:moveTo>
                  <a:pt x="107" y="574"/>
                </a:moveTo>
                <a:lnTo>
                  <a:pt x="547" y="0"/>
                </a:lnTo>
                <a:lnTo>
                  <a:pt x="438" y="0"/>
                </a:lnTo>
                <a:lnTo>
                  <a:pt x="0" y="574"/>
                </a:lnTo>
                <a:lnTo>
                  <a:pt x="107" y="574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hu-HU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77850" y="228600"/>
            <a:ext cx="7512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47650" y="6515100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103184"/>
                </a:solidFill>
              </a:defRPr>
            </a:lvl1pPr>
          </a:lstStyle>
          <a:p>
            <a:pPr>
              <a:defRPr/>
            </a:pPr>
            <a:fld id="{6AD549C8-0964-466D-AF51-D23B1E2A82A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gray">
          <a:xfrm>
            <a:off x="0" y="0"/>
            <a:ext cx="247650" cy="1295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hu-HU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gray">
          <a:xfrm>
            <a:off x="9658350" y="0"/>
            <a:ext cx="247650" cy="1295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hu-H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gray">
          <a:xfrm>
            <a:off x="0" y="0"/>
            <a:ext cx="9906000" cy="228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hu-HU"/>
          </a:p>
        </p:txBody>
      </p:sp>
      <p:sp>
        <p:nvSpPr>
          <p:cNvPr id="205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77850" y="1295400"/>
            <a:ext cx="90805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77850" y="6515100"/>
            <a:ext cx="7099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103184"/>
                </a:solidFill>
              </a:defRPr>
            </a:lvl1pPr>
          </a:lstStyle>
          <a:p>
            <a:pPr>
              <a:defRPr/>
            </a:pPr>
            <a:r>
              <a:rPr lang="fr-FR"/>
              <a:t>QBR - Bratislava - June 11th 2009AXA Bank Sk Program – STC June 9th, 2009</a:t>
            </a:r>
          </a:p>
        </p:txBody>
      </p:sp>
      <p:pic>
        <p:nvPicPr>
          <p:cNvPr id="2061" name="Picture 33" descr="stan_d_p_rg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994650" y="6359525"/>
            <a:ext cx="16764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031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pitchFamily="34" charset="0"/>
          <a:ea typeface="ＭＳ Ｐゴシック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pitchFamily="34" charset="0"/>
          <a:ea typeface="ＭＳ Ｐゴシック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pitchFamily="34" charset="0"/>
          <a:ea typeface="ＭＳ Ｐゴシック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pitchFamily="34" charset="0"/>
          <a:ea typeface="ＭＳ Ｐゴシック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pitchFamily="34" charset="0"/>
          <a:ea typeface="ＭＳ Ｐゴシック"/>
          <a:cs typeface="ＭＳ Ｐゴシック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pitchFamily="34" charset="0"/>
          <a:ea typeface="ＭＳ Ｐゴシック"/>
          <a:cs typeface="ＭＳ Ｐゴシック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pitchFamily="34" charset="0"/>
          <a:ea typeface="ＭＳ Ｐゴシック"/>
          <a:cs typeface="ＭＳ Ｐゴシック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287338" indent="-287338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n"/>
        <a:defRPr sz="2200" b="1">
          <a:solidFill>
            <a:srgbClr val="103184"/>
          </a:solidFill>
          <a:latin typeface="+mn-lt"/>
          <a:ea typeface="+mn-ea"/>
          <a:cs typeface="+mn-cs"/>
        </a:defRPr>
      </a:lvl1pPr>
      <a:lvl2pPr marL="541338" indent="-252413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SzPct val="85000"/>
        <a:buFont typeface="Wingdings" pitchFamily="2" charset="2"/>
        <a:buChar char="l"/>
        <a:defRPr sz="1700">
          <a:solidFill>
            <a:srgbClr val="103184"/>
          </a:solidFill>
          <a:latin typeface="+mn-lt"/>
          <a:ea typeface="+mn-ea"/>
          <a:cs typeface="+mn-cs"/>
        </a:defRPr>
      </a:lvl2pPr>
      <a:lvl3pPr marL="738188" indent="-195263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SzPct val="85000"/>
        <a:buChar char="-"/>
        <a:defRPr sz="1700">
          <a:solidFill>
            <a:srgbClr val="103184"/>
          </a:solidFill>
          <a:latin typeface="+mn-lt"/>
          <a:ea typeface="+mn-ea"/>
          <a:cs typeface="+mn-cs"/>
        </a:defRPr>
      </a:lvl3pPr>
      <a:lvl4pPr marL="933450" indent="-193675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SzPct val="85000"/>
        <a:defRPr sz="2200" b="1">
          <a:solidFill>
            <a:schemeClr val="bg1"/>
          </a:solidFill>
          <a:latin typeface="+mn-lt"/>
          <a:ea typeface="+mn-ea"/>
          <a:cs typeface="+mn-cs"/>
        </a:defRPr>
      </a:lvl4pPr>
      <a:lvl5pPr marL="1220788" indent="-285750" algn="l" rtl="0" eaLnBrk="0" fontAlgn="base" hangingPunct="0">
        <a:spcBef>
          <a:spcPct val="0"/>
        </a:spcBef>
        <a:spcAft>
          <a:spcPct val="0"/>
        </a:spcAft>
        <a:buSzPct val="80000"/>
        <a:buFont typeface="Wingdings" pitchFamily="2" charset="2"/>
        <a:defRPr>
          <a:solidFill>
            <a:srgbClr val="103184"/>
          </a:solidFill>
          <a:latin typeface="+mn-lt"/>
          <a:ea typeface="+mn-ea"/>
          <a:cs typeface="+mn-cs"/>
        </a:defRPr>
      </a:lvl5pPr>
      <a:lvl6pPr marL="1677988" indent="-285750" algn="l" rtl="0" fontAlgn="base">
        <a:spcBef>
          <a:spcPct val="0"/>
        </a:spcBef>
        <a:spcAft>
          <a:spcPct val="0"/>
        </a:spcAft>
        <a:buSzPct val="80000"/>
        <a:buFont typeface="Wingdings" pitchFamily="2" charset="2"/>
        <a:defRPr>
          <a:solidFill>
            <a:srgbClr val="103184"/>
          </a:solidFill>
          <a:latin typeface="+mn-lt"/>
          <a:ea typeface="+mn-ea"/>
          <a:cs typeface="+mn-cs"/>
        </a:defRPr>
      </a:lvl6pPr>
      <a:lvl7pPr marL="2135188" indent="-285750" algn="l" rtl="0" fontAlgn="base">
        <a:spcBef>
          <a:spcPct val="0"/>
        </a:spcBef>
        <a:spcAft>
          <a:spcPct val="0"/>
        </a:spcAft>
        <a:buSzPct val="80000"/>
        <a:buFont typeface="Wingdings" pitchFamily="2" charset="2"/>
        <a:defRPr>
          <a:solidFill>
            <a:srgbClr val="103184"/>
          </a:solidFill>
          <a:latin typeface="+mn-lt"/>
          <a:ea typeface="+mn-ea"/>
          <a:cs typeface="+mn-cs"/>
        </a:defRPr>
      </a:lvl7pPr>
      <a:lvl8pPr marL="2592388" indent="-285750" algn="l" rtl="0" fontAlgn="base">
        <a:spcBef>
          <a:spcPct val="0"/>
        </a:spcBef>
        <a:spcAft>
          <a:spcPct val="0"/>
        </a:spcAft>
        <a:buSzPct val="80000"/>
        <a:buFont typeface="Wingdings" pitchFamily="2" charset="2"/>
        <a:defRPr>
          <a:solidFill>
            <a:srgbClr val="103184"/>
          </a:solidFill>
          <a:latin typeface="+mn-lt"/>
          <a:ea typeface="+mn-ea"/>
          <a:cs typeface="+mn-cs"/>
        </a:defRPr>
      </a:lvl8pPr>
      <a:lvl9pPr marL="3049588" indent="-285750" algn="l" rtl="0" fontAlgn="base">
        <a:spcBef>
          <a:spcPct val="0"/>
        </a:spcBef>
        <a:spcAft>
          <a:spcPct val="0"/>
        </a:spcAft>
        <a:buSzPct val="80000"/>
        <a:buFont typeface="Wingdings" pitchFamily="2" charset="2"/>
        <a:defRPr>
          <a:solidFill>
            <a:srgbClr val="103184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46.png"/><Relationship Id="rId4" Type="http://schemas.openxmlformats.org/officeDocument/2006/relationships/image" Target="../media/image27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1900" y="2551113"/>
            <a:ext cx="5715000" cy="1468437"/>
          </a:xfrm>
        </p:spPr>
        <p:txBody>
          <a:bodyPr/>
          <a:lstStyle/>
          <a:p>
            <a:pPr eaLnBrk="1" hangingPunct="1"/>
            <a:r>
              <a:rPr lang="hu-HU" sz="4000" dirty="0" smtClean="0">
                <a:latin typeface="Calibri" pitchFamily="34" charset="0"/>
              </a:rPr>
              <a:t>otthonbiztosítás</a:t>
            </a:r>
            <a:r>
              <a:rPr lang="hu-HU" sz="4000" dirty="0" smtClean="0">
                <a:solidFill>
                  <a:srgbClr val="FF0000"/>
                </a:solidFill>
                <a:latin typeface="Calibri" pitchFamily="34" charset="0"/>
              </a:rPr>
              <a:t>/</a:t>
            </a:r>
            <a:r>
              <a:rPr lang="hu-HU" sz="4000" dirty="0" smtClean="0">
                <a:latin typeface="Calibri" pitchFamily="34" charset="0"/>
              </a:rPr>
              <a:t>másképp</a:t>
            </a:r>
            <a:endParaRPr lang="en-GB" sz="40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6076" y="292995"/>
            <a:ext cx="7454900" cy="866104"/>
          </a:xfrm>
        </p:spPr>
        <p:txBody>
          <a:bodyPr/>
          <a:lstStyle/>
          <a:p>
            <a:pPr algn="r">
              <a:lnSpc>
                <a:spcPct val="150000"/>
              </a:lnSpc>
              <a:defRPr/>
            </a:pPr>
            <a:r>
              <a:rPr lang="hu-HU" sz="20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Calibri" pitchFamily="34" charset="0"/>
              </a:rPr>
              <a:t/>
            </a:r>
            <a:br>
              <a:rPr lang="hu-HU" sz="20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Calibri" pitchFamily="34" charset="0"/>
              </a:rPr>
            </a:br>
            <a:r>
              <a:rPr lang="hu-HU" sz="2800" dirty="0" smtClean="0"/>
              <a:t>biztosítási összeg</a:t>
            </a:r>
            <a:br>
              <a:rPr lang="hu-HU" sz="2800" dirty="0" smtClean="0"/>
            </a:br>
            <a:endParaRPr lang="hu-HU" sz="2800" dirty="0"/>
          </a:p>
        </p:txBody>
      </p:sp>
      <p:sp>
        <p:nvSpPr>
          <p:cNvPr id="7171" name="Tartalom helye 2"/>
          <p:cNvSpPr>
            <a:spLocks noGrp="1"/>
          </p:cNvSpPr>
          <p:nvPr>
            <p:ph idx="1"/>
          </p:nvPr>
        </p:nvSpPr>
        <p:spPr>
          <a:xfrm>
            <a:off x="228600" y="1295400"/>
            <a:ext cx="9448800" cy="5305425"/>
          </a:xfrm>
        </p:spPr>
        <p:txBody>
          <a:bodyPr/>
          <a:lstStyle/>
          <a:p>
            <a:pPr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u-HU" sz="1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biztosítási összeg:</a:t>
            </a:r>
            <a:r>
              <a:rPr lang="hu-H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hu-HU" sz="18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vagyontárgy új állapotban való felépítésének vagy beszerzésének értéke (új érték illetve épületnél újraépítési érték)</a:t>
            </a:r>
          </a:p>
          <a:p>
            <a:pPr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u-HU" sz="1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alulbiztosítás</a:t>
            </a:r>
            <a:r>
              <a:rPr lang="hu-HU" sz="1800" b="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hu-HU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8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a biztosítási összeg alacsonyabb, mint a vagyontárgy új állapotban való felépítésének vagy beszerzésének értéke	</a:t>
            </a:r>
          </a:p>
          <a:p>
            <a:pPr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u-HU" sz="1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aránylagos kártérítés:</a:t>
            </a:r>
            <a:r>
              <a:rPr lang="hu-H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8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kár olyan arányban kerül </a:t>
            </a:r>
          </a:p>
          <a:p>
            <a:pPr>
              <a:lnSpc>
                <a:spcPct val="114000"/>
              </a:lnSpc>
              <a:spcAft>
                <a:spcPts val="600"/>
              </a:spcAft>
              <a:buNone/>
            </a:pPr>
            <a:r>
              <a:rPr lang="hu-HU" sz="18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    megtérítésre, ahogy a biztosítási összeg aránylik</a:t>
            </a:r>
          </a:p>
          <a:p>
            <a:pPr>
              <a:lnSpc>
                <a:spcPct val="114000"/>
              </a:lnSpc>
              <a:spcAft>
                <a:spcPts val="600"/>
              </a:spcAft>
              <a:buNone/>
            </a:pPr>
            <a:r>
              <a:rPr lang="hu-HU" sz="18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    az új állapotban való felépítéshez, beszerzéshez  </a:t>
            </a:r>
          </a:p>
          <a:p>
            <a:pPr>
              <a:lnSpc>
                <a:spcPct val="114000"/>
              </a:lnSpc>
              <a:spcAft>
                <a:spcPts val="600"/>
              </a:spcAft>
              <a:buNone/>
            </a:pPr>
            <a:r>
              <a:rPr lang="hu-HU" sz="18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	(csak 10% feletti alulbiztosítottság esetén!)</a:t>
            </a:r>
          </a:p>
          <a:p>
            <a:pPr>
              <a:lnSpc>
                <a:spcPct val="90000"/>
              </a:lnSpc>
              <a:spcBef>
                <a:spcPct val="50000"/>
              </a:spcBef>
              <a:buSzPct val="90000"/>
              <a:buFont typeface="Arial" pitchFamily="34" charset="0"/>
              <a:buChar char="•"/>
            </a:pPr>
            <a:r>
              <a:rPr lang="hu-HU" sz="1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túlbiztosítás:</a:t>
            </a:r>
            <a:r>
              <a:rPr lang="hu-HU" sz="18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8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a kár 100 %-ban térül, a többlet</a:t>
            </a:r>
          </a:p>
          <a:p>
            <a:pPr>
              <a:lnSpc>
                <a:spcPct val="90000"/>
              </a:lnSpc>
              <a:spcBef>
                <a:spcPct val="50000"/>
              </a:spcBef>
              <a:buSzPct val="90000"/>
              <a:buNone/>
            </a:pPr>
            <a:r>
              <a:rPr lang="hu-HU" sz="18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    biztosítási összegre befizetett díjat visszautaljuk</a:t>
            </a:r>
          </a:p>
          <a:p>
            <a:pPr>
              <a:lnSpc>
                <a:spcPct val="90000"/>
              </a:lnSpc>
              <a:spcBef>
                <a:spcPct val="50000"/>
              </a:spcBef>
              <a:buSzPct val="90000"/>
              <a:buFont typeface="Arial" pitchFamily="34" charset="0"/>
              <a:buChar char="•"/>
            </a:pPr>
            <a:r>
              <a:rPr lang="hu-HU" sz="1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indexálás:</a:t>
            </a:r>
            <a:r>
              <a:rPr lang="hu-H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hu-HU" sz="18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célja az új érték fenntartása, kötelező</a:t>
            </a:r>
          </a:p>
          <a:p>
            <a:pPr>
              <a:lnSpc>
                <a:spcPct val="114000"/>
              </a:lnSpc>
              <a:spcAft>
                <a:spcPts val="600"/>
              </a:spcAft>
              <a:buNone/>
            </a:pPr>
            <a:endParaRPr lang="hu-HU" sz="1800" b="0" dirty="0" smtClean="0">
              <a:solidFill>
                <a:srgbClr val="11318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Dia számának hely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2868D41-10AB-41D8-A722-3394A503C558}" type="slidenum">
              <a:rPr lang="fr-FR" smtClean="0"/>
              <a:pPr/>
              <a:t>10</a:t>
            </a:fld>
            <a:endParaRPr lang="fr-FR" smtClean="0"/>
          </a:p>
        </p:txBody>
      </p:sp>
      <p:pic>
        <p:nvPicPr>
          <p:cNvPr id="7" name="Kép 6" descr="2963774870_555162ce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550" y="2390775"/>
            <a:ext cx="3800475" cy="3800475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8" name="Szorzás 7"/>
          <p:cNvSpPr/>
          <p:nvPr/>
        </p:nvSpPr>
        <p:spPr bwMode="auto">
          <a:xfrm>
            <a:off x="6800850" y="3781424"/>
            <a:ext cx="752475" cy="661227"/>
          </a:xfrm>
          <a:prstGeom prst="mathMultiply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" name="Szorzás 9"/>
          <p:cNvSpPr/>
          <p:nvPr/>
        </p:nvSpPr>
        <p:spPr bwMode="auto">
          <a:xfrm>
            <a:off x="6591300" y="3952874"/>
            <a:ext cx="981075" cy="643283"/>
          </a:xfrm>
          <a:prstGeom prst="mathMultiply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cxnSp>
        <p:nvCxnSpPr>
          <p:cNvPr id="12" name="Egyenes összekötő nyíllal 11"/>
          <p:cNvCxnSpPr/>
          <p:nvPr/>
        </p:nvCxnSpPr>
        <p:spPr bwMode="auto">
          <a:xfrm>
            <a:off x="7019925" y="3409950"/>
            <a:ext cx="1057275" cy="1588"/>
          </a:xfrm>
          <a:prstGeom prst="straightConnector1">
            <a:avLst/>
          </a:prstGeom>
          <a:noFill/>
          <a:ln w="44450" cap="sq" cmpd="sng" algn="ctr">
            <a:solidFill>
              <a:srgbClr val="FF0000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16" name="Szövegdoboz 15"/>
          <p:cNvSpPr txBox="1"/>
          <p:nvPr/>
        </p:nvSpPr>
        <p:spPr>
          <a:xfrm>
            <a:off x="6896100" y="2828925"/>
            <a:ext cx="1257300" cy="369332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hu-HU" sz="1800" b="1" dirty="0" smtClean="0">
                <a:solidFill>
                  <a:srgbClr val="FFFFFF"/>
                </a:solidFill>
              </a:rPr>
              <a:t>vizsgálat</a:t>
            </a:r>
            <a:endParaRPr lang="hu-HU" sz="1800" b="1" dirty="0">
              <a:solidFill>
                <a:srgbClr val="FFFFFF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8534400" y="4476750"/>
            <a:ext cx="1257300" cy="369332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hu-HU" sz="1800" b="1" dirty="0" err="1" smtClean="0">
                <a:solidFill>
                  <a:srgbClr val="FFFFFF"/>
                </a:solidFill>
              </a:rPr>
              <a:t>túlbizt</a:t>
            </a:r>
            <a:r>
              <a:rPr lang="hu-HU" sz="1800" b="1" dirty="0" smtClean="0">
                <a:solidFill>
                  <a:srgbClr val="FFFFFF"/>
                </a:solidFill>
              </a:rPr>
              <a:t>.</a:t>
            </a:r>
            <a:endParaRPr lang="hu-HU" sz="1800" b="1" dirty="0">
              <a:solidFill>
                <a:srgbClr val="FFFFFF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7705725" y="5143500"/>
            <a:ext cx="1257300" cy="369332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hu-HU" sz="1800" b="1" dirty="0" smtClean="0">
                <a:solidFill>
                  <a:srgbClr val="FFFFFF"/>
                </a:solidFill>
              </a:rPr>
              <a:t>átlagos</a:t>
            </a:r>
            <a:endParaRPr lang="hu-HU" sz="1800" b="1" dirty="0">
              <a:solidFill>
                <a:srgbClr val="FFFFFF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6324600" y="4752975"/>
            <a:ext cx="1257300" cy="369332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hu-HU" sz="1800" b="1" dirty="0" err="1" smtClean="0">
                <a:solidFill>
                  <a:srgbClr val="FFFFFF"/>
                </a:solidFill>
              </a:rPr>
              <a:t>alulbizt</a:t>
            </a:r>
            <a:r>
              <a:rPr lang="hu-HU" sz="1800" b="1" dirty="0" smtClean="0">
                <a:solidFill>
                  <a:srgbClr val="FFFFFF"/>
                </a:solidFill>
              </a:rPr>
              <a:t>.</a:t>
            </a:r>
            <a:endParaRPr lang="hu-HU" sz="1800" b="1" dirty="0">
              <a:solidFill>
                <a:srgbClr val="FFFFFF"/>
              </a:solidFill>
            </a:endParaRPr>
          </a:p>
        </p:txBody>
      </p:sp>
      <p:pic>
        <p:nvPicPr>
          <p:cNvPr id="13" name="Picture 1" descr="C:\Documents and Settings\eniko.naunerne\Local Settings\Temporary Internet Files\Content.IE5\1SX7O2XF\MC900432526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04" y="4433855"/>
            <a:ext cx="671546" cy="6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7850" y="228600"/>
            <a:ext cx="7146925" cy="914400"/>
          </a:xfrm>
        </p:spPr>
        <p:txBody>
          <a:bodyPr/>
          <a:lstStyle/>
          <a:p>
            <a:pPr algn="r"/>
            <a:r>
              <a:rPr lang="hu-HU" sz="2800" dirty="0" smtClean="0"/>
              <a:t>négyzetméter limitek </a:t>
            </a:r>
            <a:endParaRPr lang="hu-HU" sz="2800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</p:nvPr>
        </p:nvGraphicFramePr>
        <p:xfrm>
          <a:off x="304800" y="1295400"/>
          <a:ext cx="9353550" cy="5029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38575"/>
                <a:gridCol w="2397125"/>
                <a:gridCol w="31178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solidFill>
                            <a:srgbClr val="FFFFFF"/>
                          </a:solidFill>
                        </a:rPr>
                        <a:t>megnevezés</a:t>
                      </a:r>
                      <a:endParaRPr lang="hu-HU" sz="16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u="sng" dirty="0" smtClean="0">
                          <a:solidFill>
                            <a:srgbClr val="FFFFFF"/>
                          </a:solidFill>
                        </a:rPr>
                        <a:t>átlagos</a:t>
                      </a:r>
                      <a:r>
                        <a:rPr lang="hu-HU" sz="1600" dirty="0" smtClean="0">
                          <a:solidFill>
                            <a:srgbClr val="FFFFFF"/>
                          </a:solidFill>
                        </a:rPr>
                        <a:t> újraépítési egységár</a:t>
                      </a:r>
                      <a:endParaRPr lang="hu-HU" sz="16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u="sng" dirty="0" smtClean="0">
                          <a:solidFill>
                            <a:srgbClr val="FFFFFF"/>
                          </a:solidFill>
                        </a:rPr>
                        <a:t>minimális</a:t>
                      </a:r>
                      <a:r>
                        <a:rPr lang="hu-HU" sz="1600" baseline="0" dirty="0" smtClean="0">
                          <a:solidFill>
                            <a:srgbClr val="FFFFFF"/>
                          </a:solidFill>
                        </a:rPr>
                        <a:t> újraépítési egységár</a:t>
                      </a:r>
                      <a:endParaRPr lang="hu-HU" sz="16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rgbClr val="FFFFFF"/>
                          </a:solidFill>
                        </a:rPr>
                        <a:t>családi ház, sorház, ikerház</a:t>
                      </a:r>
                      <a:endParaRPr lang="hu-HU" sz="16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b="1" dirty="0">
                        <a:solidFill>
                          <a:srgbClr val="11318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rgbClr val="113184"/>
                          </a:solidFill>
                        </a:rPr>
                        <a:t>hagyományos</a:t>
                      </a:r>
                      <a:endParaRPr lang="hu-HU" sz="1600" b="1" dirty="0">
                        <a:solidFill>
                          <a:srgbClr val="11318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rgbClr val="113184"/>
                          </a:solidFill>
                        </a:rPr>
                        <a:t>180.000</a:t>
                      </a:r>
                      <a:endParaRPr lang="hu-HU" sz="1600" b="1" dirty="0">
                        <a:solidFill>
                          <a:srgbClr val="11318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rgbClr val="113184"/>
                          </a:solidFill>
                        </a:rPr>
                        <a:t>130.000</a:t>
                      </a:r>
                      <a:endParaRPr lang="hu-HU" sz="1600" b="1" dirty="0">
                        <a:solidFill>
                          <a:srgbClr val="11318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rgbClr val="113184"/>
                          </a:solidFill>
                        </a:rPr>
                        <a:t>modern</a:t>
                      </a:r>
                      <a:endParaRPr lang="hu-HU" sz="1600" b="1" dirty="0">
                        <a:solidFill>
                          <a:srgbClr val="11318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rgbClr val="113184"/>
                          </a:solidFill>
                        </a:rPr>
                        <a:t>210.000</a:t>
                      </a:r>
                      <a:endParaRPr lang="hu-HU" sz="1600" b="1" dirty="0">
                        <a:solidFill>
                          <a:srgbClr val="11318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rgbClr val="113184"/>
                          </a:solidFill>
                        </a:rPr>
                        <a:t>170.000</a:t>
                      </a:r>
                      <a:endParaRPr lang="hu-HU" sz="1600" b="1" dirty="0">
                        <a:solidFill>
                          <a:srgbClr val="11318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rgbClr val="113184"/>
                          </a:solidFill>
                        </a:rPr>
                        <a:t>faház</a:t>
                      </a:r>
                      <a:endParaRPr lang="hu-HU" sz="1600" b="1" dirty="0">
                        <a:solidFill>
                          <a:srgbClr val="11318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rgbClr val="113184"/>
                          </a:solidFill>
                        </a:rPr>
                        <a:t>120.000</a:t>
                      </a:r>
                      <a:endParaRPr lang="hu-HU" sz="1600" b="1" dirty="0">
                        <a:solidFill>
                          <a:srgbClr val="11318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rgbClr val="113184"/>
                          </a:solidFill>
                        </a:rPr>
                        <a:t>90.000</a:t>
                      </a:r>
                      <a:endParaRPr lang="hu-HU" sz="1600" b="1" dirty="0">
                        <a:solidFill>
                          <a:srgbClr val="11318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rgbClr val="113184"/>
                          </a:solidFill>
                        </a:rPr>
                        <a:t>vályogház</a:t>
                      </a:r>
                      <a:endParaRPr lang="hu-HU" sz="1600" b="1" dirty="0">
                        <a:solidFill>
                          <a:srgbClr val="11318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rgbClr val="113184"/>
                          </a:solidFill>
                        </a:rPr>
                        <a:t>120.000</a:t>
                      </a:r>
                      <a:endParaRPr lang="hu-HU" sz="1600" b="1" dirty="0">
                        <a:solidFill>
                          <a:srgbClr val="11318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rgbClr val="113184"/>
                          </a:solidFill>
                        </a:rPr>
                        <a:t>80.000</a:t>
                      </a:r>
                      <a:endParaRPr lang="hu-HU" sz="1600" b="1" dirty="0">
                        <a:solidFill>
                          <a:srgbClr val="11318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rgbClr val="113184"/>
                          </a:solidFill>
                        </a:rPr>
                        <a:t>könnyűszerkezetes</a:t>
                      </a:r>
                      <a:endParaRPr lang="hu-HU" sz="1600" b="1" dirty="0">
                        <a:solidFill>
                          <a:srgbClr val="11318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rgbClr val="113184"/>
                          </a:solidFill>
                        </a:rPr>
                        <a:t>180.000</a:t>
                      </a:r>
                      <a:endParaRPr lang="hu-HU" sz="1600" b="1" dirty="0">
                        <a:solidFill>
                          <a:srgbClr val="11318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rgbClr val="113184"/>
                          </a:solidFill>
                        </a:rPr>
                        <a:t>130.000</a:t>
                      </a:r>
                      <a:endParaRPr lang="hu-HU" sz="1600" b="1" dirty="0">
                        <a:solidFill>
                          <a:srgbClr val="113184"/>
                        </a:solidFill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rgbClr val="FFFFFF"/>
                          </a:solidFill>
                        </a:rPr>
                        <a:t>lakás</a:t>
                      </a:r>
                      <a:endParaRPr lang="hu-HU" sz="16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b="1" dirty="0">
                        <a:solidFill>
                          <a:srgbClr val="113184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rgbClr val="113184"/>
                          </a:solidFill>
                        </a:rPr>
                        <a:t>1950 előtt épült</a:t>
                      </a:r>
                      <a:endParaRPr lang="hu-HU" sz="1600" b="1" dirty="0">
                        <a:solidFill>
                          <a:srgbClr val="11318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rgbClr val="113184"/>
                          </a:solidFill>
                        </a:rPr>
                        <a:t>190.000</a:t>
                      </a:r>
                      <a:endParaRPr lang="hu-HU" sz="1600" b="1" dirty="0">
                        <a:solidFill>
                          <a:srgbClr val="11318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rgbClr val="113184"/>
                          </a:solidFill>
                        </a:rPr>
                        <a:t>140.000</a:t>
                      </a:r>
                      <a:endParaRPr lang="hu-HU" sz="1600" b="1" dirty="0">
                        <a:solidFill>
                          <a:srgbClr val="11318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rgbClr val="113184"/>
                          </a:solidFill>
                        </a:rPr>
                        <a:t>1950 után épült, panel</a:t>
                      </a:r>
                      <a:endParaRPr lang="hu-HU" sz="1600" b="1" dirty="0">
                        <a:solidFill>
                          <a:srgbClr val="11318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rgbClr val="113184"/>
                          </a:solidFill>
                        </a:rPr>
                        <a:t>190.000</a:t>
                      </a:r>
                      <a:endParaRPr lang="hu-HU" sz="1600" b="1" dirty="0">
                        <a:solidFill>
                          <a:srgbClr val="11318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rgbClr val="113184"/>
                          </a:solidFill>
                        </a:rPr>
                        <a:t>150.000</a:t>
                      </a:r>
                      <a:endParaRPr lang="hu-HU" sz="1600" b="1" dirty="0">
                        <a:solidFill>
                          <a:srgbClr val="11318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rgbClr val="113184"/>
                          </a:solidFill>
                        </a:rPr>
                        <a:t>1950</a:t>
                      </a:r>
                      <a:r>
                        <a:rPr lang="hu-HU" sz="1600" b="1" baseline="0" dirty="0" smtClean="0">
                          <a:solidFill>
                            <a:srgbClr val="113184"/>
                          </a:solidFill>
                        </a:rPr>
                        <a:t> után épült, tégla</a:t>
                      </a:r>
                      <a:endParaRPr lang="hu-HU" sz="1600" b="1" dirty="0">
                        <a:solidFill>
                          <a:srgbClr val="11318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rgbClr val="113184"/>
                          </a:solidFill>
                        </a:rPr>
                        <a:t>200.000</a:t>
                      </a:r>
                      <a:endParaRPr lang="hu-HU" sz="1600" b="1" dirty="0">
                        <a:solidFill>
                          <a:srgbClr val="11318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rgbClr val="113184"/>
                          </a:solidFill>
                        </a:rPr>
                        <a:t>160.000</a:t>
                      </a:r>
                      <a:endParaRPr lang="hu-HU" sz="1600" b="1" dirty="0">
                        <a:solidFill>
                          <a:srgbClr val="113184"/>
                        </a:solidFill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rgbClr val="FFFFFF"/>
                          </a:solidFill>
                        </a:rPr>
                        <a:t>melléképületek</a:t>
                      </a:r>
                      <a:endParaRPr lang="hu-HU" sz="16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b="1" dirty="0">
                        <a:solidFill>
                          <a:srgbClr val="11318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rgbClr val="113184"/>
                          </a:solidFill>
                        </a:rPr>
                        <a:t>garázs, pince,</a:t>
                      </a:r>
                      <a:r>
                        <a:rPr lang="hu-HU" sz="1600" b="1" baseline="0" dirty="0" smtClean="0">
                          <a:solidFill>
                            <a:srgbClr val="113184"/>
                          </a:solidFill>
                        </a:rPr>
                        <a:t> télikert, kamra, stb.</a:t>
                      </a:r>
                      <a:endParaRPr lang="hu-HU" sz="1600" b="1" dirty="0">
                        <a:solidFill>
                          <a:srgbClr val="11318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rgbClr val="113184"/>
                          </a:solidFill>
                        </a:rPr>
                        <a:t>90.000</a:t>
                      </a:r>
                      <a:endParaRPr lang="hu-HU" sz="1600" b="1" dirty="0">
                        <a:solidFill>
                          <a:srgbClr val="113184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4DA18-7FD1-4E60-B23F-7C12A4BDA4D4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10800000" flipV="1">
            <a:off x="346075" y="285750"/>
            <a:ext cx="7454900" cy="808038"/>
          </a:xfrm>
        </p:spPr>
        <p:txBody>
          <a:bodyPr/>
          <a:lstStyle/>
          <a:p>
            <a:pPr algn="r">
              <a:lnSpc>
                <a:spcPct val="150000"/>
              </a:lnSpc>
              <a:defRPr/>
            </a:pPr>
            <a:r>
              <a:rPr lang="hu-HU" sz="20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Calibri" pitchFamily="34" charset="0"/>
              </a:rPr>
              <a:t/>
            </a:r>
            <a:br>
              <a:rPr lang="hu-HU" sz="20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Calibri" pitchFamily="34" charset="0"/>
              </a:rPr>
            </a:br>
            <a:r>
              <a:rPr lang="hu-HU" sz="20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Calibri" pitchFamily="34" charset="0"/>
              </a:rPr>
              <a:t/>
            </a:r>
            <a:br>
              <a:rPr lang="hu-HU" sz="20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Calibri" pitchFamily="34" charset="0"/>
              </a:rPr>
            </a:br>
            <a:r>
              <a:rPr lang="hu-HU" sz="2800" dirty="0" smtClean="0"/>
              <a:t>az ügyfélre háruló kötelezettségek</a:t>
            </a:r>
            <a:br>
              <a:rPr lang="hu-HU" sz="2800" dirty="0" smtClean="0"/>
            </a:br>
            <a:r>
              <a:rPr lang="hu-HU" sz="200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u-HU" sz="200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</a:br>
            <a:endParaRPr lang="hu-HU" sz="2000" dirty="0">
              <a:latin typeface="Calibri" pitchFamily="34" charset="0"/>
            </a:endParaRPr>
          </a:p>
        </p:txBody>
      </p:sp>
      <p:sp>
        <p:nvSpPr>
          <p:cNvPr id="9219" name="Tartalom helye 2"/>
          <p:cNvSpPr>
            <a:spLocks noGrp="1"/>
          </p:cNvSpPr>
          <p:nvPr>
            <p:ph idx="1"/>
          </p:nvPr>
        </p:nvSpPr>
        <p:spPr>
          <a:xfrm>
            <a:off x="295275" y="1295400"/>
            <a:ext cx="9296399" cy="5006975"/>
          </a:xfrm>
        </p:spPr>
        <p:txBody>
          <a:bodyPr/>
          <a:lstStyle/>
          <a:p>
            <a:pPr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u-HU" sz="1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közlési kötelezettség:</a:t>
            </a:r>
            <a:r>
              <a:rPr lang="hu-H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6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a szerződő (biztosított) a szerződéskötéskor köteles a biztosítás elvállalása szempontjából minden olyan lényeges körülményt a biztosítóval közölni, amelyeket ismert, vagy ismernie kellett.</a:t>
            </a:r>
          </a:p>
          <a:p>
            <a:pPr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u-HU" sz="1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változás-bejelentési kötelezettség (5 napon belül):</a:t>
            </a:r>
            <a:r>
              <a:rPr lang="hu-HU" sz="160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6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a vagyonérték 10%-át meghaladó mértékű változás, vagy a </a:t>
            </a:r>
            <a:r>
              <a:rPr lang="hu-HU" sz="160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6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vagyontárgyakra bármilyen jelzálog lett terhelve, a jogosult megjelölésével</a:t>
            </a:r>
          </a:p>
          <a:p>
            <a:pPr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hu-HU" sz="1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kármegelőzési kötelezettség:</a:t>
            </a:r>
            <a:r>
              <a:rPr lang="hu-H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6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a biztosított a káresemények megelőzése és elhárítása érdekében köteles mindent megtenni, illetve a biztonsági intézkedéseket betartani. A biztosított helyiségek zárásáról – távollét esetén – a biztosított köteles gondoskodni,és minden rendelkezésre álló biztonsági berendezést üzembe helyezni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hu-HU" sz="1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kárenyhítési kötelezettség:</a:t>
            </a:r>
            <a:r>
              <a:rPr lang="hu-H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6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a biztosított köteles a kár bekövetkezése esetén a kár mértékének csökkentése érdekében szükséges, ésszerű intézkedéseket megtenni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hu-HU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Dia számának hely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D21FD40-8A1A-43E3-96A4-AA0751B2DBC5}" type="slidenum">
              <a:rPr lang="fr-FR" smtClean="0"/>
              <a:pPr/>
              <a:t>12</a:t>
            </a:fld>
            <a:endParaRPr lang="fr-FR" smtClean="0"/>
          </a:p>
        </p:txBody>
      </p:sp>
      <p:sp>
        <p:nvSpPr>
          <p:cNvPr id="5" name="Felfelé nyíl feliratnak 4"/>
          <p:cNvSpPr/>
          <p:nvPr/>
        </p:nvSpPr>
        <p:spPr bwMode="auto">
          <a:xfrm>
            <a:off x="2657474" y="4743450"/>
            <a:ext cx="6048375" cy="710573"/>
          </a:xfrm>
          <a:prstGeom prst="upArrow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571500" y="4770614"/>
            <a:ext cx="8896350" cy="934358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hu-HU" b="1" dirty="0" smtClean="0">
                <a:solidFill>
                  <a:srgbClr val="FFFFFF"/>
                </a:solidFill>
                <a:cs typeface="Arial" pitchFamily="34" charset="0"/>
              </a:rPr>
              <a:t>elmulasztásuk esetén a biztosító mentesülhet a szolgáltatási kötelezettsége alól</a:t>
            </a:r>
            <a:endParaRPr lang="hu-HU" sz="3200" b="1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10800000" flipV="1">
            <a:off x="346074" y="404813"/>
            <a:ext cx="7407275" cy="681037"/>
          </a:xfrm>
        </p:spPr>
        <p:txBody>
          <a:bodyPr/>
          <a:lstStyle/>
          <a:p>
            <a:pPr algn="r">
              <a:lnSpc>
                <a:spcPct val="150000"/>
              </a:lnSpc>
              <a:defRPr/>
            </a:pPr>
            <a:r>
              <a:rPr lang="hu-HU" sz="20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Calibri" pitchFamily="34" charset="0"/>
              </a:rPr>
              <a:t/>
            </a:r>
            <a:br>
              <a:rPr lang="hu-HU" sz="20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Calibri" pitchFamily="34" charset="0"/>
              </a:rPr>
            </a:br>
            <a:r>
              <a:rPr lang="hu-HU" sz="2800" dirty="0" smtClean="0"/>
              <a:t>kárbejelentés, kárrendezés</a:t>
            </a:r>
            <a:br>
              <a:rPr lang="hu-HU" sz="2800" dirty="0" smtClean="0"/>
            </a:br>
            <a:endParaRPr lang="hu-HU" sz="2800" dirty="0"/>
          </a:p>
        </p:txBody>
      </p:sp>
      <p:sp>
        <p:nvSpPr>
          <p:cNvPr id="11267" name="Tartalom helye 2"/>
          <p:cNvSpPr>
            <a:spLocks noGrp="1"/>
          </p:cNvSpPr>
          <p:nvPr>
            <p:ph idx="1"/>
          </p:nvPr>
        </p:nvSpPr>
        <p:spPr>
          <a:xfrm>
            <a:off x="276225" y="1295400"/>
            <a:ext cx="6553200" cy="5334000"/>
          </a:xfrm>
        </p:spPr>
        <p:txBody>
          <a:bodyPr/>
          <a:lstStyle/>
          <a:p>
            <a:pPr>
              <a:lnSpc>
                <a:spcPts val="3200"/>
              </a:lnSpc>
              <a:buNone/>
            </a:pPr>
            <a:r>
              <a:rPr lang="hu-HU" sz="1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kárbejelentés:</a:t>
            </a:r>
            <a:r>
              <a:rPr lang="hu-HU" sz="180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8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5 napon belül, írásban, a kár tudomására jutásától számítva</a:t>
            </a:r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hu-HU" sz="18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a szemléig, de legkésőbb a bejelentéstől számított 5. napig a vagyontárgy állapotában csak a kárenyhítéshez szükséges mértékig változtathat a biztosított</a:t>
            </a:r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hu-HU" sz="18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a kár összegszerűségét hitelt érdemlően (számla, bizonylat, stb.) bizonyítani kell a biztosító kérésére</a:t>
            </a:r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hu-HU" sz="1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elsőkörben</a:t>
            </a:r>
            <a:r>
              <a:rPr lang="hu-H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egyességi kárrendezés</a:t>
            </a:r>
          </a:p>
          <a:p>
            <a:pPr>
              <a:lnSpc>
                <a:spcPts val="3200"/>
              </a:lnSpc>
              <a:buNone/>
            </a:pPr>
            <a:r>
              <a:rPr lang="hu-HU" sz="1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kárkifizetés</a:t>
            </a:r>
            <a:r>
              <a:rPr lang="hu-HU" sz="1800" b="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hu-HU" sz="18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 az utolsó okirat beérkezését követő 15 napon belül</a:t>
            </a:r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endParaRPr lang="hu-HU" sz="1800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200"/>
              </a:lnSpc>
              <a:buNone/>
            </a:pPr>
            <a:r>
              <a:rPr lang="hu-HU" sz="1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elévülés:</a:t>
            </a:r>
            <a:r>
              <a:rPr lang="hu-HU" sz="18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 a biztosítási esemény bekövetkezésétől számított 2 év</a:t>
            </a:r>
          </a:p>
        </p:txBody>
      </p:sp>
      <p:sp>
        <p:nvSpPr>
          <p:cNvPr id="11268" name="Dia számának hely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E54B3BF-C92F-4262-93C9-5D0AB28FC772}" type="slidenum">
              <a:rPr lang="fr-FR" smtClean="0"/>
              <a:pPr/>
              <a:t>13</a:t>
            </a:fld>
            <a:endParaRPr lang="fr-FR" smtClean="0"/>
          </a:p>
        </p:txBody>
      </p:sp>
      <p:pic>
        <p:nvPicPr>
          <p:cNvPr id="5" name="Kép 4" descr="6356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825" y="1285875"/>
            <a:ext cx="2676526" cy="4838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10800000" flipV="1">
            <a:off x="346074" y="404813"/>
            <a:ext cx="7388225" cy="688975"/>
          </a:xfrm>
        </p:spPr>
        <p:txBody>
          <a:bodyPr/>
          <a:lstStyle/>
          <a:p>
            <a:pPr algn="r">
              <a:lnSpc>
                <a:spcPct val="150000"/>
              </a:lnSpc>
              <a:defRPr/>
            </a:pPr>
            <a:r>
              <a:rPr lang="hu-HU" sz="20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Calibri" pitchFamily="34" charset="0"/>
              </a:rPr>
              <a:t/>
            </a:r>
            <a:br>
              <a:rPr lang="hu-HU" sz="20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Calibri" pitchFamily="34" charset="0"/>
              </a:rPr>
            </a:br>
            <a:r>
              <a:rPr lang="hu-HU" sz="2800" dirty="0" smtClean="0">
                <a:cs typeface="Arial" pitchFamily="34" charset="0"/>
              </a:rPr>
              <a:t>kizárások</a:t>
            </a:r>
            <a:r>
              <a:rPr lang="hu-HU" sz="200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u-HU" sz="200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</a:br>
            <a:endParaRPr lang="hu-HU" sz="2000" dirty="0">
              <a:latin typeface="Calibri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7651" y="1295400"/>
            <a:ext cx="9401174" cy="5006975"/>
          </a:xfrm>
        </p:spPr>
        <p:txBody>
          <a:bodyPr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hu-HU" sz="180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harci cselekmények, háborús események, terrorcselekmények </a:t>
            </a:r>
            <a:r>
              <a:rPr lang="hu-HU" sz="18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által okozott károk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hu-HU" sz="180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felkelés, lázadás, zavargás, fosztogatás, sztrájk </a:t>
            </a:r>
            <a:r>
              <a:rPr lang="hu-HU" sz="18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miatt vagy velük összefüggésben keletkezett károk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hu-HU" sz="180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felszabaduló nukleáris energia </a:t>
            </a:r>
            <a:r>
              <a:rPr lang="hu-HU" sz="18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károsító hatásával, vagy </a:t>
            </a:r>
            <a:r>
              <a:rPr lang="hu-HU" sz="180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sugárzó anyagok </a:t>
            </a:r>
            <a:r>
              <a:rPr lang="hu-HU" sz="18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bármilyen célú felhasználásával összefüggésben keletkező károk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hu-HU" sz="18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valamint </a:t>
            </a:r>
            <a:r>
              <a:rPr lang="hu-HU" sz="180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minden egyéb </a:t>
            </a:r>
            <a:r>
              <a:rPr lang="hu-HU" sz="18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olyan esemény, amiről a biztosító a szerződővel </a:t>
            </a:r>
            <a:r>
              <a:rPr lang="hu-HU" sz="180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megállapodik</a:t>
            </a:r>
            <a:endParaRPr lang="hu-HU" sz="1800" b="0" dirty="0" smtClean="0">
              <a:solidFill>
                <a:srgbClr val="113184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hu-HU" sz="2000" b="0" dirty="0">
              <a:solidFill>
                <a:schemeClr val="tx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2292" name="Dia számának hely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352646E-866D-4A56-9B05-25CA85430AB7}" type="slidenum">
              <a:rPr lang="fr-FR" smtClean="0"/>
              <a:pPr/>
              <a:t>14</a:t>
            </a:fld>
            <a:endParaRPr lang="fr-FR" smtClean="0"/>
          </a:p>
        </p:txBody>
      </p:sp>
      <p:pic>
        <p:nvPicPr>
          <p:cNvPr id="5" name="Kép 4" descr="ImageResiz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3810000"/>
            <a:ext cx="9515475" cy="2914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10800000" flipV="1">
            <a:off x="346075" y="404813"/>
            <a:ext cx="7378700" cy="688975"/>
          </a:xfrm>
        </p:spPr>
        <p:txBody>
          <a:bodyPr/>
          <a:lstStyle/>
          <a:p>
            <a:pPr algn="r">
              <a:lnSpc>
                <a:spcPct val="150000"/>
              </a:lnSpc>
              <a:defRPr/>
            </a:pPr>
            <a:r>
              <a:rPr lang="hu-HU" sz="2800" dirty="0" smtClean="0"/>
              <a:t>mentesülések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9076" y="1295400"/>
            <a:ext cx="4467224" cy="5006975"/>
          </a:xfrm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hu-HU" sz="20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a kárt jogellenesen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hu-HU" sz="200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a biztosított, illetve a szerződő fél vagy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hu-HU" sz="200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a velük közös háztartásban élő hozzátartozó szándékosan </a:t>
            </a:r>
          </a:p>
          <a:p>
            <a:pPr lvl="1">
              <a:lnSpc>
                <a:spcPct val="150000"/>
              </a:lnSpc>
              <a:buNone/>
              <a:defRPr/>
            </a:pPr>
            <a:r>
              <a:rPr lang="hu-HU" sz="200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    vagy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hu-HU" sz="200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súlyosan gondatlanul okozták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hu-HU" sz="2000" b="0" dirty="0" smtClean="0">
              <a:solidFill>
                <a:srgbClr val="113184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hu-HU" sz="20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közlési, változás-bejelentési, kármegelőzési kötelezettségek elmulasztása</a:t>
            </a:r>
          </a:p>
          <a:p>
            <a:pPr>
              <a:lnSpc>
                <a:spcPct val="90000"/>
              </a:lnSpc>
              <a:defRPr/>
            </a:pPr>
            <a:endParaRPr lang="hu-HU" sz="2000" b="0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6" name="Dia számának hely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2E5FB32-C0AD-44B2-A286-43EAB99624D7}" type="slidenum">
              <a:rPr lang="fr-FR" smtClean="0"/>
              <a:pPr/>
              <a:t>15</a:t>
            </a:fld>
            <a:endParaRPr lang="fr-FR" smtClean="0"/>
          </a:p>
        </p:txBody>
      </p:sp>
      <p:pic>
        <p:nvPicPr>
          <p:cNvPr id="6" name="Kép 5" descr="red_pencil_surve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950" y="1470025"/>
            <a:ext cx="4559300" cy="424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/>
          </p:nvPr>
        </p:nvSpPr>
        <p:spPr>
          <a:xfrm rot="10800000" flipV="1">
            <a:off x="346075" y="404813"/>
            <a:ext cx="7397750" cy="688975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hu-HU" sz="2800" dirty="0" smtClean="0"/>
              <a:t>területi hatály</a:t>
            </a:r>
          </a:p>
        </p:txBody>
      </p:sp>
      <p:sp>
        <p:nvSpPr>
          <p:cNvPr id="15363" name="Tartalom helye 2"/>
          <p:cNvSpPr>
            <a:spLocks noGrp="1"/>
          </p:cNvSpPr>
          <p:nvPr>
            <p:ph idx="1"/>
          </p:nvPr>
        </p:nvSpPr>
        <p:spPr>
          <a:xfrm>
            <a:off x="285750" y="1200150"/>
            <a:ext cx="5886450" cy="565785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hu-HU" sz="20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kockázatviselés helye: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épület / építmény </a:t>
            </a:r>
            <a:r>
              <a:rPr lang="hu-H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→</a:t>
            </a:r>
            <a:r>
              <a:rPr lang="hu-HU" sz="20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 cím, helyrajzi szám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ingóságok</a:t>
            </a:r>
            <a:r>
              <a:rPr lang="hu-HU" sz="20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→</a:t>
            </a:r>
            <a:r>
              <a:rPr lang="hu-HU" sz="20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 cím, helyrajzi szám hatósági kiköltöztetés esetén </a:t>
            </a:r>
            <a:r>
              <a:rPr lang="hu-H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→</a:t>
            </a:r>
            <a:r>
              <a:rPr lang="hu-HU" sz="20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 az a hely, ahová a Biztosított ideiglenesen távozott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háztartási ingóságok </a:t>
            </a:r>
            <a:r>
              <a:rPr lang="hu-HU" sz="20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- kizárólag rablás és kifosztás esetén</a:t>
            </a:r>
            <a:r>
              <a:rPr lang="hu-H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→ </a:t>
            </a:r>
            <a:r>
              <a:rPr lang="hu-HU" sz="20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Magyarország területe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hu-HU" sz="2000" dirty="0" smtClean="0">
              <a:solidFill>
                <a:srgbClr val="113184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hu-HU" sz="2000" dirty="0" smtClean="0">
              <a:solidFill>
                <a:srgbClr val="113184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felelősség </a:t>
            </a:r>
            <a:r>
              <a:rPr lang="hu-H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→ </a:t>
            </a:r>
            <a:r>
              <a:rPr lang="hu-HU" sz="20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Európa területe</a:t>
            </a:r>
            <a:endParaRPr lang="hu-HU" sz="2000" dirty="0" smtClean="0">
              <a:solidFill>
                <a:srgbClr val="113184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hu-HU" sz="2000" b="0" dirty="0" smtClean="0">
              <a:solidFill>
                <a:srgbClr val="11318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4" name="Dia számának hely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C70D473-9A7B-4DD1-A6B8-1D085E8C04C6}" type="slidenum">
              <a:rPr lang="fr-FR" smtClean="0"/>
              <a:pPr/>
              <a:t>16</a:t>
            </a:fld>
            <a:endParaRPr lang="fr-FR" smtClean="0"/>
          </a:p>
        </p:txBody>
      </p:sp>
      <p:sp>
        <p:nvSpPr>
          <p:cNvPr id="6" name="Szaggatott nyíl jobbra 5"/>
          <p:cNvSpPr/>
          <p:nvPr/>
        </p:nvSpPr>
        <p:spPr bwMode="auto">
          <a:xfrm>
            <a:off x="2486024" y="2466975"/>
            <a:ext cx="352425" cy="921412"/>
          </a:xfrm>
          <a:prstGeom prst="striped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7" name="Kép 6" descr="magyar jelvény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900" y="1209961"/>
            <a:ext cx="3962400" cy="4152614"/>
          </a:xfrm>
          <a:prstGeom prst="rect">
            <a:avLst/>
          </a:prstGeom>
        </p:spPr>
      </p:pic>
      <p:pic>
        <p:nvPicPr>
          <p:cNvPr id="8" name="Kép 7" descr="148649544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027" y="4419905"/>
            <a:ext cx="2438095" cy="2438095"/>
          </a:xfrm>
          <a:prstGeom prst="rect">
            <a:avLst/>
          </a:prstGeom>
        </p:spPr>
      </p:pic>
      <p:pic>
        <p:nvPicPr>
          <p:cNvPr id="9" name="Picture 1" descr="C:\Documents and Settings\eniko.naunerne\Local Settings\Temporary Internet Files\Content.IE5\1SX7O2XF\MC900432526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1554" y="2824130"/>
            <a:ext cx="671546" cy="6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SW-radirold-10c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5" y="1162050"/>
            <a:ext cx="3905250" cy="5524499"/>
          </a:xfrm>
          <a:prstGeom prst="rect">
            <a:avLst/>
          </a:prstGeom>
        </p:spPr>
      </p:pic>
      <p:sp>
        <p:nvSpPr>
          <p:cNvPr id="17410" name="Cím 1"/>
          <p:cNvSpPr>
            <a:spLocks noGrp="1"/>
          </p:cNvSpPr>
          <p:nvPr>
            <p:ph type="title"/>
          </p:nvPr>
        </p:nvSpPr>
        <p:spPr>
          <a:xfrm>
            <a:off x="577850" y="228600"/>
            <a:ext cx="7118350" cy="914400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hu-HU" sz="2800" dirty="0" smtClean="0"/>
              <a:t>biztosítható vagyontárgyak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hu-HU" sz="2000" dirty="0" smtClean="0">
              <a:latin typeface="Calibri" pitchFamily="34" charset="0"/>
            </a:endParaRPr>
          </a:p>
          <a:p>
            <a:pPr>
              <a:defRPr/>
            </a:pPr>
            <a:endParaRPr lang="hu-HU" sz="2000" dirty="0" smtClean="0">
              <a:latin typeface="Calibri" pitchFamily="34" charset="0"/>
            </a:endParaRPr>
          </a:p>
          <a:p>
            <a:pPr>
              <a:defRPr/>
            </a:pPr>
            <a:endParaRPr lang="hu-HU" sz="20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hu-HU" sz="2000" b="0" dirty="0">
              <a:solidFill>
                <a:schemeClr val="tx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sz="half" idx="2"/>
          </p:nvPr>
        </p:nvSpPr>
        <p:spPr>
          <a:xfrm>
            <a:off x="4800600" y="1295400"/>
            <a:ext cx="4857750" cy="5086350"/>
          </a:xfrm>
        </p:spPr>
        <p:txBody>
          <a:bodyPr/>
          <a:lstStyle/>
          <a:p>
            <a:pPr marL="287338" lvl="1" indent="-287338" algn="ctr">
              <a:buClr>
                <a:schemeClr val="tx2"/>
              </a:buClr>
              <a:buSzPct val="80000"/>
              <a:buNone/>
              <a:defRPr/>
            </a:pPr>
            <a:r>
              <a:rPr lang="hu-HU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ingóság</a:t>
            </a:r>
          </a:p>
          <a:p>
            <a:pPr marL="549276" lvl="2" indent="-287338">
              <a:buClr>
                <a:schemeClr val="tx2"/>
              </a:buClr>
              <a:buSzPct val="80000"/>
              <a:buFont typeface="Arial" pitchFamily="34" charset="0"/>
              <a:buChar char="•"/>
              <a:defRPr/>
            </a:pPr>
            <a:endParaRPr lang="hu-HU" sz="2200" b="1" dirty="0" smtClean="0">
              <a:solidFill>
                <a:srgbClr val="113184"/>
              </a:solidFill>
              <a:latin typeface="Arial" pitchFamily="34" charset="0"/>
              <a:cs typeface="Arial" pitchFamily="34" charset="0"/>
            </a:endParaRPr>
          </a:p>
          <a:p>
            <a:pPr marL="549276" lvl="2" indent="-287338">
              <a:buClr>
                <a:schemeClr val="tx2"/>
              </a:buClr>
              <a:buSzPct val="80000"/>
              <a:buFont typeface="Arial" pitchFamily="34" charset="0"/>
              <a:buChar char="•"/>
              <a:defRPr/>
            </a:pPr>
            <a:r>
              <a:rPr lang="hu-HU" sz="2200" b="1" u="sng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háztartási ingóságok</a:t>
            </a:r>
          </a:p>
          <a:p>
            <a:pPr marL="549276" lvl="2" indent="-287338">
              <a:buClr>
                <a:schemeClr val="tx2"/>
              </a:buClr>
              <a:buSzPct val="80000"/>
              <a:buFont typeface="Arial" pitchFamily="34" charset="0"/>
              <a:buChar char="•"/>
              <a:defRPr/>
            </a:pPr>
            <a:r>
              <a:rPr lang="hu-HU" sz="2200" b="1" u="sng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kiemelt értékű ingóságok:</a:t>
            </a:r>
          </a:p>
          <a:p>
            <a:pPr marL="744538" lvl="4" indent="-287338">
              <a:buClr>
                <a:schemeClr val="tx2"/>
              </a:buClr>
              <a:buFont typeface="Arial" pitchFamily="34" charset="0"/>
              <a:buChar char="•"/>
              <a:defRPr/>
            </a:pPr>
            <a:endParaRPr lang="hu-HU" sz="2000" dirty="0" smtClean="0">
              <a:solidFill>
                <a:srgbClr val="113184"/>
              </a:solidFill>
              <a:latin typeface="Arial" pitchFamily="34" charset="0"/>
              <a:cs typeface="Arial" pitchFamily="34" charset="0"/>
            </a:endParaRPr>
          </a:p>
          <a:p>
            <a:pPr marL="744538" lvl="4" indent="-287338"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hu-HU" sz="200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képző- és iparművészeti tárgyak, régiségek, ritkaságok</a:t>
            </a:r>
          </a:p>
          <a:p>
            <a:pPr marL="744538" lvl="4" indent="-287338"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hu-HU" sz="200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300 000 forint egyedi értéket meghaladó valódi szőrme</a:t>
            </a:r>
          </a:p>
          <a:p>
            <a:pPr marL="744538" lvl="4" indent="-287338"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hu-HU" sz="200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300 000 forint egyedi értéket meghaladó híradástechnikai cikkek</a:t>
            </a:r>
          </a:p>
          <a:p>
            <a:pPr marL="744538" lvl="4" indent="-287338"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hu-HU" sz="200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készpénz, értékpapír, betétkönyv</a:t>
            </a:r>
          </a:p>
          <a:p>
            <a:pPr marL="744538" lvl="4" indent="-287338"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hu-HU" sz="200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nemesfém, igazgyöngyök, drágakövek, ezek felhasználásával készült ékszerek, órák</a:t>
            </a:r>
          </a:p>
          <a:p>
            <a:endParaRPr lang="hu-HU" dirty="0"/>
          </a:p>
        </p:txBody>
      </p:sp>
      <p:sp>
        <p:nvSpPr>
          <p:cNvPr id="17412" name="Dia számának hely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667990A-FCB0-4EF6-B643-47FC939253A0}" type="slidenum">
              <a:rPr lang="fr-FR" smtClean="0"/>
              <a:pPr/>
              <a:t>17</a:t>
            </a:fld>
            <a:endParaRPr lang="fr-FR" smtClean="0"/>
          </a:p>
        </p:txBody>
      </p:sp>
      <p:sp>
        <p:nvSpPr>
          <p:cNvPr id="6" name="Téglalap 5"/>
          <p:cNvSpPr/>
          <p:nvPr/>
        </p:nvSpPr>
        <p:spPr>
          <a:xfrm>
            <a:off x="257175" y="1247776"/>
            <a:ext cx="434339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lvl="1" indent="-287338" algn="ctr" eaLnBrk="0" hangingPunct="0">
              <a:buClr>
                <a:schemeClr val="tx2"/>
              </a:buClr>
              <a:buSzPct val="80000"/>
              <a:defRPr/>
            </a:pPr>
            <a:r>
              <a:rPr lang="hu-HU" sz="2000" b="1" u="sng" dirty="0">
                <a:solidFill>
                  <a:srgbClr val="FF0000"/>
                </a:solidFill>
                <a:ea typeface="+mn-ea"/>
                <a:cs typeface="Arial" pitchFamily="34" charset="0"/>
              </a:rPr>
              <a:t>i</a:t>
            </a:r>
            <a:r>
              <a:rPr lang="hu-HU" sz="2000" b="1" u="sng" dirty="0" smtClean="0">
                <a:solidFill>
                  <a:srgbClr val="FF0000"/>
                </a:solidFill>
                <a:ea typeface="+mn-ea"/>
                <a:cs typeface="Arial" pitchFamily="34" charset="0"/>
              </a:rPr>
              <a:t>ngatlan</a:t>
            </a:r>
            <a:endParaRPr lang="hu-HU" sz="2000" b="1" u="sng" dirty="0">
              <a:solidFill>
                <a:srgbClr val="FF0000"/>
              </a:solidFill>
              <a:ea typeface="+mn-ea"/>
              <a:cs typeface="Arial" pitchFamily="34" charset="0"/>
            </a:endParaRPr>
          </a:p>
          <a:p>
            <a:pPr marL="744538" lvl="3" indent="-287338" eaLnBrk="0" hangingPunct="0">
              <a:buClr>
                <a:schemeClr val="tx2"/>
              </a:buClr>
              <a:buSzPct val="80000"/>
              <a:buFont typeface="Arial" pitchFamily="34" charset="0"/>
              <a:buChar char="•"/>
              <a:defRPr/>
            </a:pPr>
            <a:endParaRPr lang="hu-HU" sz="2000" dirty="0" smtClean="0">
              <a:solidFill>
                <a:srgbClr val="113184"/>
              </a:solidFill>
              <a:ea typeface="+mn-ea"/>
              <a:cs typeface="Arial" pitchFamily="34" charset="0"/>
            </a:endParaRPr>
          </a:p>
          <a:p>
            <a:pPr marL="287338" lvl="2" indent="-287338" eaLnBrk="0" hangingPunct="0">
              <a:buClr>
                <a:schemeClr val="tx2"/>
              </a:buClr>
              <a:buSzPct val="80000"/>
              <a:buFont typeface="Arial" pitchFamily="34" charset="0"/>
              <a:buChar char="•"/>
              <a:defRPr/>
            </a:pPr>
            <a:r>
              <a:rPr lang="hu-HU" sz="2000" b="1" u="sng" dirty="0" smtClean="0">
                <a:solidFill>
                  <a:srgbClr val="113184"/>
                </a:solidFill>
                <a:ea typeface="+mn-ea"/>
                <a:cs typeface="Arial" pitchFamily="34" charset="0"/>
              </a:rPr>
              <a:t>főépületek</a:t>
            </a:r>
            <a:r>
              <a:rPr lang="hu-HU" sz="2000" u="sng" dirty="0" smtClean="0">
                <a:solidFill>
                  <a:srgbClr val="113184"/>
                </a:solidFill>
                <a:ea typeface="+mn-ea"/>
                <a:cs typeface="Arial" pitchFamily="34" charset="0"/>
              </a:rPr>
              <a:t>:</a:t>
            </a:r>
            <a:r>
              <a:rPr lang="hu-HU" sz="2000" dirty="0" smtClean="0">
                <a:solidFill>
                  <a:srgbClr val="113184"/>
                </a:solidFill>
                <a:ea typeface="+mn-ea"/>
                <a:cs typeface="Arial" pitchFamily="34" charset="0"/>
              </a:rPr>
              <a:t> </a:t>
            </a:r>
          </a:p>
          <a:p>
            <a:pPr marL="744538" lvl="3" indent="-287338" eaLnBrk="0" hangingPunct="0">
              <a:buClr>
                <a:schemeClr val="tx2"/>
              </a:buClr>
              <a:buSzPct val="80000"/>
              <a:buFont typeface="Arial" pitchFamily="34" charset="0"/>
              <a:buChar char="•"/>
              <a:defRPr/>
            </a:pPr>
            <a:r>
              <a:rPr lang="hu-HU" sz="2000" dirty="0" smtClean="0">
                <a:solidFill>
                  <a:srgbClr val="113184"/>
                </a:solidFill>
                <a:ea typeface="+mn-ea"/>
                <a:cs typeface="Arial" pitchFamily="34" charset="0"/>
              </a:rPr>
              <a:t>lakóház</a:t>
            </a:r>
          </a:p>
          <a:p>
            <a:pPr marL="744538" lvl="3" indent="-287338" eaLnBrk="0" hangingPunct="0">
              <a:buClr>
                <a:schemeClr val="tx2"/>
              </a:buClr>
              <a:buSzPct val="80000"/>
              <a:buFont typeface="Arial" pitchFamily="34" charset="0"/>
              <a:buChar char="•"/>
              <a:defRPr/>
            </a:pPr>
            <a:r>
              <a:rPr lang="hu-HU" sz="2000" dirty="0" smtClean="0">
                <a:solidFill>
                  <a:srgbClr val="113184"/>
                </a:solidFill>
                <a:ea typeface="+mn-ea"/>
                <a:cs typeface="Arial" pitchFamily="34" charset="0"/>
              </a:rPr>
              <a:t>lakás</a:t>
            </a:r>
            <a:endParaRPr lang="hu-HU" sz="2000" dirty="0">
              <a:solidFill>
                <a:srgbClr val="113184"/>
              </a:solidFill>
              <a:ea typeface="+mn-ea"/>
              <a:cs typeface="Arial" pitchFamily="34" charset="0"/>
            </a:endParaRPr>
          </a:p>
          <a:p>
            <a:pPr marL="287338" lvl="2" indent="-287338" eaLnBrk="0" hangingPunct="0">
              <a:buClr>
                <a:schemeClr val="tx2"/>
              </a:buClr>
              <a:buSzPct val="80000"/>
              <a:buFont typeface="Arial" pitchFamily="34" charset="0"/>
              <a:buChar char="•"/>
              <a:defRPr/>
            </a:pPr>
            <a:endParaRPr lang="hu-HU" sz="2000" b="1" dirty="0" smtClean="0">
              <a:solidFill>
                <a:srgbClr val="113184"/>
              </a:solidFill>
              <a:ea typeface="+mn-ea"/>
              <a:cs typeface="Arial" pitchFamily="34" charset="0"/>
            </a:endParaRPr>
          </a:p>
          <a:p>
            <a:pPr marL="287338" lvl="2" indent="-287338" eaLnBrk="0" hangingPunct="0">
              <a:buClr>
                <a:schemeClr val="tx2"/>
              </a:buClr>
              <a:buSzPct val="80000"/>
              <a:buFont typeface="Arial" pitchFamily="34" charset="0"/>
              <a:buChar char="•"/>
              <a:defRPr/>
            </a:pPr>
            <a:r>
              <a:rPr lang="hu-HU" sz="2000" b="1" u="sng" dirty="0" smtClean="0">
                <a:solidFill>
                  <a:srgbClr val="113184"/>
                </a:solidFill>
                <a:ea typeface="+mn-ea"/>
                <a:cs typeface="Arial" pitchFamily="34" charset="0"/>
              </a:rPr>
              <a:t>nem </a:t>
            </a:r>
            <a:r>
              <a:rPr lang="hu-HU" sz="2000" b="1" u="sng" dirty="0">
                <a:solidFill>
                  <a:srgbClr val="113184"/>
                </a:solidFill>
                <a:ea typeface="+mn-ea"/>
                <a:cs typeface="Arial" pitchFamily="34" charset="0"/>
              </a:rPr>
              <a:t>lakáscélú </a:t>
            </a:r>
            <a:r>
              <a:rPr lang="hu-HU" sz="2000" b="1" u="sng" dirty="0" smtClean="0">
                <a:solidFill>
                  <a:srgbClr val="113184"/>
                </a:solidFill>
                <a:ea typeface="+mn-ea"/>
                <a:cs typeface="Arial" pitchFamily="34" charset="0"/>
              </a:rPr>
              <a:t>épületek, épületrészek: </a:t>
            </a:r>
          </a:p>
          <a:p>
            <a:pPr marL="744538" lvl="3" indent="-287338" eaLnBrk="0" hangingPunct="0">
              <a:buClr>
                <a:schemeClr val="tx2"/>
              </a:buClr>
              <a:buSzPct val="80000"/>
              <a:buFont typeface="Arial" pitchFamily="34" charset="0"/>
              <a:buChar char="•"/>
              <a:defRPr/>
            </a:pPr>
            <a:r>
              <a:rPr lang="hu-HU" sz="2000" dirty="0" smtClean="0">
                <a:solidFill>
                  <a:srgbClr val="113184"/>
                </a:solidFill>
                <a:ea typeface="+mn-ea"/>
                <a:cs typeface="Arial" pitchFamily="34" charset="0"/>
              </a:rPr>
              <a:t>garázs</a:t>
            </a:r>
          </a:p>
          <a:p>
            <a:pPr marL="744538" lvl="3" indent="-287338" eaLnBrk="0" hangingPunct="0">
              <a:buClr>
                <a:schemeClr val="tx2"/>
              </a:buClr>
              <a:buSzPct val="80000"/>
              <a:buFont typeface="Arial" pitchFamily="34" charset="0"/>
              <a:buChar char="•"/>
              <a:defRPr/>
            </a:pPr>
            <a:r>
              <a:rPr lang="hu-HU" sz="2000" dirty="0" smtClean="0">
                <a:solidFill>
                  <a:srgbClr val="113184"/>
                </a:solidFill>
                <a:ea typeface="+mn-ea"/>
                <a:cs typeface="Arial" pitchFamily="34" charset="0"/>
              </a:rPr>
              <a:t>műhely</a:t>
            </a:r>
            <a:endParaRPr lang="hu-HU" sz="2000" dirty="0">
              <a:solidFill>
                <a:srgbClr val="113184"/>
              </a:solidFill>
              <a:ea typeface="+mn-ea"/>
              <a:cs typeface="Arial" pitchFamily="34" charset="0"/>
            </a:endParaRPr>
          </a:p>
          <a:p>
            <a:pPr marL="287338" lvl="2" indent="-287338" eaLnBrk="0" hangingPunct="0">
              <a:buClr>
                <a:schemeClr val="tx2"/>
              </a:buClr>
              <a:buSzPct val="80000"/>
              <a:buFont typeface="Arial" pitchFamily="34" charset="0"/>
              <a:buChar char="•"/>
              <a:defRPr/>
            </a:pPr>
            <a:endParaRPr lang="hu-HU" sz="2000" b="1" dirty="0" smtClean="0">
              <a:solidFill>
                <a:srgbClr val="113184"/>
              </a:solidFill>
              <a:ea typeface="+mn-ea"/>
              <a:cs typeface="Arial" pitchFamily="34" charset="0"/>
            </a:endParaRPr>
          </a:p>
          <a:p>
            <a:pPr marL="287338" lvl="2" indent="-287338" eaLnBrk="0" hangingPunct="0">
              <a:buClr>
                <a:schemeClr val="tx2"/>
              </a:buClr>
              <a:buSzPct val="80000"/>
              <a:buFont typeface="Arial" pitchFamily="34" charset="0"/>
              <a:buChar char="•"/>
              <a:defRPr/>
            </a:pPr>
            <a:r>
              <a:rPr lang="hu-HU" sz="2000" b="1" u="sng" dirty="0" smtClean="0">
                <a:solidFill>
                  <a:srgbClr val="113184"/>
                </a:solidFill>
                <a:ea typeface="+mn-ea"/>
                <a:cs typeface="Arial" pitchFamily="34" charset="0"/>
              </a:rPr>
              <a:t>építmények:</a:t>
            </a:r>
            <a:endParaRPr lang="hu-HU" sz="2000" u="sng" dirty="0">
              <a:solidFill>
                <a:srgbClr val="113184"/>
              </a:solidFill>
              <a:ea typeface="+mn-ea"/>
              <a:cs typeface="Arial" pitchFamily="34" charset="0"/>
            </a:endParaRPr>
          </a:p>
          <a:p>
            <a:pPr marL="744538" lvl="3" indent="-287338" eaLnBrk="0" hangingPunct="0">
              <a:buClr>
                <a:schemeClr val="tx2"/>
              </a:buClr>
              <a:buSzPct val="80000"/>
              <a:buFont typeface="Arial" pitchFamily="34" charset="0"/>
              <a:buChar char="•"/>
              <a:defRPr/>
            </a:pPr>
            <a:r>
              <a:rPr lang="hu-HU" sz="2000" dirty="0">
                <a:solidFill>
                  <a:srgbClr val="113184"/>
                </a:solidFill>
                <a:ea typeface="+mn-ea"/>
                <a:cs typeface="Arial" pitchFamily="34" charset="0"/>
              </a:rPr>
              <a:t>terasz, </a:t>
            </a:r>
            <a:r>
              <a:rPr lang="hu-HU" sz="2000" dirty="0" smtClean="0">
                <a:solidFill>
                  <a:srgbClr val="113184"/>
                </a:solidFill>
                <a:ea typeface="+mn-ea"/>
                <a:cs typeface="Arial" pitchFamily="34" charset="0"/>
              </a:rPr>
              <a:t>előtető</a:t>
            </a:r>
            <a:endParaRPr lang="hu-HU" sz="2000" dirty="0">
              <a:solidFill>
                <a:srgbClr val="113184"/>
              </a:solidFill>
              <a:ea typeface="+mn-ea"/>
              <a:cs typeface="Arial" pitchFamily="34" charset="0"/>
            </a:endParaRPr>
          </a:p>
          <a:p>
            <a:pPr marL="744538" lvl="3" indent="-287338" eaLnBrk="0" hangingPunct="0">
              <a:buClr>
                <a:schemeClr val="tx2"/>
              </a:buClr>
              <a:buSzPct val="80000"/>
              <a:buFont typeface="Arial" pitchFamily="34" charset="0"/>
              <a:buChar char="•"/>
              <a:defRPr/>
            </a:pPr>
            <a:r>
              <a:rPr lang="hu-HU" sz="2000" dirty="0">
                <a:solidFill>
                  <a:srgbClr val="113184"/>
                </a:solidFill>
                <a:ea typeface="+mn-ea"/>
                <a:cs typeface="Arial" pitchFamily="34" charset="0"/>
              </a:rPr>
              <a:t>derítő, úszómedence</a:t>
            </a:r>
          </a:p>
          <a:p>
            <a:pPr marL="744538" lvl="3" indent="-287338" eaLnBrk="0" hangingPunct="0">
              <a:buClr>
                <a:schemeClr val="tx2"/>
              </a:buClr>
              <a:buSzPct val="80000"/>
              <a:buFont typeface="Arial" pitchFamily="34" charset="0"/>
              <a:buChar char="•"/>
              <a:defRPr/>
            </a:pPr>
            <a:r>
              <a:rPr lang="hu-HU" sz="2000" dirty="0">
                <a:solidFill>
                  <a:srgbClr val="113184"/>
                </a:solidFill>
                <a:ea typeface="+mn-ea"/>
                <a:cs typeface="Arial" pitchFamily="34" charset="0"/>
              </a:rPr>
              <a:t>mindenfajta kerítés </a:t>
            </a:r>
            <a:endParaRPr lang="hu-HU" sz="2000" dirty="0" smtClean="0">
              <a:solidFill>
                <a:srgbClr val="113184"/>
              </a:solidFill>
              <a:ea typeface="+mn-ea"/>
              <a:cs typeface="Arial" pitchFamily="34" charset="0"/>
            </a:endParaRPr>
          </a:p>
          <a:p>
            <a:pPr marL="744538" lvl="3" indent="-287338" eaLnBrk="0" hangingPunct="0">
              <a:buClr>
                <a:schemeClr val="tx2"/>
              </a:buClr>
              <a:buSzPct val="80000"/>
              <a:defRPr/>
            </a:pPr>
            <a:r>
              <a:rPr lang="hu-HU" sz="2000" dirty="0" smtClean="0">
                <a:solidFill>
                  <a:srgbClr val="113184"/>
                </a:solidFill>
                <a:ea typeface="+mn-ea"/>
                <a:cs typeface="Arial" pitchFamily="34" charset="0"/>
              </a:rPr>
              <a:t>kivéve </a:t>
            </a:r>
            <a:r>
              <a:rPr lang="hu-HU" sz="2000" dirty="0">
                <a:solidFill>
                  <a:srgbClr val="113184"/>
                </a:solidFill>
                <a:ea typeface="+mn-ea"/>
                <a:cs typeface="Arial" pitchFamily="34" charset="0"/>
              </a:rPr>
              <a:t>az élő </a:t>
            </a:r>
            <a:r>
              <a:rPr lang="hu-HU" sz="2000" dirty="0" smtClean="0">
                <a:solidFill>
                  <a:srgbClr val="113184"/>
                </a:solidFill>
                <a:ea typeface="+mn-ea"/>
                <a:cs typeface="Arial" pitchFamily="34" charset="0"/>
              </a:rPr>
              <a:t>sövényt</a:t>
            </a:r>
            <a:endParaRPr lang="hu-HU" sz="2000" dirty="0">
              <a:solidFill>
                <a:srgbClr val="113184"/>
              </a:solidFill>
              <a:ea typeface="+mn-ea"/>
              <a:cs typeface="Arial" pitchFamily="34" charset="0"/>
            </a:endParaRPr>
          </a:p>
        </p:txBody>
      </p:sp>
      <p:pic>
        <p:nvPicPr>
          <p:cNvPr id="9" name="Picture 1" descr="C:\Documents and Settings\eniko.naunerne\Local Settings\Temporary Internet Files\Content.IE5\1SX7O2XF\MC900432526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04" y="5329205"/>
            <a:ext cx="671546" cy="6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>
          <a:xfrm rot="10800000" flipV="1">
            <a:off x="257175" y="404813"/>
            <a:ext cx="7467600" cy="688975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hu-HU" sz="2800" dirty="0" smtClean="0"/>
              <a:t>pótdíj ellenében biztosítható vagyontárgyak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5751" y="1295400"/>
            <a:ext cx="5486400" cy="5006975"/>
          </a:xfrm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hu-HU" sz="200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lakatlan épület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hu-HU" sz="200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az épület lakóterületen, ill. lakó- vagy vegyes területen helyezkedik el, de nem laknak benne életvitelszerűen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hu-HU" sz="200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lakott területen kívül elhelyezkedő épület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hu-HU" sz="200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vályogépület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hu-HU" sz="200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nádtetős épület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hu-HU" sz="200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éghető falazatú épület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hu-H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kockázatarányos pótdíjazás</a:t>
            </a:r>
          </a:p>
          <a:p>
            <a:pPr>
              <a:defRPr/>
            </a:pPr>
            <a:endParaRPr lang="hu-HU" sz="2000" b="0" dirty="0">
              <a:solidFill>
                <a:schemeClr val="tx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8436" name="Dia számának hely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B6CE733-F62B-48BE-B5DD-655AF46D4B9E}" type="slidenum">
              <a:rPr lang="fr-FR" smtClean="0"/>
              <a:pPr/>
              <a:t>18</a:t>
            </a:fld>
            <a:endParaRPr lang="fr-FR" smtClean="0"/>
          </a:p>
        </p:txBody>
      </p:sp>
      <p:pic>
        <p:nvPicPr>
          <p:cNvPr id="5" name="Kép 4" descr="TreeGondo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0" y="1216914"/>
            <a:ext cx="3742533" cy="5098161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6" name="Picture 1" descr="C:\Documents and Settings\eniko.naunerne\Local Settings\Temporary Internet Files\Content.IE5\1SX7O2XF\MC900432526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1429" y="4957730"/>
            <a:ext cx="671546" cy="6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no_ent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2190750"/>
            <a:ext cx="2867025" cy="2867025"/>
          </a:xfrm>
          <a:prstGeom prst="rect">
            <a:avLst/>
          </a:prstGeom>
        </p:spPr>
      </p:pic>
      <p:sp>
        <p:nvSpPr>
          <p:cNvPr id="19458" name="Cím 1"/>
          <p:cNvSpPr>
            <a:spLocks noGrp="1"/>
          </p:cNvSpPr>
          <p:nvPr>
            <p:ph type="title"/>
          </p:nvPr>
        </p:nvSpPr>
        <p:spPr>
          <a:xfrm>
            <a:off x="577850" y="228600"/>
            <a:ext cx="7137400" cy="914400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hu-HU" sz="2800" dirty="0" smtClean="0"/>
              <a:t>kizárt vagyontárgyak</a:t>
            </a:r>
          </a:p>
        </p:txBody>
      </p:sp>
      <p:sp>
        <p:nvSpPr>
          <p:cNvPr id="19459" name="Tartalom helye 2"/>
          <p:cNvSpPr>
            <a:spLocks noGrp="1"/>
          </p:cNvSpPr>
          <p:nvPr>
            <p:ph sz="half" idx="1"/>
          </p:nvPr>
        </p:nvSpPr>
        <p:spPr>
          <a:xfrm>
            <a:off x="228601" y="1295400"/>
            <a:ext cx="325755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u-HU" sz="20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földbe vájt, szilárd falazattal nem rendelkező építmények</a:t>
            </a:r>
          </a:p>
          <a:p>
            <a:pPr>
              <a:buFont typeface="Arial" pitchFamily="34" charset="0"/>
              <a:buChar char="•"/>
            </a:pPr>
            <a:endParaRPr lang="hu-HU" sz="2000" b="0" dirty="0" smtClean="0">
              <a:solidFill>
                <a:srgbClr val="113184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nyitott oldalú vagy </a:t>
            </a:r>
          </a:p>
          <a:p>
            <a:pPr>
              <a:buNone/>
            </a:pPr>
            <a:r>
              <a:rPr lang="hu-HU" sz="20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    fedetlen épületek</a:t>
            </a:r>
          </a:p>
          <a:p>
            <a:pPr>
              <a:buFont typeface="Arial" pitchFamily="34" charset="0"/>
              <a:buChar char="•"/>
            </a:pPr>
            <a:endParaRPr lang="hu-HU" sz="2000" b="0" dirty="0" smtClean="0">
              <a:solidFill>
                <a:srgbClr val="113184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ideiglenes tetőzetű építmények</a:t>
            </a:r>
          </a:p>
          <a:p>
            <a:pPr>
              <a:buFont typeface="Arial" pitchFamily="34" charset="0"/>
              <a:buChar char="•"/>
            </a:pPr>
            <a:endParaRPr lang="hu-HU" sz="2000" b="0" dirty="0" smtClean="0">
              <a:solidFill>
                <a:srgbClr val="113184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bontás alatt lévő </a:t>
            </a:r>
          </a:p>
          <a:p>
            <a:pPr>
              <a:buNone/>
            </a:pPr>
            <a:r>
              <a:rPr lang="hu-HU" sz="20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    vagy bontásra kijelölt épületek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5067300" y="1295399"/>
            <a:ext cx="4591050" cy="513397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u-HU" sz="20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építési telek, épület (építmény) nélküli ingatlan</a:t>
            </a:r>
          </a:p>
          <a:p>
            <a:pPr>
              <a:buFont typeface="Arial" pitchFamily="34" charset="0"/>
              <a:buChar char="•"/>
            </a:pPr>
            <a:endParaRPr lang="hu-HU" sz="2000" b="0" dirty="0" smtClean="0">
              <a:solidFill>
                <a:srgbClr val="113184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hullámtérben vagy nyílt ártérben épült létesítmények</a:t>
            </a:r>
          </a:p>
          <a:p>
            <a:pPr>
              <a:buFont typeface="Arial" pitchFamily="34" charset="0"/>
              <a:buChar char="•"/>
            </a:pPr>
            <a:endParaRPr lang="hu-HU" sz="2000" b="0" dirty="0" smtClean="0">
              <a:solidFill>
                <a:srgbClr val="113184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üvegházak, melegágyak</a:t>
            </a:r>
          </a:p>
          <a:p>
            <a:pPr>
              <a:buFont typeface="Arial" pitchFamily="34" charset="0"/>
              <a:buChar char="•"/>
            </a:pPr>
            <a:endParaRPr lang="hu-HU" sz="2000" b="0" dirty="0" smtClean="0">
              <a:solidFill>
                <a:srgbClr val="113184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rossz műszaki állapotú épületek, építmények</a:t>
            </a:r>
          </a:p>
          <a:p>
            <a:pPr>
              <a:buFont typeface="Arial" pitchFamily="34" charset="0"/>
              <a:buChar char="•"/>
            </a:pPr>
            <a:endParaRPr lang="hu-HU" sz="2000" b="0" dirty="0" smtClean="0">
              <a:solidFill>
                <a:srgbClr val="113184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ideiglenes jellegű, könnyen szétszedhető és szállítható épületek és építmények</a:t>
            </a:r>
          </a:p>
          <a:p>
            <a:pPr>
              <a:buFont typeface="Arial" pitchFamily="34" charset="0"/>
              <a:buChar char="•"/>
            </a:pPr>
            <a:endParaRPr lang="hu-HU" sz="2000" b="0" dirty="0" smtClean="0">
              <a:solidFill>
                <a:srgbClr val="113184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ideiglenes engedéllyel épült létesítmények</a:t>
            </a:r>
          </a:p>
          <a:p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Dia számának hely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286CC6C-E446-4D79-87E9-0B913AC9FC46}" type="slidenum">
              <a:rPr lang="fr-FR" smtClean="0"/>
              <a:pPr/>
              <a:t>19</a:t>
            </a:fld>
            <a:endParaRPr lang="fr-FR" smtClean="0"/>
          </a:p>
        </p:txBody>
      </p:sp>
      <p:sp>
        <p:nvSpPr>
          <p:cNvPr id="8" name="Szövegdoboz 7"/>
          <p:cNvSpPr txBox="1"/>
          <p:nvPr/>
        </p:nvSpPr>
        <p:spPr>
          <a:xfrm>
            <a:off x="2964280" y="3400425"/>
            <a:ext cx="195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NO AXA</a:t>
            </a:r>
            <a:endParaRPr lang="hu-H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19" y="1180619"/>
            <a:ext cx="9491239" cy="5474824"/>
          </a:xfrm>
          <a:prstGeom prst="rect">
            <a:avLst/>
          </a:prstGeom>
        </p:spPr>
      </p:pic>
      <p:pic>
        <p:nvPicPr>
          <p:cNvPr id="11" name="Kép 10" descr="olympic-medals-image-in-jpe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70" y="1169044"/>
            <a:ext cx="9514389" cy="550954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7850" y="228600"/>
            <a:ext cx="7119315" cy="914400"/>
          </a:xfrm>
        </p:spPr>
        <p:txBody>
          <a:bodyPr/>
          <a:lstStyle/>
          <a:p>
            <a:pPr algn="r"/>
            <a:r>
              <a:rPr lang="hu-HU" sz="2800" dirty="0" smtClean="0"/>
              <a:t>tudod, hogy mi a célod?...mert ők tudták</a:t>
            </a:r>
            <a:endParaRPr lang="hu-HU" sz="2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4DA18-7FD1-4E60-B23F-7C12A4BDA4D4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pic>
        <p:nvPicPr>
          <p:cNvPr id="13" name="Tartalom helye 12" descr="varga2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8345" y="1169043"/>
            <a:ext cx="9491240" cy="55327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 descr="bigstockphoto_Victory_Podium_-_Winners_In_Go_37784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650" y="1266824"/>
            <a:ext cx="5924549" cy="5172075"/>
          </a:xfrm>
          <a:prstGeom prst="rect">
            <a:avLst/>
          </a:prstGeom>
        </p:spPr>
      </p:pic>
      <p:sp>
        <p:nvSpPr>
          <p:cNvPr id="21506" name="Cím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7219950" cy="845824"/>
          </a:xfrm>
        </p:spPr>
        <p:txBody>
          <a:bodyPr/>
          <a:lstStyle/>
          <a:p>
            <a:pPr algn="r"/>
            <a:r>
              <a:rPr lang="hu-HU" sz="2800" dirty="0" smtClean="0">
                <a:cs typeface="Arial" pitchFamily="34" charset="0"/>
              </a:rPr>
              <a:t>felépítés</a:t>
            </a:r>
          </a:p>
        </p:txBody>
      </p:sp>
      <p:sp>
        <p:nvSpPr>
          <p:cNvPr id="21507" name="Tartalom helye 2"/>
          <p:cNvSpPr>
            <a:spLocks noGrp="1"/>
          </p:cNvSpPr>
          <p:nvPr>
            <p:ph sz="half" idx="2"/>
          </p:nvPr>
        </p:nvSpPr>
        <p:spPr>
          <a:xfrm>
            <a:off x="266700" y="1257300"/>
            <a:ext cx="4357688" cy="4905375"/>
          </a:xfrm>
        </p:spPr>
        <p:txBody>
          <a:bodyPr/>
          <a:lstStyle/>
          <a:p>
            <a:pPr>
              <a:buNone/>
            </a:pPr>
            <a:r>
              <a:rPr lang="hu-HU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alapcsomagok:</a:t>
            </a:r>
          </a:p>
          <a:p>
            <a:pPr>
              <a:buFont typeface="Arial" pitchFamily="34" charset="0"/>
              <a:buChar char="•"/>
            </a:pPr>
            <a:endParaRPr lang="hu-HU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800" dirty="0" smtClean="0">
                <a:latin typeface="Arial" pitchFamily="34" charset="0"/>
                <a:cs typeface="Arial" pitchFamily="34" charset="0"/>
              </a:rPr>
              <a:t>bronz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 smtClean="0">
                <a:latin typeface="Arial" pitchFamily="34" charset="0"/>
                <a:cs typeface="Arial" pitchFamily="34" charset="0"/>
              </a:rPr>
              <a:t>ezüst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 smtClean="0">
                <a:latin typeface="Arial" pitchFamily="34" charset="0"/>
                <a:cs typeface="Arial" pitchFamily="34" charset="0"/>
              </a:rPr>
              <a:t>arany</a:t>
            </a:r>
          </a:p>
          <a:p>
            <a:pPr>
              <a:buNone/>
            </a:pPr>
            <a:endParaRPr lang="hu-HU" sz="2800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u-HU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kiegészítők: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 smtClean="0">
                <a:latin typeface="Arial" pitchFamily="34" charset="0"/>
                <a:cs typeface="Arial" pitchFamily="34" charset="0"/>
              </a:rPr>
              <a:t>ezermester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 smtClean="0">
                <a:latin typeface="Arial" pitchFamily="34" charset="0"/>
                <a:cs typeface="Arial" pitchFamily="34" charset="0"/>
              </a:rPr>
              <a:t>baleset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 smtClean="0">
                <a:latin typeface="Arial" pitchFamily="34" charset="0"/>
                <a:cs typeface="Arial" pitchFamily="34" charset="0"/>
              </a:rPr>
              <a:t>felelősség</a:t>
            </a:r>
          </a:p>
          <a:p>
            <a:pPr>
              <a:buFont typeface="Arial" pitchFamily="34" charset="0"/>
              <a:buChar char="•"/>
            </a:pPr>
            <a:endParaRPr lang="hu-H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u-H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u-H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Dia számának hely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57F708B-B247-4BC5-8553-EC01B58D66C1}" type="slidenum">
              <a:rPr lang="fr-FR" smtClean="0"/>
              <a:pPr/>
              <a:t>20</a:t>
            </a:fld>
            <a:endParaRPr lang="fr-FR" smtClean="0"/>
          </a:p>
        </p:txBody>
      </p:sp>
      <p:sp>
        <p:nvSpPr>
          <p:cNvPr id="11" name="Balra nyíl 10"/>
          <p:cNvSpPr/>
          <p:nvPr/>
        </p:nvSpPr>
        <p:spPr bwMode="auto">
          <a:xfrm>
            <a:off x="1762125" y="2152650"/>
            <a:ext cx="2266950" cy="1288243"/>
          </a:xfrm>
          <a:prstGeom prst="lef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800" b="1" dirty="0" smtClean="0">
                <a:solidFill>
                  <a:srgbClr val="FFFFFF"/>
                </a:solidFill>
              </a:rPr>
              <a:t>e</a:t>
            </a:r>
            <a:r>
              <a:rPr kumimoji="0" lang="hu-H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gymásra épülő csomagok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/>
          </p:nvPr>
        </p:nvSpPr>
        <p:spPr>
          <a:xfrm>
            <a:off x="577850" y="228600"/>
            <a:ext cx="7182518" cy="914400"/>
          </a:xfrm>
        </p:spPr>
        <p:txBody>
          <a:bodyPr/>
          <a:lstStyle/>
          <a:p>
            <a:pPr algn="r"/>
            <a:r>
              <a:rPr lang="hu-HU" sz="2800" dirty="0" smtClean="0"/>
              <a:t>bronz csomag biztosítási események</a:t>
            </a:r>
          </a:p>
        </p:txBody>
      </p:sp>
      <p:sp>
        <p:nvSpPr>
          <p:cNvPr id="22531" name="Dia számának hely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B800621-B2B1-4375-AE06-CCCF9ADF9277}" type="slidenum">
              <a:rPr lang="fr-FR" smtClean="0"/>
              <a:pPr/>
              <a:t>21</a:t>
            </a:fld>
            <a:endParaRPr lang="fr-FR" smtClean="0"/>
          </a:p>
        </p:txBody>
      </p:sp>
      <p:sp>
        <p:nvSpPr>
          <p:cNvPr id="9" name="Tartalom helye 8"/>
          <p:cNvSpPr>
            <a:spLocks noGrp="1"/>
          </p:cNvSpPr>
          <p:nvPr>
            <p:ph sz="half" idx="1"/>
          </p:nvPr>
        </p:nvSpPr>
        <p:spPr>
          <a:xfrm>
            <a:off x="264695" y="1215189"/>
            <a:ext cx="5823284" cy="536608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u-HU" sz="2400" b="0" dirty="0" smtClean="0">
                <a:solidFill>
                  <a:srgbClr val="113184"/>
                </a:solidFill>
              </a:rPr>
              <a:t>tűz</a:t>
            </a:r>
          </a:p>
          <a:p>
            <a:pPr>
              <a:buFont typeface="Arial" pitchFamily="34" charset="0"/>
              <a:buChar char="•"/>
            </a:pPr>
            <a:r>
              <a:rPr lang="hu-HU" sz="2400" b="0" dirty="0" smtClean="0">
                <a:solidFill>
                  <a:srgbClr val="113184"/>
                </a:solidFill>
              </a:rPr>
              <a:t>villámcsapás</a:t>
            </a:r>
          </a:p>
          <a:p>
            <a:pPr>
              <a:buFont typeface="Arial" pitchFamily="34" charset="0"/>
              <a:buChar char="•"/>
            </a:pPr>
            <a:r>
              <a:rPr lang="hu-HU" sz="2400" b="0" dirty="0" smtClean="0">
                <a:solidFill>
                  <a:srgbClr val="113184"/>
                </a:solidFill>
              </a:rPr>
              <a:t>robbanás, összeroppanás</a:t>
            </a:r>
          </a:p>
          <a:p>
            <a:pPr>
              <a:buFont typeface="Arial" pitchFamily="34" charset="0"/>
              <a:buChar char="•"/>
            </a:pPr>
            <a:r>
              <a:rPr lang="hu-HU" sz="2400" b="0" dirty="0" smtClean="0">
                <a:solidFill>
                  <a:srgbClr val="113184"/>
                </a:solidFill>
              </a:rPr>
              <a:t>vihar</a:t>
            </a:r>
          </a:p>
          <a:p>
            <a:pPr>
              <a:buFont typeface="Arial" pitchFamily="34" charset="0"/>
              <a:buChar char="•"/>
            </a:pPr>
            <a:r>
              <a:rPr lang="hu-HU" sz="2400" b="0" dirty="0" smtClean="0">
                <a:solidFill>
                  <a:srgbClr val="113184"/>
                </a:solidFill>
              </a:rPr>
              <a:t>jégeső</a:t>
            </a:r>
          </a:p>
          <a:p>
            <a:pPr>
              <a:buFont typeface="Arial" pitchFamily="34" charset="0"/>
              <a:buChar char="•"/>
            </a:pPr>
            <a:r>
              <a:rPr lang="hu-HU" sz="2400" b="0" dirty="0" err="1" smtClean="0">
                <a:solidFill>
                  <a:srgbClr val="113184"/>
                </a:solidFill>
              </a:rPr>
              <a:t>hónyomás</a:t>
            </a:r>
            <a:endParaRPr lang="hu-HU" sz="2400" b="0" dirty="0" smtClean="0">
              <a:solidFill>
                <a:srgbClr val="113184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2400" b="0" dirty="0" smtClean="0">
                <a:solidFill>
                  <a:srgbClr val="113184"/>
                </a:solidFill>
              </a:rPr>
              <a:t>felhőszakadás</a:t>
            </a:r>
          </a:p>
          <a:p>
            <a:pPr>
              <a:buFont typeface="Arial" pitchFamily="34" charset="0"/>
              <a:buChar char="•"/>
            </a:pPr>
            <a:r>
              <a:rPr lang="hu-HU" sz="2400" b="0" dirty="0" smtClean="0">
                <a:solidFill>
                  <a:srgbClr val="113184"/>
                </a:solidFill>
              </a:rPr>
              <a:t>földmozgások</a:t>
            </a:r>
          </a:p>
          <a:p>
            <a:pPr>
              <a:buFont typeface="Arial" pitchFamily="34" charset="0"/>
              <a:buChar char="•"/>
            </a:pPr>
            <a:r>
              <a:rPr lang="hu-HU" sz="2400" b="0" dirty="0" smtClean="0">
                <a:solidFill>
                  <a:srgbClr val="113184"/>
                </a:solidFill>
              </a:rPr>
              <a:t>ismeretlen építmény/üreg beomlása</a:t>
            </a:r>
          </a:p>
          <a:p>
            <a:pPr>
              <a:buFont typeface="Arial" pitchFamily="34" charset="0"/>
              <a:buChar char="•"/>
            </a:pPr>
            <a:r>
              <a:rPr lang="hu-HU" sz="2400" b="0" dirty="0" smtClean="0">
                <a:solidFill>
                  <a:srgbClr val="113184"/>
                </a:solidFill>
              </a:rPr>
              <a:t>idegen jármű ütközése</a:t>
            </a:r>
          </a:p>
          <a:p>
            <a:pPr>
              <a:buFont typeface="Arial" pitchFamily="34" charset="0"/>
              <a:buChar char="•"/>
            </a:pPr>
            <a:r>
              <a:rPr lang="hu-HU" sz="2400" b="0" dirty="0" smtClean="0">
                <a:solidFill>
                  <a:srgbClr val="113184"/>
                </a:solidFill>
              </a:rPr>
              <a:t>légi jármű és rakományainak ütközése</a:t>
            </a:r>
          </a:p>
          <a:p>
            <a:pPr>
              <a:buFont typeface="Arial" pitchFamily="34" charset="0"/>
              <a:buChar char="•"/>
            </a:pPr>
            <a:r>
              <a:rPr lang="hu-HU" sz="2400" b="0" dirty="0" smtClean="0">
                <a:solidFill>
                  <a:srgbClr val="113184"/>
                </a:solidFill>
              </a:rPr>
              <a:t>idegen tárgy rádőlése </a:t>
            </a:r>
          </a:p>
          <a:p>
            <a:pPr>
              <a:buFont typeface="Arial" pitchFamily="34" charset="0"/>
              <a:buChar char="•"/>
            </a:pPr>
            <a:r>
              <a:rPr lang="hu-HU" sz="2400" b="0" dirty="0" smtClean="0">
                <a:solidFill>
                  <a:srgbClr val="113184"/>
                </a:solidFill>
              </a:rPr>
              <a:t>földrengés</a:t>
            </a:r>
          </a:p>
          <a:p>
            <a:pPr>
              <a:buFont typeface="Arial" pitchFamily="34" charset="0"/>
              <a:buChar char="•"/>
            </a:pPr>
            <a:r>
              <a:rPr lang="hu-HU" sz="2400" b="0" dirty="0" smtClean="0">
                <a:solidFill>
                  <a:srgbClr val="113184"/>
                </a:solidFill>
              </a:rPr>
              <a:t>árvíz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13" name="Kép 12" descr="bronze_medal_sticker-p217042187297003966qjcl_4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747" y="1572127"/>
            <a:ext cx="4030579" cy="4467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title"/>
          </p:nvPr>
        </p:nvSpPr>
        <p:spPr>
          <a:xfrm>
            <a:off x="577850" y="228600"/>
            <a:ext cx="7098297" cy="914400"/>
          </a:xfrm>
        </p:spPr>
        <p:txBody>
          <a:bodyPr/>
          <a:lstStyle/>
          <a:p>
            <a:pPr algn="r"/>
            <a:r>
              <a:rPr lang="hu-HU" sz="2800" dirty="0" smtClean="0"/>
              <a:t>tűz</a:t>
            </a:r>
          </a:p>
        </p:txBody>
      </p:sp>
      <p:sp>
        <p:nvSpPr>
          <p:cNvPr id="23555" name="Tartalom helye 2"/>
          <p:cNvSpPr>
            <a:spLocks noGrp="1"/>
          </p:cNvSpPr>
          <p:nvPr>
            <p:ph sz="half" idx="1"/>
          </p:nvPr>
        </p:nvSpPr>
        <p:spPr>
          <a:xfrm>
            <a:off x="300789" y="1295400"/>
            <a:ext cx="4741111" cy="4800600"/>
          </a:xfrm>
        </p:spPr>
        <p:txBody>
          <a:bodyPr/>
          <a:lstStyle/>
          <a:p>
            <a:pPr>
              <a:lnSpc>
                <a:spcPts val="3200"/>
              </a:lnSpc>
              <a:buFont typeface="Wingdings" pitchFamily="2" charset="2"/>
              <a:buNone/>
            </a:pPr>
            <a:r>
              <a:rPr lang="hu-HU" sz="2000" u="sng" dirty="0" smtClean="0">
                <a:latin typeface="Arial" pitchFamily="34" charset="0"/>
                <a:cs typeface="Arial" pitchFamily="34" charset="0"/>
              </a:rPr>
              <a:t>biztosítási esemény:</a:t>
            </a:r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hu-HU" sz="20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füst- és lángképződés és hőfelszabadulás </a:t>
            </a:r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hu-HU" sz="20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a rendeltetésszerű tűztéren kívül vagy ott keletkezett, de azt elhagyva önerejéből továbbterjedni képes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ts val="3200"/>
              </a:lnSpc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kizárások:</a:t>
            </a:r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hu-HU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vasalás, szárítás, dohányzás </a:t>
            </a:r>
            <a:r>
              <a:rPr lang="hu-HU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 </a:t>
            </a:r>
            <a:r>
              <a:rPr lang="hu-HU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felületi pörkölődés, elszíneződés, </a:t>
            </a:r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hu-HU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öngyulladás, erjedés, befülledésből, biológiai égés</a:t>
            </a:r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hu-HU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elektromos berendezésekben, vezetékeikben keletkező zárlat okozta kár;</a:t>
            </a:r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hu-HU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rendeltetésszerű tűztérbe bedobott  vagy oda beeső tárgyak károsodása</a:t>
            </a:r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hu-HU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nagy mennyiségű „A” vagy „B” tűzveszélyességi osztályba tartozó anyag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23556" name="Dia számának hely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00402BB-87ED-4874-A788-4C5E9412164D}" type="slidenum">
              <a:rPr lang="fr-FR" smtClean="0"/>
              <a:pPr/>
              <a:t>22</a:t>
            </a:fld>
            <a:endParaRPr lang="fr-FR" smtClean="0"/>
          </a:p>
        </p:txBody>
      </p:sp>
      <p:pic>
        <p:nvPicPr>
          <p:cNvPr id="6" name="Kép 5" descr="fire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24" y="3706155"/>
            <a:ext cx="2112545" cy="2997286"/>
          </a:xfrm>
          <a:prstGeom prst="rect">
            <a:avLst/>
          </a:prstGeom>
        </p:spPr>
      </p:pic>
      <p:pic>
        <p:nvPicPr>
          <p:cNvPr id="9" name="Kép 8" descr="bxp64506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665" y="3729788"/>
            <a:ext cx="2310314" cy="2959769"/>
          </a:xfrm>
          <a:prstGeom prst="rect">
            <a:avLst/>
          </a:prstGeom>
        </p:spPr>
      </p:pic>
      <p:pic>
        <p:nvPicPr>
          <p:cNvPr id="8" name="Kép 7" descr="bronze_medal_sticker-p217042187297003966qjcl_4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25814" y="0"/>
            <a:ext cx="1380186" cy="122349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ím 1"/>
          <p:cNvSpPr>
            <a:spLocks noGrp="1"/>
          </p:cNvSpPr>
          <p:nvPr>
            <p:ph type="title"/>
          </p:nvPr>
        </p:nvSpPr>
        <p:spPr>
          <a:xfrm rot="10800000" flipV="1">
            <a:off x="346073" y="270457"/>
            <a:ext cx="7366167" cy="823332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hu-HU" sz="2800" dirty="0" smtClean="0"/>
              <a:t>villámcsapás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0474" y="1295400"/>
            <a:ext cx="5702968" cy="5006975"/>
          </a:xfrm>
        </p:spPr>
        <p:txBody>
          <a:bodyPr/>
          <a:lstStyle/>
          <a:p>
            <a:pPr marL="578000" lvl="1" indent="-4320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hu-HU" sz="2000" b="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hu-HU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fogalma:</a:t>
            </a:r>
            <a:r>
              <a:rPr lang="hu-H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578000" lvl="1" indent="-4320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nagy energiájú légköri kisülés, amely </a:t>
            </a:r>
          </a:p>
          <a:p>
            <a:pPr marL="578000" lvl="1" indent="-4320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a biztosított vagyontárgyakba közvetlenül becsapódva látható roncsolási nyomot hagyva kárt okoz </a:t>
            </a:r>
          </a:p>
          <a:p>
            <a:pPr marL="578000" lvl="1" indent="-4320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a becsapódás 1 km-es körzetében, a mágneses térerősség-változással  összefüggésben keletkező indukciós túlfeszültség által a a biztosított vagyontárgyakban kárt okoz</a:t>
            </a:r>
          </a:p>
          <a:p>
            <a:pPr marL="324000" indent="-432000">
              <a:lnSpc>
                <a:spcPct val="150000"/>
              </a:lnSpc>
              <a:buNone/>
              <a:defRPr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(villámcsapás elsődleges és másodlagos hatása)</a:t>
            </a:r>
          </a:p>
          <a:p>
            <a:pPr marL="324000" indent="-432000">
              <a:lnSpc>
                <a:spcPct val="150000"/>
              </a:lnSpc>
              <a:buNone/>
              <a:defRPr/>
            </a:pPr>
            <a:endParaRPr lang="hu-HU" sz="2000" b="0" dirty="0" smtClean="0">
              <a:solidFill>
                <a:schemeClr val="tx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4580" name="Dia számának hely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398390F-345D-468E-BBED-345605BB792B}" type="slidenum">
              <a:rPr lang="fr-FR" smtClean="0"/>
              <a:pPr/>
              <a:t>23</a:t>
            </a:fld>
            <a:endParaRPr lang="fr-FR" smtClean="0"/>
          </a:p>
        </p:txBody>
      </p:sp>
      <p:pic>
        <p:nvPicPr>
          <p:cNvPr id="5" name="Kép 4" descr="lithining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997" y="1275348"/>
            <a:ext cx="3695396" cy="4932948"/>
          </a:xfrm>
          <a:prstGeom prst="rect">
            <a:avLst/>
          </a:prstGeom>
        </p:spPr>
      </p:pic>
      <p:pic>
        <p:nvPicPr>
          <p:cNvPr id="6" name="Kép 5" descr="bronze_medal_sticker-p217042187297003966qjcl_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25814" y="0"/>
            <a:ext cx="1380186" cy="122349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1"/>
          <p:cNvSpPr>
            <a:spLocks noGrp="1"/>
          </p:cNvSpPr>
          <p:nvPr>
            <p:ph type="title"/>
          </p:nvPr>
        </p:nvSpPr>
        <p:spPr>
          <a:xfrm>
            <a:off x="577850" y="228600"/>
            <a:ext cx="7185025" cy="878983"/>
          </a:xfrm>
        </p:spPr>
        <p:txBody>
          <a:bodyPr/>
          <a:lstStyle/>
          <a:p>
            <a:pPr algn="r"/>
            <a:r>
              <a:rPr lang="hu-HU" sz="2800" dirty="0" smtClean="0">
                <a:latin typeface="Arial" pitchFamily="34" charset="0"/>
                <a:cs typeface="Arial" pitchFamily="34" charset="0"/>
              </a:rPr>
              <a:t>robbanás, összeroppanás</a:t>
            </a:r>
          </a:p>
        </p:txBody>
      </p:sp>
      <p:sp>
        <p:nvSpPr>
          <p:cNvPr id="25603" name="Tartalom helye 2"/>
          <p:cNvSpPr>
            <a:spLocks noGrp="1"/>
          </p:cNvSpPr>
          <p:nvPr>
            <p:ph sz="half" idx="1"/>
          </p:nvPr>
        </p:nvSpPr>
        <p:spPr>
          <a:xfrm>
            <a:off x="295276" y="1295400"/>
            <a:ext cx="4438650" cy="48006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fogalma:</a:t>
            </a:r>
            <a:endParaRPr lang="hu-HU" sz="2000" b="0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hu-HU" sz="2000" b="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a gázok vagy gőzök tágulásán alapuló hirtelen, váratlan, balesetszerű erő-megnyilvánulás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hu-HU" sz="2000" b="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gyorsan lefutó hőtermelés + nagy nyomás</a:t>
            </a:r>
          </a:p>
          <a:p>
            <a:endParaRPr lang="hu-HU" sz="2000" dirty="0" smtClean="0">
              <a:latin typeface="Calibri" pitchFamily="34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4953000" y="1295400"/>
            <a:ext cx="4705350" cy="48006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kizárások: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hu-HU" sz="2000" b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légi járműtől eredő hangrobbanás;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hu-HU" sz="2000" b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üzemeléssel összefüggő mechanikus hatás:vízlökés, csőtörés stb.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hu-HU" sz="2000" b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hatósági engedélyhez kötött tervszerű robbantás</a:t>
            </a:r>
          </a:p>
          <a:p>
            <a:endParaRPr lang="hu-HU" dirty="0"/>
          </a:p>
        </p:txBody>
      </p:sp>
      <p:sp>
        <p:nvSpPr>
          <p:cNvPr id="25604" name="Dia számának hely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3D288D0-4F17-430E-82C5-C98B222571B3}" type="slidenum">
              <a:rPr lang="fr-FR" smtClean="0"/>
              <a:pPr/>
              <a:t>24</a:t>
            </a:fld>
            <a:endParaRPr lang="fr-FR" smtClean="0"/>
          </a:p>
        </p:txBody>
      </p:sp>
      <p:pic>
        <p:nvPicPr>
          <p:cNvPr id="6" name="Kép 5" descr="bronze_medal_sticker-p217042187297003966qjcl_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25814" y="0"/>
            <a:ext cx="1380186" cy="122349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/>
          </p:nvPr>
        </p:nvSpPr>
        <p:spPr>
          <a:xfrm>
            <a:off x="577850" y="228600"/>
            <a:ext cx="7175500" cy="866775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hu-HU" sz="2800" dirty="0" smtClean="0">
                <a:latin typeface="Arial" pitchFamily="34" charset="0"/>
                <a:cs typeface="Arial" pitchFamily="34" charset="0"/>
              </a:rPr>
              <a:t>vihar, jégeső </a:t>
            </a:r>
          </a:p>
        </p:txBody>
      </p:sp>
      <p:sp>
        <p:nvSpPr>
          <p:cNvPr id="26627" name="Tartalom helye 2"/>
          <p:cNvSpPr>
            <a:spLocks noGrp="1"/>
          </p:cNvSpPr>
          <p:nvPr>
            <p:ph sz="half" idx="1"/>
          </p:nvPr>
        </p:nvSpPr>
        <p:spPr>
          <a:xfrm>
            <a:off x="247650" y="1295400"/>
            <a:ext cx="4010025" cy="4800600"/>
          </a:xfrm>
        </p:spPr>
        <p:txBody>
          <a:bodyPr/>
          <a:lstStyle/>
          <a:p>
            <a:pPr marL="323850" indent="-431800">
              <a:lnSpc>
                <a:spcPts val="3000"/>
              </a:lnSpc>
              <a:buFont typeface="Wingdings" pitchFamily="2" charset="2"/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vihar fogalma:</a:t>
            </a:r>
          </a:p>
          <a:p>
            <a:pPr marL="323850" indent="-431800">
              <a:lnSpc>
                <a:spcPts val="3000"/>
              </a:lnSpc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légmozgás, melynek sebessége min. 54 km / h</a:t>
            </a:r>
          </a:p>
          <a:p>
            <a:pPr marL="323850" indent="-431800">
              <a:lnSpc>
                <a:spcPts val="3000"/>
              </a:lnSpc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a vihar által megbontott tetőn történő egyidejű beázás miatti károk is </a:t>
            </a:r>
          </a:p>
          <a:p>
            <a:pPr marL="323850" indent="-431800" algn="just">
              <a:lnSpc>
                <a:spcPts val="3000"/>
              </a:lnSpc>
              <a:buFont typeface="Wingdings" pitchFamily="2" charset="2"/>
              <a:buNone/>
            </a:pPr>
            <a:endParaRPr lang="hu-HU" sz="2000" b="0" dirty="0" smtClean="0">
              <a:latin typeface="Arial" pitchFamily="34" charset="0"/>
              <a:cs typeface="Arial" pitchFamily="34" charset="0"/>
            </a:endParaRPr>
          </a:p>
          <a:p>
            <a:pPr marL="323850" indent="-431800">
              <a:lnSpc>
                <a:spcPts val="3000"/>
              </a:lnSpc>
              <a:buFont typeface="Wingdings" pitchFamily="2" charset="2"/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kizárás: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helyiségen belüli légáramlás (huzat) miatti károk</a:t>
            </a:r>
            <a:r>
              <a:rPr lang="en-GB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hu-HU" sz="2000" b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23850" indent="-431800">
              <a:lnSpc>
                <a:spcPts val="3000"/>
              </a:lnSpc>
              <a:buFont typeface="Wingdings" pitchFamily="2" charset="2"/>
              <a:buNone/>
            </a:pPr>
            <a:endParaRPr lang="hu-HU" sz="2000" b="0" dirty="0" smtClean="0">
              <a:latin typeface="Calibri" pitchFamily="34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4905375" y="1295400"/>
            <a:ext cx="4752975" cy="4800600"/>
          </a:xfrm>
        </p:spPr>
        <p:txBody>
          <a:bodyPr/>
          <a:lstStyle/>
          <a:p>
            <a:pPr marL="323850" indent="-431800">
              <a:lnSpc>
                <a:spcPts val="3000"/>
              </a:lnSpc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jégverés fogalma:</a:t>
            </a:r>
          </a:p>
          <a:p>
            <a:pPr marL="323850" indent="-431800">
              <a:lnSpc>
                <a:spcPts val="3000"/>
              </a:lnSpc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jégszemcsék, jégszemek formájában lehulló csapadék </a:t>
            </a:r>
          </a:p>
          <a:p>
            <a:pPr marL="323850" indent="-431800">
              <a:lnSpc>
                <a:spcPts val="3000"/>
              </a:lnSpc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a jégeső által megbontott tetőn történő egyidejű beázás miatti károk is </a:t>
            </a:r>
          </a:p>
          <a:p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8" name="Dia számának hely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0129386-85A3-4170-AC11-22999BDF6F5E}" type="slidenum">
              <a:rPr lang="fr-FR" smtClean="0"/>
              <a:pPr/>
              <a:t>25</a:t>
            </a:fld>
            <a:endParaRPr lang="fr-FR" smtClean="0"/>
          </a:p>
        </p:txBody>
      </p:sp>
      <p:pic>
        <p:nvPicPr>
          <p:cNvPr id="6" name="Kép 5" descr="icerain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5" y="3371850"/>
            <a:ext cx="4714875" cy="2957513"/>
          </a:xfrm>
          <a:prstGeom prst="rect">
            <a:avLst/>
          </a:prstGeom>
        </p:spPr>
      </p:pic>
      <p:pic>
        <p:nvPicPr>
          <p:cNvPr id="7" name="Kép 6" descr="bronze_medal_sticker-p217042187297003966qjcl_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25814" y="0"/>
            <a:ext cx="1380186" cy="122349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ím 1"/>
          <p:cNvSpPr>
            <a:spLocks noGrp="1"/>
          </p:cNvSpPr>
          <p:nvPr>
            <p:ph type="title" idx="4294967295"/>
          </p:nvPr>
        </p:nvSpPr>
        <p:spPr>
          <a:xfrm rot="10800000" flipV="1">
            <a:off x="346073" y="283335"/>
            <a:ext cx="7369175" cy="810453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hu-HU" sz="2800" dirty="0" smtClean="0"/>
              <a:t>felhőszakadás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257176" y="1295400"/>
            <a:ext cx="5133974" cy="52197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hu-HU" sz="2000" u="sng" dirty="0" smtClean="0">
                <a:solidFill>
                  <a:srgbClr val="FF0000"/>
                </a:solidFill>
              </a:rPr>
              <a:t>fogalma:</a:t>
            </a:r>
            <a:endParaRPr lang="hu-HU" sz="2000" b="0" u="sng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hu-HU" sz="2000" b="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hu-HU" sz="2000" b="0" dirty="0" smtClean="0"/>
              <a:t>csapadékvizet (a szabályszerűen kialakított, karbantartott) vízelvezető rendszer képtelen elnyelni és a talajszinten áramló csapadékvíz kárt okoz</a:t>
            </a:r>
          </a:p>
          <a:p>
            <a:pPr>
              <a:buNone/>
              <a:defRPr/>
            </a:pPr>
            <a:endParaRPr lang="hu-HU" sz="2000" b="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hu-HU" sz="2000" b="0" dirty="0" smtClean="0"/>
              <a:t>(0,5 mm/perc vagy 30 mm/24 óra) </a:t>
            </a:r>
          </a:p>
          <a:p>
            <a:pPr marL="323850" indent="-431800" algn="just">
              <a:buFont typeface="Wingdings" pitchFamily="2" charset="2"/>
              <a:buNone/>
              <a:defRPr/>
            </a:pPr>
            <a:r>
              <a:rPr lang="hu-HU" sz="2000" b="0" dirty="0" smtClean="0">
                <a:solidFill>
                  <a:srgbClr val="41A0DC"/>
                </a:solidFill>
              </a:rPr>
              <a:t> </a:t>
            </a:r>
            <a:endParaRPr lang="hu-HU" sz="2000" b="0" dirty="0" smtClean="0">
              <a:solidFill>
                <a:srgbClr val="41A0DC"/>
              </a:solidFill>
              <a:cs typeface="Times New Roman" pitchFamily="18" charset="0"/>
            </a:endParaRPr>
          </a:p>
          <a:p>
            <a:pPr marL="323850" indent="-431800" algn="just">
              <a:buFont typeface="Wingdings" pitchFamily="2" charset="2"/>
              <a:buNone/>
              <a:defRPr/>
            </a:pPr>
            <a:r>
              <a:rPr lang="hu-HU" sz="2000" u="sng" dirty="0" smtClean="0">
                <a:solidFill>
                  <a:srgbClr val="FF0000"/>
                </a:solidFill>
              </a:rPr>
              <a:t>kizárások:</a:t>
            </a:r>
            <a:r>
              <a:rPr lang="hu-HU" sz="2000" b="0" u="sng" dirty="0" smtClean="0"/>
              <a:t> </a:t>
            </a:r>
          </a:p>
          <a:p>
            <a:pPr marL="323850" indent="-431800">
              <a:buFont typeface="Arial" pitchFamily="34" charset="0"/>
              <a:buChar char="•"/>
              <a:defRPr/>
            </a:pPr>
            <a:endParaRPr lang="hu-HU" sz="2000" b="0" dirty="0" smtClean="0">
              <a:solidFill>
                <a:srgbClr val="FF0000"/>
              </a:solidFill>
            </a:endParaRPr>
          </a:p>
          <a:p>
            <a:pPr marL="323850" indent="-431800">
              <a:buFont typeface="Arial" pitchFamily="34" charset="0"/>
              <a:buChar char="•"/>
              <a:defRPr/>
            </a:pPr>
            <a:r>
              <a:rPr lang="hu-HU" sz="2000" b="0" dirty="0" smtClean="0">
                <a:solidFill>
                  <a:srgbClr val="FF0000"/>
                </a:solidFill>
              </a:rPr>
              <a:t>gombásodás, penészedés </a:t>
            </a:r>
          </a:p>
          <a:p>
            <a:pPr marL="323850" indent="-431800">
              <a:buFont typeface="Arial" pitchFamily="34" charset="0"/>
              <a:buChar char="•"/>
              <a:defRPr/>
            </a:pPr>
            <a:r>
              <a:rPr lang="hu-HU" sz="2000" b="0" dirty="0" smtClean="0">
                <a:solidFill>
                  <a:srgbClr val="FF0000"/>
                </a:solidFill>
              </a:rPr>
              <a:t>talajszint alatti padozatú helyiségek   elöntése   az ingóságok térítése</a:t>
            </a:r>
          </a:p>
          <a:p>
            <a:pPr marL="323850" indent="-431800">
              <a:buFont typeface="Arial" pitchFamily="34" charset="0"/>
              <a:buChar char="•"/>
              <a:defRPr/>
            </a:pPr>
            <a:r>
              <a:rPr lang="hu-HU" sz="2000" b="0" dirty="0" smtClean="0">
                <a:solidFill>
                  <a:srgbClr val="FF0000"/>
                </a:solidFill>
              </a:rPr>
              <a:t>elöntés nélküli átnedvesedés,felázás</a:t>
            </a:r>
          </a:p>
          <a:p>
            <a:pPr marL="323850" indent="-431800">
              <a:buFont typeface="Arial" pitchFamily="34" charset="0"/>
              <a:buChar char="•"/>
              <a:defRPr/>
            </a:pPr>
            <a:r>
              <a:rPr lang="hu-HU" sz="2000" b="0" dirty="0" smtClean="0">
                <a:solidFill>
                  <a:srgbClr val="FF0000"/>
                </a:solidFill>
              </a:rPr>
              <a:t>felhőszakadás miatti belvíz, talajvíz</a:t>
            </a:r>
            <a:r>
              <a:rPr lang="en-GB" sz="2000" b="0" dirty="0" smtClean="0">
                <a:solidFill>
                  <a:srgbClr val="FF0000"/>
                </a:solidFill>
              </a:rPr>
              <a:t> </a:t>
            </a:r>
            <a:endParaRPr lang="hu-HU" sz="2000" b="0" dirty="0" smtClean="0">
              <a:solidFill>
                <a:srgbClr val="FF0000"/>
              </a:solidFill>
            </a:endParaRPr>
          </a:p>
          <a:p>
            <a:pPr marL="323850" indent="-431800">
              <a:lnSpc>
                <a:spcPts val="3000"/>
              </a:lnSpc>
              <a:buFont typeface="Arial" pitchFamily="34" charset="0"/>
              <a:buChar char="•"/>
              <a:defRPr/>
            </a:pPr>
            <a:endParaRPr lang="hu-HU" sz="2000" b="0" dirty="0" smtClean="0">
              <a:solidFill>
                <a:srgbClr val="41A0DC"/>
              </a:solidFill>
              <a:cs typeface="Times New Roman" pitchFamily="18" charset="0"/>
            </a:endParaRPr>
          </a:p>
          <a:p>
            <a:pPr marL="323850" indent="-431800">
              <a:lnSpc>
                <a:spcPts val="3000"/>
              </a:lnSpc>
              <a:buFont typeface="Arial" pitchFamily="34" charset="0"/>
              <a:buChar char="•"/>
              <a:defRPr/>
            </a:pPr>
            <a:endParaRPr lang="hu-HU" sz="2000" b="0" dirty="0" smtClean="0">
              <a:solidFill>
                <a:srgbClr val="41A0DC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652" name="Dia számának helye 3"/>
          <p:cNvSpPr txBox="1">
            <a:spLocks noGrp="1"/>
          </p:cNvSpPr>
          <p:nvPr/>
        </p:nvSpPr>
        <p:spPr bwMode="gray">
          <a:xfrm>
            <a:off x="247650" y="6515100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fld id="{4D0AEBAD-EF70-4C29-B2CF-D29B4203624B}" type="slidenum">
              <a:rPr lang="fr-FR" sz="1000">
                <a:solidFill>
                  <a:srgbClr val="103184"/>
                </a:solidFill>
              </a:rPr>
              <a:pPr eaLnBrk="0" hangingPunct="0"/>
              <a:t>26</a:t>
            </a:fld>
            <a:endParaRPr lang="fr-FR" sz="1000">
              <a:solidFill>
                <a:srgbClr val="103184"/>
              </a:solidFill>
            </a:endParaRPr>
          </a:p>
        </p:txBody>
      </p:sp>
      <p:pic>
        <p:nvPicPr>
          <p:cNvPr id="6" name="Kép 5" descr="Penn_R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700" y="1314450"/>
            <a:ext cx="3663949" cy="4857750"/>
          </a:xfrm>
          <a:prstGeom prst="rect">
            <a:avLst/>
          </a:prstGeom>
        </p:spPr>
      </p:pic>
      <p:pic>
        <p:nvPicPr>
          <p:cNvPr id="7" name="Kép 6" descr="bronze_medal_sticker-p217042187297003966qjcl_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25814" y="0"/>
            <a:ext cx="1380186" cy="122349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SW-snow-10c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575" y="1190625"/>
            <a:ext cx="4419219" cy="5353050"/>
          </a:xfrm>
          <a:prstGeom prst="rect">
            <a:avLst/>
          </a:prstGeom>
        </p:spPr>
      </p:pic>
      <p:sp>
        <p:nvSpPr>
          <p:cNvPr id="28674" name="Cím 1"/>
          <p:cNvSpPr>
            <a:spLocks noGrp="1"/>
          </p:cNvSpPr>
          <p:nvPr>
            <p:ph type="title"/>
          </p:nvPr>
        </p:nvSpPr>
        <p:spPr>
          <a:xfrm>
            <a:off x="577850" y="228600"/>
            <a:ext cx="7213600" cy="895350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hu-HU" sz="2800" dirty="0" err="1" smtClean="0"/>
              <a:t>hónyomás</a:t>
            </a:r>
            <a:r>
              <a:rPr lang="hu-HU" sz="2800" dirty="0" smtClean="0"/>
              <a:t>, földmozgáskárok </a:t>
            </a:r>
          </a:p>
        </p:txBody>
      </p:sp>
      <p:sp>
        <p:nvSpPr>
          <p:cNvPr id="28675" name="Tartalom helye 2"/>
          <p:cNvSpPr>
            <a:spLocks noGrp="1"/>
          </p:cNvSpPr>
          <p:nvPr>
            <p:ph sz="half" idx="1"/>
          </p:nvPr>
        </p:nvSpPr>
        <p:spPr>
          <a:xfrm>
            <a:off x="295276" y="1295400"/>
            <a:ext cx="3886199" cy="4800600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hu-HU" sz="2000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hónyomás</a:t>
            </a: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fogalma:</a:t>
            </a:r>
          </a:p>
          <a:p>
            <a:pPr>
              <a:buFont typeface="Arial" pitchFamily="34" charset="0"/>
              <a:buChar char="•"/>
            </a:pPr>
            <a:endParaRPr lang="hu-HU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tetőzeten nagy mennyiségben felgyülemlő hó statikus nyomása miatti kár</a:t>
            </a: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tetőzet, tetőszerkezet összeomlása, ledőlése miatt más vagyontárgyakban keletkezett károk is </a:t>
            </a:r>
          </a:p>
          <a:p>
            <a:pPr algn="just"/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kizárások: </a:t>
            </a:r>
          </a:p>
          <a:p>
            <a:pPr>
              <a:buFont typeface="Arial" pitchFamily="34" charset="0"/>
              <a:buChar char="•"/>
            </a:pPr>
            <a:endParaRPr lang="hu-HU" sz="2000" b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hideg - és melegágyak</a:t>
            </a: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üvegházak</a:t>
            </a: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üvegtetők üvegezése</a:t>
            </a: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ideiglenes fedések</a:t>
            </a:r>
          </a:p>
          <a:p>
            <a:pPr>
              <a:buNone/>
            </a:pPr>
            <a:r>
              <a:rPr lang="hu-HU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(pl. fólia) kárai</a:t>
            </a:r>
          </a:p>
          <a:p>
            <a:endParaRPr lang="hu-HU" sz="2000" b="0" dirty="0" smtClean="0">
              <a:solidFill>
                <a:srgbClr val="41A0DC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5619750" y="1295400"/>
            <a:ext cx="4038600" cy="4800600"/>
          </a:xfrm>
        </p:spPr>
        <p:txBody>
          <a:bodyPr/>
          <a:lstStyle/>
          <a:p>
            <a:pPr algn="just"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földmozgáskárok fogalma:</a:t>
            </a:r>
          </a:p>
          <a:p>
            <a:pPr>
              <a:buFont typeface="Arial" pitchFamily="34" charset="0"/>
              <a:buChar char="•"/>
            </a:pPr>
            <a:endParaRPr lang="hu-HU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szikla-, kőzetdarab, föld-,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sár-, hótömeg szokásos helyéről elmozdul, letörik, lecsúszik </a:t>
            </a:r>
          </a:p>
          <a:p>
            <a:endParaRPr lang="hu-HU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u-HU" sz="2000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kizárások:</a:t>
            </a:r>
          </a:p>
          <a:p>
            <a:pPr>
              <a:buFont typeface="Arial" pitchFamily="34" charset="0"/>
              <a:buChar char="•"/>
            </a:pPr>
            <a:endParaRPr lang="hu-HU" sz="2000" b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tudatos emberi tevékenység (pl. bányászati tevékenység, kútfúrás stb.)</a:t>
            </a: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támfal tervezési, kivitelezési, karbantartási hibája</a:t>
            </a: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támfal hiánya</a:t>
            </a:r>
          </a:p>
          <a:p>
            <a:endParaRPr lang="hu-HU" b="0" dirty="0" smtClean="0">
              <a:solidFill>
                <a:srgbClr val="41A0DC"/>
              </a:solidFill>
              <a:latin typeface="Calibri" pitchFamily="34" charset="0"/>
              <a:cs typeface="Times New Roman" pitchFamily="18" charset="0"/>
            </a:endParaRPr>
          </a:p>
          <a:p>
            <a:endParaRPr lang="hu-HU" dirty="0"/>
          </a:p>
        </p:txBody>
      </p:sp>
      <p:sp>
        <p:nvSpPr>
          <p:cNvPr id="28676" name="Dia számának helye 3"/>
          <p:cNvSpPr txBox="1">
            <a:spLocks noGrp="1"/>
          </p:cNvSpPr>
          <p:nvPr/>
        </p:nvSpPr>
        <p:spPr bwMode="gray">
          <a:xfrm>
            <a:off x="247650" y="6515100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fld id="{8CE6C6C7-C9B1-42B5-8CBD-99CB039B3DBF}" type="slidenum">
              <a:rPr lang="fr-FR" sz="1000">
                <a:solidFill>
                  <a:srgbClr val="103184"/>
                </a:solidFill>
              </a:rPr>
              <a:pPr eaLnBrk="0" hangingPunct="0"/>
              <a:t>27</a:t>
            </a:fld>
            <a:endParaRPr lang="fr-FR" sz="1000">
              <a:solidFill>
                <a:srgbClr val="103184"/>
              </a:solidFill>
            </a:endParaRPr>
          </a:p>
        </p:txBody>
      </p:sp>
      <p:pic>
        <p:nvPicPr>
          <p:cNvPr id="25601" name="Picture 1" descr="C:\Documents and Settings\eniko.naunerne\Local Settings\Temporary Internet Files\Content.IE5\1SX7O2XF\MC900432526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4454" y="2071655"/>
            <a:ext cx="671546" cy="671546"/>
          </a:xfrm>
          <a:prstGeom prst="rect">
            <a:avLst/>
          </a:prstGeom>
          <a:noFill/>
        </p:spPr>
      </p:pic>
      <p:pic>
        <p:nvPicPr>
          <p:cNvPr id="8" name="Kép 7" descr="bronze_medal_sticker-p217042187297003966qjcl_4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25814" y="0"/>
            <a:ext cx="1380186" cy="122349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ím 1"/>
          <p:cNvSpPr>
            <a:spLocks noGrp="1"/>
          </p:cNvSpPr>
          <p:nvPr>
            <p:ph type="title"/>
          </p:nvPr>
        </p:nvSpPr>
        <p:spPr>
          <a:xfrm>
            <a:off x="577850" y="228600"/>
            <a:ext cx="7165975" cy="876300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hu-HU" sz="2800" dirty="0" smtClean="0"/>
              <a:t>földrengés, árvíz</a:t>
            </a:r>
          </a:p>
        </p:txBody>
      </p:sp>
      <p:sp>
        <p:nvSpPr>
          <p:cNvPr id="29699" name="Tartalom helye 2"/>
          <p:cNvSpPr>
            <a:spLocks noGrp="1"/>
          </p:cNvSpPr>
          <p:nvPr>
            <p:ph sz="half" idx="1"/>
          </p:nvPr>
        </p:nvSpPr>
        <p:spPr>
          <a:xfrm>
            <a:off x="285750" y="1295400"/>
            <a:ext cx="4533900" cy="480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árvíz fogalma:</a:t>
            </a:r>
          </a:p>
          <a:p>
            <a:pPr>
              <a:buFont typeface="Arial" pitchFamily="34" charset="0"/>
              <a:buChar char="•"/>
            </a:pPr>
            <a:endParaRPr lang="hu-HU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felszíni élővizek, ezekbe csatlakozó mesterséges csatornák, mesterséges tavak áradással kilépnek medrükből és a vagyontárgyakat elöntik.  </a:t>
            </a: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árvízvédelmi töltés tengelyétől számított 100 méteren belül keletkezett fakadó víz, átszivárgás miatti károk</a:t>
            </a:r>
          </a:p>
          <a:p>
            <a:endParaRPr lang="hu-HU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kizárás</a:t>
            </a:r>
            <a:r>
              <a:rPr lang="hu-HU" sz="2000" b="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hullámtér, nyílt ártér</a:t>
            </a:r>
          </a:p>
          <a:p>
            <a:endParaRPr lang="hu-HU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várakozási idő</a:t>
            </a:r>
            <a:r>
              <a:rPr lang="hu-HU" sz="2000" b="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 30 nap</a:t>
            </a:r>
          </a:p>
          <a:p>
            <a:pPr algn="just"/>
            <a:endParaRPr lang="hu-HU" sz="2000" b="0" dirty="0" smtClean="0">
              <a:latin typeface="Calibri" pitchFamily="34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földrengés fogalma:</a:t>
            </a:r>
          </a:p>
          <a:p>
            <a:pPr>
              <a:buFont typeface="Arial" pitchFamily="34" charset="0"/>
              <a:buChar char="•"/>
            </a:pPr>
            <a:endParaRPr lang="hu-HU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MSK-64 skála ötös fokozatát elérő földmozgás </a:t>
            </a:r>
          </a:p>
          <a:p>
            <a:endParaRPr lang="hu-HU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kizárás: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mesterséges úton létrehozott földrengések (pl. föld alatti robbantás)</a:t>
            </a:r>
          </a:p>
          <a:p>
            <a:endParaRPr lang="hu-HU" dirty="0"/>
          </a:p>
        </p:txBody>
      </p:sp>
      <p:sp>
        <p:nvSpPr>
          <p:cNvPr id="29700" name="Dia számának helye 3"/>
          <p:cNvSpPr txBox="1">
            <a:spLocks noGrp="1"/>
          </p:cNvSpPr>
          <p:nvPr/>
        </p:nvSpPr>
        <p:spPr bwMode="gray">
          <a:xfrm>
            <a:off x="247650" y="6515100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fld id="{E61EBF9E-23C9-48FC-917E-FA40C08B8AAC}" type="slidenum">
              <a:rPr lang="fr-FR" sz="1000">
                <a:solidFill>
                  <a:srgbClr val="103184"/>
                </a:solidFill>
              </a:rPr>
              <a:pPr eaLnBrk="0" hangingPunct="0"/>
              <a:t>28</a:t>
            </a:fld>
            <a:endParaRPr lang="fr-FR" sz="1000">
              <a:solidFill>
                <a:srgbClr val="103184"/>
              </a:solidFill>
            </a:endParaRPr>
          </a:p>
        </p:txBody>
      </p:sp>
      <p:pic>
        <p:nvPicPr>
          <p:cNvPr id="6" name="Kép 5" descr="r545873_32007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034" y="3962752"/>
            <a:ext cx="4562474" cy="2705099"/>
          </a:xfrm>
          <a:prstGeom prst="rect">
            <a:avLst/>
          </a:prstGeom>
        </p:spPr>
      </p:pic>
      <p:pic>
        <p:nvPicPr>
          <p:cNvPr id="7" name="Kép 6" descr="bronze_medal_sticker-p217042187297003966qjcl_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25814" y="0"/>
            <a:ext cx="1380186" cy="122349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ím 1"/>
          <p:cNvSpPr>
            <a:spLocks noGrp="1"/>
          </p:cNvSpPr>
          <p:nvPr>
            <p:ph type="title" idx="4294967295"/>
          </p:nvPr>
        </p:nvSpPr>
        <p:spPr>
          <a:xfrm rot="10800000" flipV="1">
            <a:off x="346074" y="404813"/>
            <a:ext cx="7369175" cy="688975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hu-HU" sz="2800" dirty="0" smtClean="0">
                <a:latin typeface="Arial" pitchFamily="34" charset="0"/>
                <a:cs typeface="Arial" pitchFamily="34" charset="0"/>
              </a:rPr>
              <a:t>ismeretlen üreg beomlása</a:t>
            </a:r>
          </a:p>
        </p:txBody>
      </p:sp>
      <p:sp>
        <p:nvSpPr>
          <p:cNvPr id="30723" name="Tartalom helye 2"/>
          <p:cNvSpPr>
            <a:spLocks noGrp="1"/>
          </p:cNvSpPr>
          <p:nvPr>
            <p:ph idx="4294967295"/>
          </p:nvPr>
        </p:nvSpPr>
        <p:spPr>
          <a:xfrm>
            <a:off x="238126" y="1295400"/>
            <a:ext cx="4991099" cy="5006975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fogalma:</a:t>
            </a:r>
          </a:p>
          <a:p>
            <a:pPr>
              <a:buFont typeface="Arial" pitchFamily="34" charset="0"/>
              <a:buChar char="•"/>
            </a:pPr>
            <a:endParaRPr lang="hu-HU" sz="2000" b="0" dirty="0" smtClean="0">
              <a:solidFill>
                <a:srgbClr val="113184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külső erőhatás → természetes egyensúlyi állapot megszűnik → ismeretlen üreg beomlik</a:t>
            </a: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ismeretlen = építési, üzemeltetési engedélyben nem szereplő, a hatóságok által nincs feltárva</a:t>
            </a:r>
          </a:p>
          <a:p>
            <a:pPr algn="just"/>
            <a:endParaRPr lang="hu-HU" sz="2000" b="0" dirty="0" smtClean="0">
              <a:solidFill>
                <a:srgbClr val="113184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kizárások:</a:t>
            </a:r>
          </a:p>
          <a:p>
            <a:pPr>
              <a:buFont typeface="Arial" pitchFamily="34" charset="0"/>
              <a:buChar char="•"/>
            </a:pPr>
            <a:endParaRPr lang="hu-HU" sz="2000" b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bányák föld alatti részének beomlása;</a:t>
            </a: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kiüregelődés (csapadékvíz, természetes víz, mesterséges víz)</a:t>
            </a: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alapok alatti talajsüllyedés</a:t>
            </a: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padozat alatti feltöltések ülepedése</a:t>
            </a:r>
          </a:p>
        </p:txBody>
      </p:sp>
      <p:sp>
        <p:nvSpPr>
          <p:cNvPr id="30724" name="Dia számának helye 3"/>
          <p:cNvSpPr txBox="1">
            <a:spLocks noGrp="1"/>
          </p:cNvSpPr>
          <p:nvPr/>
        </p:nvSpPr>
        <p:spPr bwMode="gray">
          <a:xfrm>
            <a:off x="247650" y="6515100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fld id="{0313C3BB-76E5-4B8C-AA56-4CF3E444577F}" type="slidenum">
              <a:rPr lang="fr-FR" sz="1000">
                <a:solidFill>
                  <a:srgbClr val="103184"/>
                </a:solidFill>
              </a:rPr>
              <a:pPr eaLnBrk="0" hangingPunct="0"/>
              <a:t>29</a:t>
            </a:fld>
            <a:endParaRPr lang="fr-FR" sz="1000">
              <a:solidFill>
                <a:srgbClr val="103184"/>
              </a:solidFill>
            </a:endParaRPr>
          </a:p>
        </p:txBody>
      </p:sp>
      <p:pic>
        <p:nvPicPr>
          <p:cNvPr id="5" name="Kép 4" descr="xin_202110515211470312268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700" y="1347787"/>
            <a:ext cx="3228975" cy="4729163"/>
          </a:xfrm>
          <a:prstGeom prst="rect">
            <a:avLst/>
          </a:prstGeom>
        </p:spPr>
      </p:pic>
      <p:pic>
        <p:nvPicPr>
          <p:cNvPr id="6" name="Kép 5" descr="bronze_medal_sticker-p217042187297003966qjcl_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25814" y="0"/>
            <a:ext cx="1380186" cy="122349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7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1341438"/>
            <a:ext cx="4463124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/>
          </p:cNvSpPr>
          <p:nvPr>
            <p:ph type="title"/>
          </p:nvPr>
        </p:nvSpPr>
        <p:spPr>
          <a:xfrm>
            <a:off x="577850" y="228600"/>
            <a:ext cx="7340071" cy="914400"/>
          </a:xfrm>
        </p:spPr>
        <p:txBody>
          <a:bodyPr/>
          <a:lstStyle/>
          <a:p>
            <a:pPr algn="r"/>
            <a:r>
              <a:rPr lang="hu-HU" sz="2800" dirty="0" smtClean="0"/>
              <a:t>mi a célunk nekünk az </a:t>
            </a:r>
            <a:r>
              <a:rPr lang="hu-HU" sz="2800" dirty="0" err="1" smtClean="0"/>
              <a:t>AXA-nál</a:t>
            </a:r>
            <a:r>
              <a:rPr lang="hu-HU" sz="2800" dirty="0" smtClean="0"/>
              <a:t>?</a:t>
            </a:r>
          </a:p>
        </p:txBody>
      </p:sp>
      <p:sp>
        <p:nvSpPr>
          <p:cNvPr id="5124" name="Rectangle 3"/>
          <p:cNvSpPr>
            <a:spLocks noGrp="1"/>
          </p:cNvSpPr>
          <p:nvPr>
            <p:ph type="body" idx="1"/>
          </p:nvPr>
        </p:nvSpPr>
        <p:spPr>
          <a:xfrm>
            <a:off x="271727" y="1268412"/>
            <a:ext cx="5071666" cy="5265737"/>
          </a:xfrm>
        </p:spPr>
        <p:txBody>
          <a:bodyPr lIns="91440"/>
          <a:lstStyle/>
          <a:p>
            <a:pPr>
              <a:lnSpc>
                <a:spcPct val="150000"/>
              </a:lnSpc>
              <a:buFont typeface="Wingdings 2" pitchFamily="18" charset="2"/>
              <a:buChar char="¾"/>
            </a:pPr>
            <a:r>
              <a:rPr lang="hu-HU" dirty="0" smtClean="0"/>
              <a:t>az AXA világszerte erős </a:t>
            </a:r>
          </a:p>
          <a:p>
            <a:pPr>
              <a:lnSpc>
                <a:spcPct val="150000"/>
              </a:lnSpc>
              <a:buNone/>
            </a:pPr>
            <a:r>
              <a:rPr lang="hu-HU" dirty="0" smtClean="0"/>
              <a:t>	a nem-élet üzletágban</a:t>
            </a:r>
          </a:p>
          <a:p>
            <a:pPr>
              <a:lnSpc>
                <a:spcPct val="150000"/>
              </a:lnSpc>
              <a:buNone/>
            </a:pPr>
            <a:endParaRPr lang="hu-HU" dirty="0" smtClean="0"/>
          </a:p>
          <a:p>
            <a:pPr>
              <a:lnSpc>
                <a:spcPct val="150000"/>
              </a:lnSpc>
              <a:buFont typeface="Wingdings 2" pitchFamily="18" charset="2"/>
              <a:buChar char="¾"/>
            </a:pPr>
            <a:r>
              <a:rPr lang="hu-HU" dirty="0" smtClean="0"/>
              <a:t>erősíteni és növelni a lakossági szegmensben a piaci jelenlétet</a:t>
            </a:r>
          </a:p>
          <a:p>
            <a:pPr>
              <a:lnSpc>
                <a:spcPct val="150000"/>
              </a:lnSpc>
              <a:buFont typeface="Wingdings 2" pitchFamily="18" charset="2"/>
              <a:buChar char="¾"/>
            </a:pPr>
            <a:endParaRPr lang="hu-HU" dirty="0" smtClean="0"/>
          </a:p>
          <a:p>
            <a:pPr>
              <a:lnSpc>
                <a:spcPct val="150000"/>
              </a:lnSpc>
              <a:buFont typeface="Wingdings 2" pitchFamily="18" charset="2"/>
              <a:buChar char="¾"/>
            </a:pPr>
            <a:r>
              <a:rPr lang="hu-HU" dirty="0" smtClean="0"/>
              <a:t>bekerülni hazánkban a top5-be</a:t>
            </a:r>
          </a:p>
          <a:p>
            <a:pPr>
              <a:lnSpc>
                <a:spcPct val="150000"/>
              </a:lnSpc>
              <a:buNone/>
            </a:pPr>
            <a:endParaRPr lang="hu-HU" dirty="0" smtClean="0"/>
          </a:p>
          <a:p>
            <a:pPr>
              <a:lnSpc>
                <a:spcPct val="150000"/>
              </a:lnSpc>
              <a:buFont typeface="Wingdings 2" pitchFamily="18" charset="2"/>
              <a:buChar char="¾"/>
            </a:pPr>
            <a:r>
              <a:rPr lang="hu-HU" dirty="0" smtClean="0"/>
              <a:t>partnereinken keresztül a prémium ügyfélkör elérése</a:t>
            </a:r>
          </a:p>
          <a:p>
            <a:pPr>
              <a:buFont typeface="Wingdings" pitchFamily="2" charset="2"/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ím 1"/>
          <p:cNvSpPr>
            <a:spLocks noGrp="1"/>
          </p:cNvSpPr>
          <p:nvPr>
            <p:ph type="title" idx="4294967295"/>
          </p:nvPr>
        </p:nvSpPr>
        <p:spPr>
          <a:xfrm rot="10800000" flipV="1">
            <a:off x="346075" y="404813"/>
            <a:ext cx="7397750" cy="688975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hu-HU" sz="2800" dirty="0" smtClean="0"/>
              <a:t>idegen jármű ütközése</a:t>
            </a:r>
          </a:p>
        </p:txBody>
      </p:sp>
      <p:sp>
        <p:nvSpPr>
          <p:cNvPr id="31747" name="Tartalom helye 2"/>
          <p:cNvSpPr>
            <a:spLocks noGrp="1"/>
          </p:cNvSpPr>
          <p:nvPr>
            <p:ph idx="4294967295"/>
          </p:nvPr>
        </p:nvSpPr>
        <p:spPr>
          <a:xfrm>
            <a:off x="285750" y="1295400"/>
            <a:ext cx="5076825" cy="50069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fogalma:</a:t>
            </a:r>
            <a:endParaRPr lang="hu-HU" sz="2000" b="0" u="sng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hu-HU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idegen jármű, alkatrésze, rakománya nekiütközik a vagyontárgynak</a:t>
            </a:r>
          </a:p>
          <a:p>
            <a:endParaRPr lang="hu-HU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idegen = 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nem a Szerződő (Biztosított(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ak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) tulajdonában vannak; 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nem a Szerződő (Biztosított(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ak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) tudomásával, beleegyezésével közelíti meg a vagyontárgyat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rendszáma és/vagy üzemeltetője nem válik ismertté</a:t>
            </a:r>
          </a:p>
          <a:p>
            <a:endParaRPr lang="hu-HU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kizárások:</a:t>
            </a: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KGFB alapján megtéríthető kár</a:t>
            </a: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járműben keletkező kár</a:t>
            </a:r>
          </a:p>
          <a:p>
            <a:pPr>
              <a:buFont typeface="Arial" pitchFamily="34" charset="0"/>
              <a:buChar char="•"/>
            </a:pPr>
            <a:endParaRPr lang="hu-HU" sz="2000" b="0" dirty="0" smtClean="0">
              <a:solidFill>
                <a:srgbClr val="41A0DC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hu-HU" sz="2800" b="0" dirty="0" smtClean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1748" name="Dia számának helye 3"/>
          <p:cNvSpPr txBox="1">
            <a:spLocks noGrp="1"/>
          </p:cNvSpPr>
          <p:nvPr/>
        </p:nvSpPr>
        <p:spPr bwMode="gray">
          <a:xfrm>
            <a:off x="247650" y="6515100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fld id="{89E21359-09D6-42CE-A41C-C22CD88203A6}" type="slidenum">
              <a:rPr lang="fr-FR" sz="1000">
                <a:solidFill>
                  <a:srgbClr val="103184"/>
                </a:solidFill>
              </a:rPr>
              <a:pPr eaLnBrk="0" hangingPunct="0"/>
              <a:t>30</a:t>
            </a:fld>
            <a:endParaRPr lang="fr-FR" sz="1000">
              <a:solidFill>
                <a:srgbClr val="103184"/>
              </a:solidFill>
            </a:endParaRPr>
          </a:p>
        </p:txBody>
      </p:sp>
      <p:pic>
        <p:nvPicPr>
          <p:cNvPr id="5" name="Kép 4" descr="bus-crashes-into-house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00" y="1238250"/>
            <a:ext cx="4025753" cy="5019675"/>
          </a:xfrm>
          <a:prstGeom prst="rect">
            <a:avLst/>
          </a:prstGeom>
        </p:spPr>
      </p:pic>
      <p:pic>
        <p:nvPicPr>
          <p:cNvPr id="6" name="Kép 5" descr="bronze_medal_sticker-p217042187297003966qjcl_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25814" y="0"/>
            <a:ext cx="1380186" cy="122349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ím 1"/>
          <p:cNvSpPr>
            <a:spLocks noGrp="1"/>
          </p:cNvSpPr>
          <p:nvPr>
            <p:ph type="title" idx="4294967295"/>
          </p:nvPr>
        </p:nvSpPr>
        <p:spPr>
          <a:xfrm rot="10800000" flipV="1">
            <a:off x="200025" y="180975"/>
            <a:ext cx="7639050" cy="990600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hu-HU" sz="2400" dirty="0" smtClean="0"/>
              <a:t>légi jármű ütközése, idegen tárgy rádőlése</a:t>
            </a:r>
          </a:p>
        </p:txBody>
      </p:sp>
      <p:sp>
        <p:nvSpPr>
          <p:cNvPr id="32771" name="Tartalom helye 2"/>
          <p:cNvSpPr>
            <a:spLocks noGrp="1"/>
          </p:cNvSpPr>
          <p:nvPr>
            <p:ph idx="4294967295"/>
          </p:nvPr>
        </p:nvSpPr>
        <p:spPr>
          <a:xfrm>
            <a:off x="295274" y="1295400"/>
            <a:ext cx="4410076" cy="50069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légi jármű és rakományainak ütközése fogalma:</a:t>
            </a:r>
          </a:p>
          <a:p>
            <a:pPr>
              <a:buFont typeface="Arial" pitchFamily="34" charset="0"/>
              <a:buChar char="•"/>
            </a:pPr>
            <a:endParaRPr lang="hu-HU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személyzet által irányított légi járműnek, részeinek, rakományának ütközése, lezuhanása</a:t>
            </a:r>
          </a:p>
          <a:p>
            <a:pPr algn="just"/>
            <a:endParaRPr lang="hu-HU" sz="2000" b="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hu-HU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idegen tárgy rádőlése fogalma:</a:t>
            </a:r>
          </a:p>
          <a:p>
            <a:pPr>
              <a:buFont typeface="Arial" pitchFamily="34" charset="0"/>
              <a:buChar char="•"/>
            </a:pPr>
            <a:endParaRPr lang="hu-HU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idegen tárgy rádőlése vagyontárgyakra </a:t>
            </a:r>
          </a:p>
          <a:p>
            <a:pPr>
              <a:buNone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   (pl.: oszlop, fa, kémény,</a:t>
            </a:r>
            <a:r>
              <a:rPr lang="hu-HU" sz="2000" b="0" dirty="0" err="1" smtClean="0">
                <a:latin typeface="Arial" pitchFamily="34" charset="0"/>
                <a:cs typeface="Arial" pitchFamily="34" charset="0"/>
              </a:rPr>
              <a:t>stb</a:t>
            </a: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None/>
            </a:pPr>
            <a:endParaRPr lang="hu-HU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idegen = a kockázatviselés helyén kívüli</a:t>
            </a:r>
          </a:p>
        </p:txBody>
      </p:sp>
      <p:sp>
        <p:nvSpPr>
          <p:cNvPr id="32772" name="Dia számának helye 3"/>
          <p:cNvSpPr txBox="1">
            <a:spLocks noGrp="1"/>
          </p:cNvSpPr>
          <p:nvPr/>
        </p:nvSpPr>
        <p:spPr bwMode="gray">
          <a:xfrm>
            <a:off x="247650" y="6515100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fld id="{D15F89FC-354D-45D3-8A23-EC209E9E7E26}" type="slidenum">
              <a:rPr lang="fr-FR" sz="1000">
                <a:solidFill>
                  <a:srgbClr val="103184"/>
                </a:solidFill>
              </a:rPr>
              <a:pPr eaLnBrk="0" hangingPunct="0"/>
              <a:t>31</a:t>
            </a:fld>
            <a:endParaRPr lang="fr-FR" sz="1000">
              <a:solidFill>
                <a:srgbClr val="103184"/>
              </a:solidFill>
            </a:endParaRPr>
          </a:p>
        </p:txBody>
      </p:sp>
      <p:pic>
        <p:nvPicPr>
          <p:cNvPr id="5" name="Kép 4" descr="Aurora_plane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25" y="1333500"/>
            <a:ext cx="4902200" cy="4924425"/>
          </a:xfrm>
          <a:prstGeom prst="rect">
            <a:avLst/>
          </a:prstGeom>
        </p:spPr>
      </p:pic>
      <p:pic>
        <p:nvPicPr>
          <p:cNvPr id="6" name="Kép 5" descr="bronze_medal_sticker-p217042187297003966qjcl_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25814" y="0"/>
            <a:ext cx="1380186" cy="122349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ép 17" descr="silver_medal_sticker-p217553475209696409836x_3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100" y="1166813"/>
            <a:ext cx="3009900" cy="3009900"/>
          </a:xfrm>
          <a:prstGeom prst="rect">
            <a:avLst/>
          </a:prstGeom>
        </p:spPr>
      </p:pic>
      <p:pic>
        <p:nvPicPr>
          <p:cNvPr id="19" name="Kép 18" descr="bronze_medal_sticker-p217042187297003966qjcl_4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502"/>
            <a:ext cx="2902576" cy="3028448"/>
          </a:xfrm>
          <a:prstGeom prst="rect">
            <a:avLst/>
          </a:prstGeom>
        </p:spPr>
      </p:pic>
      <p:sp>
        <p:nvSpPr>
          <p:cNvPr id="33794" name="Cím 1"/>
          <p:cNvSpPr>
            <a:spLocks noGrp="1"/>
          </p:cNvSpPr>
          <p:nvPr>
            <p:ph type="title"/>
          </p:nvPr>
        </p:nvSpPr>
        <p:spPr>
          <a:xfrm>
            <a:off x="577850" y="228600"/>
            <a:ext cx="7165975" cy="914400"/>
          </a:xfrm>
        </p:spPr>
        <p:txBody>
          <a:bodyPr/>
          <a:lstStyle/>
          <a:p>
            <a:pPr algn="r"/>
            <a:r>
              <a:rPr lang="hu-HU" sz="2800" dirty="0" smtClean="0">
                <a:latin typeface="Arial" pitchFamily="34" charset="0"/>
                <a:cs typeface="Arial" pitchFamily="34" charset="0"/>
              </a:rPr>
              <a:t>ezüst csomag</a:t>
            </a:r>
          </a:p>
        </p:txBody>
      </p:sp>
      <p:pic>
        <p:nvPicPr>
          <p:cNvPr id="15" name="Tartalom helye 14" descr="128234-simple-red-square-icon-alphanumeric-plus-sign-simple.pn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981097" y="1376892"/>
            <a:ext cx="1479197" cy="1479197"/>
          </a:xfrm>
        </p:spPr>
      </p:pic>
      <p:sp>
        <p:nvSpPr>
          <p:cNvPr id="33795" name="Dia számának hely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55B978F-468E-4CD9-BAE6-F62B57D87112}" type="slidenum">
              <a:rPr lang="fr-FR" smtClean="0"/>
              <a:pPr/>
              <a:t>32</a:t>
            </a:fld>
            <a:endParaRPr lang="fr-FR" smtClean="0"/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1840090" y="1178630"/>
            <a:ext cx="6254044" cy="5514975"/>
          </a:xfrm>
        </p:spPr>
        <p:txBody>
          <a:bodyPr/>
          <a:lstStyle/>
          <a:p>
            <a:pPr>
              <a:buNone/>
            </a:pPr>
            <a:r>
              <a:rPr lang="hu-HU" sz="2400" dirty="0" smtClean="0"/>
              <a:t>        bronz csomag kockázatai</a:t>
            </a:r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hu-HU" sz="2000" dirty="0" smtClean="0"/>
              <a:t>üvegtörés</a:t>
            </a:r>
          </a:p>
          <a:p>
            <a:pPr algn="ctr">
              <a:buNone/>
            </a:pPr>
            <a:r>
              <a:rPr lang="hu-HU" sz="2000" dirty="0" smtClean="0"/>
              <a:t>akvárium törése, repedése</a:t>
            </a:r>
          </a:p>
          <a:p>
            <a:pPr algn="ctr">
              <a:buNone/>
            </a:pPr>
            <a:r>
              <a:rPr lang="hu-HU" sz="2000" dirty="0" smtClean="0"/>
              <a:t>betöréses lopás</a:t>
            </a:r>
          </a:p>
          <a:p>
            <a:pPr algn="ctr">
              <a:buNone/>
            </a:pPr>
            <a:r>
              <a:rPr lang="hu-HU" sz="2000" dirty="0" smtClean="0"/>
              <a:t>betöréses rablás, </a:t>
            </a:r>
            <a:r>
              <a:rPr lang="hu-HU" sz="2000" dirty="0" err="1" smtClean="0"/>
              <a:t>rablás</a:t>
            </a:r>
            <a:r>
              <a:rPr lang="hu-HU" sz="2000" dirty="0" smtClean="0"/>
              <a:t> és kifosztás</a:t>
            </a:r>
          </a:p>
          <a:p>
            <a:pPr algn="ctr">
              <a:buNone/>
            </a:pPr>
            <a:r>
              <a:rPr lang="hu-HU" sz="2000" dirty="0" smtClean="0"/>
              <a:t>betöréses lopás vagy kísérlete közben okozott rongálási károk</a:t>
            </a:r>
          </a:p>
          <a:p>
            <a:pPr algn="ctr">
              <a:buNone/>
            </a:pPr>
            <a:r>
              <a:rPr lang="hu-HU" sz="2000" dirty="0" smtClean="0"/>
              <a:t>vezetékes vízkár </a:t>
            </a:r>
          </a:p>
          <a:p>
            <a:pPr algn="ctr">
              <a:buNone/>
            </a:pPr>
            <a:r>
              <a:rPr lang="hu-HU" sz="2000" dirty="0" smtClean="0">
                <a:solidFill>
                  <a:srgbClr val="FF0000"/>
                </a:solidFill>
              </a:rPr>
              <a:t>kerti vagyontárgyak elemi kár és rongálás elleni biztosítása</a:t>
            </a:r>
          </a:p>
          <a:p>
            <a:pPr algn="ctr">
              <a:buNone/>
            </a:pPr>
            <a:r>
              <a:rPr lang="hu-HU" sz="2000" dirty="0" smtClean="0">
                <a:solidFill>
                  <a:srgbClr val="FF0000"/>
                </a:solidFill>
              </a:rPr>
              <a:t>vagyonvédelmi eszközök lopás és rongálás elleni biztosítása</a:t>
            </a:r>
          </a:p>
          <a:p>
            <a:pPr algn="ctr">
              <a:buNone/>
            </a:pPr>
            <a:r>
              <a:rPr lang="hu-HU" sz="2000" dirty="0" smtClean="0"/>
              <a:t>járulékos költségek térítése</a:t>
            </a:r>
          </a:p>
          <a:p>
            <a:pPr algn="ctr">
              <a:buNone/>
            </a:pPr>
            <a:r>
              <a:rPr lang="hu-HU" sz="2000" dirty="0" smtClean="0"/>
              <a:t>bankkártya elvesztése, megrongálódása</a:t>
            </a:r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>
              <a:buNone/>
            </a:pPr>
            <a:endParaRPr lang="hu-HU" dirty="0"/>
          </a:p>
        </p:txBody>
      </p:sp>
      <p:pic>
        <p:nvPicPr>
          <p:cNvPr id="20481" name="Picture 1" descr="C:\Documents and Settings\eniko.naunerne\Local Settings\Temporary Internet Files\Content.IE5\1SX7O2XF\MC900432526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3165" y="4645521"/>
            <a:ext cx="1461768" cy="146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ím 1"/>
          <p:cNvSpPr>
            <a:spLocks noGrp="1"/>
          </p:cNvSpPr>
          <p:nvPr>
            <p:ph type="title"/>
          </p:nvPr>
        </p:nvSpPr>
        <p:spPr>
          <a:xfrm>
            <a:off x="577850" y="228600"/>
            <a:ext cx="7185025" cy="866775"/>
          </a:xfrm>
        </p:spPr>
        <p:txBody>
          <a:bodyPr/>
          <a:lstStyle/>
          <a:p>
            <a:pPr algn="r"/>
            <a:r>
              <a:rPr lang="hu-HU" sz="2800" dirty="0" smtClean="0">
                <a:cs typeface="Arial" pitchFamily="34" charset="0"/>
              </a:rPr>
              <a:t>üvegtörés, bútorüveg törése </a:t>
            </a:r>
          </a:p>
        </p:txBody>
      </p:sp>
      <p:sp>
        <p:nvSpPr>
          <p:cNvPr id="34819" name="Tartalom helye 2"/>
          <p:cNvSpPr>
            <a:spLocks noGrp="1"/>
          </p:cNvSpPr>
          <p:nvPr>
            <p:ph sz="half" idx="1"/>
          </p:nvPr>
        </p:nvSpPr>
        <p:spPr>
          <a:xfrm>
            <a:off x="276226" y="1295399"/>
            <a:ext cx="4629150" cy="5297311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hu-HU" sz="1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fogalma: </a:t>
            </a: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az épület nyílászáróinak, szerkezetileg beépített üvegezésének törése, repedése</a:t>
            </a:r>
          </a:p>
          <a:p>
            <a:pPr>
              <a:buFont typeface="Arial" pitchFamily="34" charset="0"/>
              <a:buChar char="•"/>
            </a:pPr>
            <a:endParaRPr lang="hu-HU" sz="18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bútorok üvegezésének törése, repedése</a:t>
            </a:r>
          </a:p>
          <a:p>
            <a:pPr>
              <a:buFont typeface="Arial" pitchFamily="34" charset="0"/>
              <a:buChar char="•"/>
            </a:pPr>
            <a:endParaRPr lang="hu-HU" sz="18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ajtók, ablakok, erkély, loggia 10 mm-nél nem vastagabb síküvegei, hőszigetelő, drót-, illetve katedrálüvegei </a:t>
            </a:r>
          </a:p>
          <a:p>
            <a:pPr lvl="1">
              <a:buFont typeface="Arial" pitchFamily="34" charset="0"/>
              <a:buChar char="•"/>
            </a:pP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ezüst – 3 m</a:t>
            </a:r>
            <a:r>
              <a:rPr lang="hu-HU" sz="1800" b="1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 lvl="1">
              <a:buFont typeface="Arial" pitchFamily="34" charset="0"/>
              <a:buChar char="•"/>
            </a:pPr>
            <a:r>
              <a:rPr lang="hu-HU" sz="1800" b="1" dirty="0" smtClean="0">
                <a:latin typeface="Arial" pitchFamily="34" charset="0"/>
                <a:cs typeface="Arial" pitchFamily="34" charset="0"/>
              </a:rPr>
              <a:t>arany – 6 m</a:t>
            </a:r>
            <a:r>
              <a:rPr lang="hu-HU" sz="1800" b="1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buFont typeface="Arial" pitchFamily="34" charset="0"/>
              <a:buChar char="•"/>
            </a:pPr>
            <a:endParaRPr lang="hu-HU" sz="18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a bútorok üvegezése</a:t>
            </a:r>
          </a:p>
          <a:p>
            <a:pPr>
              <a:buFont typeface="Arial" pitchFamily="34" charset="0"/>
              <a:buChar char="•"/>
            </a:pPr>
            <a:endParaRPr lang="hu-HU" sz="18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pótlást, javítást nehezítő akadályok (védőrácsok, belső zárak,stb.) le- és visszaszerelési költségei</a:t>
            </a:r>
          </a:p>
          <a:p>
            <a:pPr>
              <a:buNone/>
            </a:pPr>
            <a:endParaRPr lang="hu-HU" sz="1800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u-HU" sz="1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limit:</a:t>
            </a:r>
            <a:r>
              <a:rPr lang="hu-H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az épület biztosítási összegének 2%-a.</a:t>
            </a:r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u-HU" sz="1800" b="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hu-HU" sz="2000" dirty="0" smtClean="0">
              <a:latin typeface="Calibri" pitchFamily="34" charset="0"/>
            </a:endParaRPr>
          </a:p>
          <a:p>
            <a:pPr algn="just"/>
            <a:endParaRPr lang="hu-HU" sz="2000" i="1" dirty="0" smtClean="0">
              <a:latin typeface="Calibri" pitchFamily="34" charset="0"/>
            </a:endParaRPr>
          </a:p>
          <a:p>
            <a:pPr algn="just"/>
            <a:endParaRPr lang="hu-HU" sz="2000" dirty="0" smtClean="0">
              <a:latin typeface="Calibri" pitchFamily="34" charset="0"/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4857750" y="1295400"/>
            <a:ext cx="4895850" cy="5562600"/>
          </a:xfrm>
        </p:spPr>
        <p:txBody>
          <a:bodyPr/>
          <a:lstStyle/>
          <a:p>
            <a:pPr>
              <a:buNone/>
            </a:pPr>
            <a:r>
              <a:rPr lang="hu-HU" sz="1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kizárások:</a:t>
            </a: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üveg típusa eltér az előbb részletezett üvegezésektől, táblaméretektől</a:t>
            </a: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az üveg felülete, díszítése karcolással, kipattogzással károsodott</a:t>
            </a: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az üveg kerete károsodott</a:t>
            </a: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az üveg keretezésének javítása közben keletkezett a kár</a:t>
            </a: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szerződés megkötésekor már törött, repedt, toldott üveg károsodott</a:t>
            </a: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taposó üveg, </a:t>
            </a:r>
            <a:r>
              <a:rPr lang="hu-HU" sz="1800" b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üveg</a:t>
            </a:r>
            <a:r>
              <a:rPr lang="hu-HU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dísztárgy, csillár üvegezése, neon, egyéb fényforrás károsodott</a:t>
            </a: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ón-, ólom- rézfoglalatban lévő díszüvegezés, üvegfestmény károsodott</a:t>
            </a: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az épület átépítése miatt vagy idején keletkezett a kár</a:t>
            </a:r>
          </a:p>
        </p:txBody>
      </p:sp>
      <p:sp>
        <p:nvSpPr>
          <p:cNvPr id="34820" name="Dia számának helye 3"/>
          <p:cNvSpPr txBox="1">
            <a:spLocks noGrp="1"/>
          </p:cNvSpPr>
          <p:nvPr/>
        </p:nvSpPr>
        <p:spPr bwMode="gray">
          <a:xfrm>
            <a:off x="247650" y="6515100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fld id="{A9F25114-A05A-457C-BEC6-F437F35B6D92}" type="slidenum">
              <a:rPr lang="fr-FR" sz="1000">
                <a:solidFill>
                  <a:srgbClr val="103184"/>
                </a:solidFill>
              </a:rPr>
              <a:pPr eaLnBrk="0" hangingPunct="0"/>
              <a:t>33</a:t>
            </a:fld>
            <a:endParaRPr lang="fr-FR" sz="1000">
              <a:solidFill>
                <a:srgbClr val="103184"/>
              </a:solidFill>
            </a:endParaRPr>
          </a:p>
        </p:txBody>
      </p:sp>
      <p:pic>
        <p:nvPicPr>
          <p:cNvPr id="7" name="Kép 6" descr="silver_medal_sticker-p217553475209696409836x_3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4299" y="2"/>
            <a:ext cx="1431700" cy="1223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ím 1"/>
          <p:cNvSpPr>
            <a:spLocks noGrp="1"/>
          </p:cNvSpPr>
          <p:nvPr>
            <p:ph type="title" idx="4294967295"/>
          </p:nvPr>
        </p:nvSpPr>
        <p:spPr>
          <a:xfrm rot="10800000" flipV="1">
            <a:off x="346074" y="404813"/>
            <a:ext cx="9007476" cy="6889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ezüst – akvárium törése és repedése által keletkező vízkár </a:t>
            </a:r>
          </a:p>
        </p:txBody>
      </p:sp>
      <p:sp>
        <p:nvSpPr>
          <p:cNvPr id="36867" name="Tartalom helye 2"/>
          <p:cNvSpPr>
            <a:spLocks noGrp="1"/>
          </p:cNvSpPr>
          <p:nvPr>
            <p:ph idx="4294967295"/>
          </p:nvPr>
        </p:nvSpPr>
        <p:spPr>
          <a:xfrm>
            <a:off x="257175" y="1295400"/>
            <a:ext cx="4381499" cy="50069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fogalma:</a:t>
            </a:r>
          </a:p>
          <a:p>
            <a:pPr>
              <a:buFont typeface="Arial" pitchFamily="34" charset="0"/>
              <a:buChar char="•"/>
            </a:pPr>
            <a:endParaRPr lang="hu-HU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szakboltban vásárolt, akváriumkészítő szakiparos által megépített akvárium üvegezése eltörik, elreped → az akváriumban lévő víz kifolyik</a:t>
            </a: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ragasztás, tömítés szivárog → az akváriumban lévő víz kifolyik</a:t>
            </a:r>
          </a:p>
          <a:p>
            <a:endParaRPr lang="hu-HU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kizárások: </a:t>
            </a:r>
          </a:p>
          <a:p>
            <a:pPr>
              <a:buFont typeface="Arial" pitchFamily="34" charset="0"/>
              <a:buChar char="•"/>
            </a:pPr>
            <a:endParaRPr lang="hu-HU" sz="2000" b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nem térül az akvárium értéke</a:t>
            </a: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nem térül az akvárium tartalmának (pl. halak, növények) értéke</a:t>
            </a:r>
          </a:p>
        </p:txBody>
      </p:sp>
      <p:sp>
        <p:nvSpPr>
          <p:cNvPr id="36868" name="Dia számának helye 3"/>
          <p:cNvSpPr txBox="1">
            <a:spLocks noGrp="1"/>
          </p:cNvSpPr>
          <p:nvPr/>
        </p:nvSpPr>
        <p:spPr bwMode="gray">
          <a:xfrm>
            <a:off x="247650" y="6515100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fld id="{A5B98FE9-94DD-41B4-AC69-A1BC58EEF246}" type="slidenum">
              <a:rPr lang="fr-FR" sz="1000">
                <a:solidFill>
                  <a:srgbClr val="103184"/>
                </a:solidFill>
              </a:rPr>
              <a:pPr eaLnBrk="0" hangingPunct="0"/>
              <a:t>34</a:t>
            </a:fld>
            <a:endParaRPr lang="fr-FR" sz="1000">
              <a:solidFill>
                <a:srgbClr val="103184"/>
              </a:solidFill>
            </a:endParaRPr>
          </a:p>
        </p:txBody>
      </p:sp>
      <p:pic>
        <p:nvPicPr>
          <p:cNvPr id="6" name="Kép 5" descr="2Insurance-01-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25" y="1323975"/>
            <a:ext cx="5003800" cy="4810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ím 1"/>
          <p:cNvSpPr>
            <a:spLocks noGrp="1"/>
          </p:cNvSpPr>
          <p:nvPr>
            <p:ph type="title" idx="4294967295"/>
          </p:nvPr>
        </p:nvSpPr>
        <p:spPr>
          <a:xfrm rot="10800000" flipV="1">
            <a:off x="346075" y="404813"/>
            <a:ext cx="7397750" cy="688975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hu-HU" sz="2800" dirty="0" smtClean="0"/>
              <a:t>vezetékes vízkár</a:t>
            </a:r>
          </a:p>
        </p:txBody>
      </p:sp>
      <p:sp>
        <p:nvSpPr>
          <p:cNvPr id="37891" name="Tartalom helye 2"/>
          <p:cNvSpPr>
            <a:spLocks noGrp="1"/>
          </p:cNvSpPr>
          <p:nvPr>
            <p:ph idx="4294967295"/>
          </p:nvPr>
        </p:nvSpPr>
        <p:spPr>
          <a:xfrm>
            <a:off x="295276" y="1295400"/>
            <a:ext cx="5276849" cy="5006975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hu-HU" sz="1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vezetékes vízkár fogalma:</a:t>
            </a:r>
            <a:endParaRPr lang="hu-HU" sz="1800" b="0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vízvezetékekből + valamint az ezekhez csatlakozó tartozékokból, szerelvényekből és készülékekből kilépő víz, folyadék által okozott károk</a:t>
            </a:r>
          </a:p>
          <a:p>
            <a:pPr>
              <a:buFont typeface="Wingdings" pitchFamily="2" charset="2"/>
              <a:buNone/>
            </a:pPr>
            <a:r>
              <a:rPr lang="hu-HU" sz="1800" b="0" u="sng" dirty="0" smtClean="0">
                <a:latin typeface="Arial" pitchFamily="34" charset="0"/>
                <a:cs typeface="Arial" pitchFamily="34" charset="0"/>
              </a:rPr>
              <a:t>térül továbbá:</a:t>
            </a: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a kárhely felkutatására, helyreállítására fordított költség</a:t>
            </a: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legfeljebb 6 m új cső, annak behúzási költsége</a:t>
            </a: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vízcsövek felolvasztási, helyreállítás költsége (fagy miatti csőtörés esetén)</a:t>
            </a:r>
          </a:p>
          <a:p>
            <a:pPr>
              <a:buFont typeface="Wingdings" pitchFamily="2" charset="2"/>
              <a:buNone/>
            </a:pPr>
            <a:r>
              <a:rPr lang="hu-HU" sz="1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kizárások:</a:t>
            </a: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függő, fekvő ereszcsatorna, fűtési, hűtési, gáz- gőzvezetékek cseréje </a:t>
            </a: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vízvezetékekre csatlakoztatott tartozékok, szerelvények, háztartási gépek javítása, pótlása</a:t>
            </a: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kiömlő folyadék értéke (kivéve </a:t>
            </a:r>
            <a:r>
              <a:rPr lang="hu-HU" sz="1800" b="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Arany csomag</a:t>
            </a:r>
            <a:r>
              <a:rPr lang="hu-HU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hu-HU" sz="1800" b="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gombásodás, penészedés</a:t>
            </a:r>
          </a:p>
        </p:txBody>
      </p:sp>
      <p:sp>
        <p:nvSpPr>
          <p:cNvPr id="37892" name="Dia számának helye 3"/>
          <p:cNvSpPr txBox="1">
            <a:spLocks noGrp="1"/>
          </p:cNvSpPr>
          <p:nvPr/>
        </p:nvSpPr>
        <p:spPr bwMode="gray">
          <a:xfrm>
            <a:off x="247650" y="6515100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fld id="{99988884-B427-493D-B313-17C51AEF0E2C}" type="slidenum">
              <a:rPr lang="fr-FR" sz="1000">
                <a:solidFill>
                  <a:srgbClr val="103184"/>
                </a:solidFill>
              </a:rPr>
              <a:pPr eaLnBrk="0" hangingPunct="0"/>
              <a:t>35</a:t>
            </a:fld>
            <a:endParaRPr lang="fr-FR" sz="1000">
              <a:solidFill>
                <a:srgbClr val="103184"/>
              </a:solidFill>
            </a:endParaRPr>
          </a:p>
        </p:txBody>
      </p:sp>
      <p:pic>
        <p:nvPicPr>
          <p:cNvPr id="7" name="Kép 6" descr="800px--_Water_damage_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25" y="1362075"/>
            <a:ext cx="3867150" cy="4933950"/>
          </a:xfrm>
          <a:prstGeom prst="rect">
            <a:avLst/>
          </a:prstGeom>
        </p:spPr>
      </p:pic>
      <p:pic>
        <p:nvPicPr>
          <p:cNvPr id="6" name="Kép 5" descr="silver_medal_sticker-p217553475209696409836x_3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4299" y="2"/>
            <a:ext cx="1431700" cy="1223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ím 1"/>
          <p:cNvSpPr>
            <a:spLocks noGrp="1"/>
          </p:cNvSpPr>
          <p:nvPr>
            <p:ph type="title"/>
          </p:nvPr>
        </p:nvSpPr>
        <p:spPr>
          <a:xfrm>
            <a:off x="577850" y="228600"/>
            <a:ext cx="7099300" cy="914400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hu-HU" sz="2800" dirty="0" smtClean="0"/>
              <a:t>betöréses lopás </a:t>
            </a:r>
          </a:p>
        </p:txBody>
      </p:sp>
      <p:sp>
        <p:nvSpPr>
          <p:cNvPr id="38915" name="Tartalom helye 2"/>
          <p:cNvSpPr>
            <a:spLocks noGrp="1"/>
          </p:cNvSpPr>
          <p:nvPr>
            <p:ph sz="half" idx="1"/>
          </p:nvPr>
        </p:nvSpPr>
        <p:spPr>
          <a:xfrm>
            <a:off x="257176" y="1295400"/>
            <a:ext cx="4229099" cy="480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fogalma:</a:t>
            </a:r>
            <a:r>
              <a:rPr lang="hu-H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a tettes a vagyontárgyakat tartalmazó lezárt helyiségbe</a:t>
            </a:r>
          </a:p>
          <a:p>
            <a:pPr>
              <a:buFont typeface="Arial" pitchFamily="34" charset="0"/>
              <a:buChar char="•"/>
            </a:pPr>
            <a:endParaRPr lang="hu-HU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dolog elleni erőszakkal</a:t>
            </a:r>
          </a:p>
          <a:p>
            <a:pPr>
              <a:buFont typeface="Arial" pitchFamily="34" charset="0"/>
              <a:buChar char="•"/>
            </a:pPr>
            <a:endParaRPr lang="hu-HU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hamis kulcs használatával</a:t>
            </a:r>
          </a:p>
          <a:p>
            <a:pPr>
              <a:buFont typeface="Arial" pitchFamily="34" charset="0"/>
              <a:buChar char="•"/>
            </a:pPr>
            <a:endParaRPr lang="hu-HU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nem a zár felnyitására készült eszközzel</a:t>
            </a:r>
          </a:p>
          <a:p>
            <a:pPr>
              <a:buFont typeface="Arial" pitchFamily="34" charset="0"/>
              <a:buChar char="•"/>
            </a:pPr>
            <a:endParaRPr lang="hu-HU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a helyiség (rablás vagy kifosztás által megszerzett) saját kulcsának felhasználásával jogtalanul hatol be</a:t>
            </a:r>
          </a:p>
          <a:p>
            <a:endParaRPr lang="hu-HU" sz="20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4714875" y="1295400"/>
            <a:ext cx="4943475" cy="4800600"/>
          </a:xfrm>
        </p:spPr>
        <p:txBody>
          <a:bodyPr/>
          <a:lstStyle/>
          <a:p>
            <a:pPr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kizárások:</a:t>
            </a: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elveszett , bárki által hozzáférhető helyen megtalált saját kulcs </a:t>
            </a:r>
          </a:p>
          <a:p>
            <a:pPr>
              <a:buFont typeface="Arial" pitchFamily="34" charset="0"/>
              <a:buChar char="•"/>
            </a:pPr>
            <a:endParaRPr lang="hu-HU" sz="2000" b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behatolási nyom hiánya</a:t>
            </a:r>
          </a:p>
          <a:p>
            <a:pPr>
              <a:buFont typeface="Arial" pitchFamily="34" charset="0"/>
              <a:buChar char="•"/>
            </a:pPr>
            <a:endParaRPr lang="hu-HU" sz="2000" b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minimális mechanikai védelmi szint hiánya</a:t>
            </a:r>
          </a:p>
          <a:p>
            <a:pPr>
              <a:buFont typeface="Arial" pitchFamily="34" charset="0"/>
              <a:buChar char="•"/>
            </a:pPr>
            <a:endParaRPr lang="hu-HU" sz="2000" b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védelmi rendszerek nem voltak üzembe helyezve, nem működtek</a:t>
            </a:r>
          </a:p>
          <a:p>
            <a:pPr>
              <a:buFont typeface="Arial" pitchFamily="34" charset="0"/>
              <a:buChar char="•"/>
            </a:pPr>
            <a:endParaRPr lang="hu-HU" sz="2000" b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vagyonvédelmi előírásokban foglaltak be nem tartása</a:t>
            </a:r>
          </a:p>
          <a:p>
            <a:pPr>
              <a:buFont typeface="Arial" pitchFamily="34" charset="0"/>
              <a:buChar char="•"/>
            </a:pPr>
            <a:endParaRPr lang="hu-HU" sz="2000" b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épület befejezetlensége, lezáratlansága</a:t>
            </a:r>
          </a:p>
          <a:p>
            <a:endParaRPr lang="hu-HU" dirty="0"/>
          </a:p>
        </p:txBody>
      </p:sp>
      <p:sp>
        <p:nvSpPr>
          <p:cNvPr id="38916" name="Dia számának helye 3"/>
          <p:cNvSpPr txBox="1">
            <a:spLocks noGrp="1"/>
          </p:cNvSpPr>
          <p:nvPr/>
        </p:nvSpPr>
        <p:spPr bwMode="gray">
          <a:xfrm>
            <a:off x="247650" y="6515100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fld id="{B15FFF45-2586-46EB-8A01-DF3B34AEF467}" type="slidenum">
              <a:rPr lang="fr-FR" sz="1000">
                <a:solidFill>
                  <a:srgbClr val="103184"/>
                </a:solidFill>
              </a:rPr>
              <a:pPr eaLnBrk="0" hangingPunct="0"/>
              <a:t>36</a:t>
            </a:fld>
            <a:endParaRPr lang="fr-FR" sz="1000">
              <a:solidFill>
                <a:srgbClr val="103184"/>
              </a:solidFill>
            </a:endParaRPr>
          </a:p>
        </p:txBody>
      </p:sp>
      <p:pic>
        <p:nvPicPr>
          <p:cNvPr id="6" name="Kép 5" descr="silver_medal_sticker-p217553475209696409836x_3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4299" y="2"/>
            <a:ext cx="1431700" cy="1223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ím 1"/>
          <p:cNvSpPr>
            <a:spLocks noGrp="1"/>
          </p:cNvSpPr>
          <p:nvPr>
            <p:ph type="title" idx="4294967295"/>
          </p:nvPr>
        </p:nvSpPr>
        <p:spPr>
          <a:xfrm rot="10800000" flipV="1">
            <a:off x="346075" y="404813"/>
            <a:ext cx="7378700" cy="688975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hu-HU" sz="2800" dirty="0" smtClean="0"/>
              <a:t>rablás és kifosztás, rongálás</a:t>
            </a:r>
          </a:p>
        </p:txBody>
      </p:sp>
      <p:sp>
        <p:nvSpPr>
          <p:cNvPr id="39939" name="Tartalom helye 2"/>
          <p:cNvSpPr>
            <a:spLocks noGrp="1"/>
          </p:cNvSpPr>
          <p:nvPr>
            <p:ph idx="4294967295"/>
          </p:nvPr>
        </p:nvSpPr>
        <p:spPr>
          <a:xfrm>
            <a:off x="257174" y="1304925"/>
            <a:ext cx="9534525" cy="5006975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fogalma: </a:t>
            </a:r>
            <a:endParaRPr lang="hu-H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jogtalan eltulajdonítás </a:t>
            </a:r>
          </a:p>
          <a:p>
            <a:pPr algn="just"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erőszak, élet vagy testi épség elleni közvetlen fenyegetés </a:t>
            </a:r>
          </a:p>
          <a:p>
            <a:pPr algn="just"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öntudatlan vagy védekezésre képtelen állapot</a:t>
            </a:r>
          </a:p>
          <a:p>
            <a:pPr algn="just">
              <a:buFont typeface="Arial" pitchFamily="34" charset="0"/>
              <a:buChar char="•"/>
            </a:pPr>
            <a:r>
              <a:rPr lang="hu-HU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betöréses lopás vagy annak kísérlete közben keletkezett rongálási károk</a:t>
            </a:r>
          </a:p>
          <a:p>
            <a:endParaRPr lang="hu-HU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limit:</a:t>
            </a: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 nem a kockázatviselés helyén – legfeljebb 200 000 Ft</a:t>
            </a:r>
          </a:p>
          <a:p>
            <a:pPr>
              <a:buFont typeface="Wingdings" pitchFamily="2" charset="2"/>
              <a:buNone/>
            </a:pPr>
            <a:endParaRPr lang="hu-HU" sz="2000" b="0" dirty="0" smtClean="0">
              <a:solidFill>
                <a:srgbClr val="41A0D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kizárás: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betöréses lopás vagy annak kísérlete nélküli rongálási, vandalizmus   		  okozta károk</a:t>
            </a:r>
            <a:endParaRPr lang="hu-HU" sz="2000" b="0" dirty="0" smtClean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9940" name="Dia számának helye 3"/>
          <p:cNvSpPr txBox="1">
            <a:spLocks noGrp="1"/>
          </p:cNvSpPr>
          <p:nvPr/>
        </p:nvSpPr>
        <p:spPr bwMode="gray">
          <a:xfrm>
            <a:off x="247650" y="6515100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fld id="{1A234D4E-F486-49FF-9357-197E45F71A75}" type="slidenum">
              <a:rPr lang="fr-FR" sz="1000">
                <a:solidFill>
                  <a:srgbClr val="103184"/>
                </a:solidFill>
              </a:rPr>
              <a:pPr eaLnBrk="0" hangingPunct="0"/>
              <a:t>37</a:t>
            </a:fld>
            <a:endParaRPr lang="fr-FR" sz="1000">
              <a:solidFill>
                <a:srgbClr val="103184"/>
              </a:solidFill>
            </a:endParaRPr>
          </a:p>
        </p:txBody>
      </p:sp>
      <p:pic>
        <p:nvPicPr>
          <p:cNvPr id="5" name="Kép 4" descr="article-1190558-01B8E4B40000044D-408_468x2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1" y="4467225"/>
            <a:ext cx="9620250" cy="2390775"/>
          </a:xfrm>
          <a:prstGeom prst="rect">
            <a:avLst/>
          </a:prstGeom>
        </p:spPr>
      </p:pic>
      <p:pic>
        <p:nvPicPr>
          <p:cNvPr id="6" name="Kép 5" descr="silver_medal_sticker-p217553475209696409836x_3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4299" y="2"/>
            <a:ext cx="1431700" cy="1223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ím 1"/>
          <p:cNvSpPr>
            <a:spLocks noGrp="1"/>
          </p:cNvSpPr>
          <p:nvPr>
            <p:ph type="title" idx="4294967295"/>
          </p:nvPr>
        </p:nvSpPr>
        <p:spPr>
          <a:xfrm rot="10800000" flipV="1">
            <a:off x="276222" y="218941"/>
            <a:ext cx="7721557" cy="87484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sz="2800" dirty="0" smtClean="0"/>
              <a:t> kertben található vagyontárgyak biztosítása </a:t>
            </a:r>
          </a:p>
        </p:txBody>
      </p:sp>
      <p:sp>
        <p:nvSpPr>
          <p:cNvPr id="40963" name="Tartalom helye 2"/>
          <p:cNvSpPr>
            <a:spLocks noGrp="1"/>
          </p:cNvSpPr>
          <p:nvPr>
            <p:ph idx="4294967295"/>
          </p:nvPr>
        </p:nvSpPr>
        <p:spPr>
          <a:xfrm>
            <a:off x="247650" y="1295400"/>
            <a:ext cx="9372600" cy="5276850"/>
          </a:xfrm>
        </p:spPr>
        <p:txBody>
          <a:bodyPr numCol="2"/>
          <a:lstStyle/>
          <a:p>
            <a:pPr>
              <a:buFont typeface="Wingdings" pitchFamily="2" charset="2"/>
              <a:buNone/>
            </a:pPr>
            <a:r>
              <a:rPr lang="hu-HU" sz="1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fogalma:</a:t>
            </a:r>
            <a:r>
              <a:rPr lang="hu-H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szabadban, nem lezárt helyiségben tárolt vagyontárgyak kárai:</a:t>
            </a:r>
          </a:p>
          <a:p>
            <a:pPr>
              <a:buFont typeface="Arial" pitchFamily="34" charset="0"/>
              <a:buChar char="•"/>
            </a:pPr>
            <a:endParaRPr lang="hu-HU" sz="18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tűz, villámcsapás, robbanás</a:t>
            </a:r>
          </a:p>
          <a:p>
            <a:pPr>
              <a:buFont typeface="Arial" pitchFamily="34" charset="0"/>
              <a:buChar char="•"/>
            </a:pPr>
            <a:endParaRPr lang="hu-HU" sz="18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vihar, jégeső, felhőszakadás, </a:t>
            </a:r>
            <a:r>
              <a:rPr lang="hu-HU" sz="1800" b="0" dirty="0" err="1" smtClean="0">
                <a:latin typeface="Arial" pitchFamily="34" charset="0"/>
                <a:cs typeface="Arial" pitchFamily="34" charset="0"/>
              </a:rPr>
              <a:t>hónyomás</a:t>
            </a: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, árvíz</a:t>
            </a:r>
          </a:p>
          <a:p>
            <a:pPr>
              <a:buFont typeface="Arial" pitchFamily="34" charset="0"/>
              <a:buChar char="•"/>
            </a:pPr>
            <a:endParaRPr lang="hu-HU" sz="18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szikla- és kőomlás, földcsuszamlás, sárlavina, földrengés, ismeretlen építmény üreg beomlása</a:t>
            </a:r>
          </a:p>
          <a:p>
            <a:pPr>
              <a:buFont typeface="Arial" pitchFamily="34" charset="0"/>
              <a:buChar char="•"/>
            </a:pPr>
            <a:endParaRPr lang="hu-HU" sz="18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légi jármű és rakományainak ütközése, idegen jármű ütközése, idegen tárgy rádőlése</a:t>
            </a:r>
          </a:p>
          <a:p>
            <a:pPr>
              <a:buFont typeface="Arial" pitchFamily="34" charset="0"/>
              <a:buChar char="•"/>
            </a:pPr>
            <a:endParaRPr lang="hu-HU" sz="18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ismeretlen elkövető által elkövetett szándékos rongálás</a:t>
            </a:r>
          </a:p>
          <a:p>
            <a:endParaRPr lang="hu-HU" sz="1800" b="0" dirty="0" smtClean="0">
              <a:latin typeface="Arial" pitchFamily="34" charset="0"/>
              <a:cs typeface="Arial" pitchFamily="34" charset="0"/>
            </a:endParaRPr>
          </a:p>
          <a:p>
            <a:endParaRPr lang="hu-HU" sz="1800" b="0" dirty="0" smtClean="0">
              <a:latin typeface="Arial" pitchFamily="34" charset="0"/>
              <a:cs typeface="Arial" pitchFamily="34" charset="0"/>
            </a:endParaRPr>
          </a:p>
          <a:p>
            <a:endParaRPr lang="hu-HU" sz="1800" b="0" dirty="0" smtClean="0">
              <a:latin typeface="Arial" pitchFamily="34" charset="0"/>
              <a:cs typeface="Arial" pitchFamily="34" charset="0"/>
            </a:endParaRPr>
          </a:p>
          <a:p>
            <a:endParaRPr lang="hu-HU" sz="1800" b="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1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biztosított vagyontárgyak:</a:t>
            </a:r>
            <a:r>
              <a:rPr lang="hu-H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</a:t>
            </a:r>
            <a:endParaRPr lang="hu-HU" sz="18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hu-HU" sz="18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szabadon álló építmények		</a:t>
            </a: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díszítőelemek</a:t>
            </a: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kerti bútorok, lugasok, pergolák</a:t>
            </a: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kerti tűzrakó helyek</a:t>
            </a: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sziklakertek</a:t>
            </a: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dísztavak</a:t>
            </a:r>
          </a:p>
          <a:p>
            <a:pPr algn="just">
              <a:buNone/>
            </a:pPr>
            <a:endParaRPr lang="hu-HU" sz="1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hu-HU" sz="1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limit: </a:t>
            </a: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500 000 Ft / esemény / év</a:t>
            </a:r>
          </a:p>
          <a:p>
            <a:pPr>
              <a:buNone/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hu-HU" sz="1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kizárások:</a:t>
            </a:r>
          </a:p>
          <a:p>
            <a:pPr>
              <a:buFont typeface="Arial" pitchFamily="34" charset="0"/>
              <a:buChar char="•"/>
            </a:pPr>
            <a:endParaRPr lang="hu-HU" sz="1800" b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fagyás, </a:t>
            </a: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szárazság, </a:t>
            </a: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napsugárzás,</a:t>
            </a: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bárminemű élő állat okozta kár</a:t>
            </a: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kerítés teljes vagy részleges hiánya</a:t>
            </a:r>
          </a:p>
          <a:p>
            <a:pPr>
              <a:buNone/>
            </a:pPr>
            <a:endParaRPr lang="hu-HU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u-HU" sz="2000" b="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endParaRPr lang="hu-HU" sz="1500" b="0" dirty="0" smtClean="0">
              <a:latin typeface="Calibri" pitchFamily="34" charset="0"/>
            </a:endParaRPr>
          </a:p>
        </p:txBody>
      </p:sp>
      <p:sp>
        <p:nvSpPr>
          <p:cNvPr id="40964" name="Dia számának helye 3"/>
          <p:cNvSpPr txBox="1">
            <a:spLocks noGrp="1"/>
          </p:cNvSpPr>
          <p:nvPr/>
        </p:nvSpPr>
        <p:spPr bwMode="gray">
          <a:xfrm>
            <a:off x="247650" y="6515100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fld id="{C8BEC22E-26C2-4A65-B2DC-C1714288C329}" type="slidenum">
              <a:rPr lang="fr-FR" sz="1000">
                <a:solidFill>
                  <a:srgbClr val="103184"/>
                </a:solidFill>
              </a:rPr>
              <a:pPr eaLnBrk="0" hangingPunct="0"/>
              <a:t>38</a:t>
            </a:fld>
            <a:endParaRPr lang="fr-FR" sz="1000" dirty="0">
              <a:solidFill>
                <a:srgbClr val="103184"/>
              </a:solidFill>
            </a:endParaRPr>
          </a:p>
        </p:txBody>
      </p:sp>
      <p:pic>
        <p:nvPicPr>
          <p:cNvPr id="5" name="Kép 4" descr="silver_medal_sticker-p217553475209696409836x_3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4299" y="2"/>
            <a:ext cx="1431700" cy="1223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best-home-security-system-design-for-your-home-security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0" y="2990849"/>
            <a:ext cx="4000499" cy="3867151"/>
          </a:xfrm>
          <a:prstGeom prst="rect">
            <a:avLst/>
          </a:prstGeom>
        </p:spPr>
      </p:pic>
      <p:sp>
        <p:nvSpPr>
          <p:cNvPr id="45058" name="Cím 1"/>
          <p:cNvSpPr>
            <a:spLocks noGrp="1"/>
          </p:cNvSpPr>
          <p:nvPr>
            <p:ph type="title" idx="4294967295"/>
          </p:nvPr>
        </p:nvSpPr>
        <p:spPr>
          <a:xfrm rot="10800000" flipV="1">
            <a:off x="346075" y="404813"/>
            <a:ext cx="7743825" cy="6889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sz="2000" dirty="0" smtClean="0"/>
              <a:t>vagyonvédelmi eszközök és épület felszerelési tárgyak lopási és rongálási kárai</a:t>
            </a:r>
          </a:p>
        </p:txBody>
      </p:sp>
      <p:sp>
        <p:nvSpPr>
          <p:cNvPr id="45059" name="Tartalom helye 2"/>
          <p:cNvSpPr>
            <a:spLocks noGrp="1"/>
          </p:cNvSpPr>
          <p:nvPr>
            <p:ph idx="4294967295"/>
          </p:nvPr>
        </p:nvSpPr>
        <p:spPr>
          <a:xfrm>
            <a:off x="276225" y="1295400"/>
            <a:ext cx="9334499" cy="50069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fogalma:</a:t>
            </a:r>
            <a:r>
              <a:rPr lang="hu-H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a járda szintjétől legalább 3 méter magasban felszerelt vagyonvédelmi eszközök eltulajdonítása, rongálása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riasztóberendezés kültéri egységei,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térfigyelő kamera,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térvilágítás,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kültéri mozgásérzékelő egység</a:t>
            </a:r>
          </a:p>
          <a:p>
            <a:pPr>
              <a:buNone/>
            </a:pPr>
            <a:endParaRPr lang="hu-HU" sz="2000" b="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u-HU" sz="2000" b="0" u="sng" dirty="0" smtClean="0">
                <a:latin typeface="Arial" pitchFamily="34" charset="0"/>
                <a:cs typeface="Arial" pitchFamily="34" charset="0"/>
              </a:rPr>
              <a:t>épület felszerelési tárgyak eltulajdonítása,rongálása: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klíma kültéri egység,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híradástechnikai vevő egység,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napkollektor, napelem</a:t>
            </a:r>
          </a:p>
          <a:p>
            <a:pPr>
              <a:buFont typeface="Wingdings" pitchFamily="2" charset="2"/>
              <a:buNone/>
            </a:pPr>
            <a:endParaRPr lang="hu-HU" sz="2000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limit: </a:t>
            </a: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egy alkalom / év</a:t>
            </a: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100 000 forint / év</a:t>
            </a:r>
            <a:endParaRPr lang="hu-HU" sz="2000" b="0" dirty="0" smtClean="0">
              <a:solidFill>
                <a:srgbClr val="41A0D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Dia számának helye 3"/>
          <p:cNvSpPr txBox="1">
            <a:spLocks noGrp="1"/>
          </p:cNvSpPr>
          <p:nvPr/>
        </p:nvSpPr>
        <p:spPr bwMode="gray">
          <a:xfrm>
            <a:off x="247650" y="6515100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fld id="{F9B8C4F4-1902-4A6E-9E2E-656538F89B0A}" type="slidenum">
              <a:rPr lang="fr-FR" sz="1000">
                <a:solidFill>
                  <a:srgbClr val="103184"/>
                </a:solidFill>
              </a:rPr>
              <a:pPr eaLnBrk="0" hangingPunct="0"/>
              <a:t>39</a:t>
            </a:fld>
            <a:endParaRPr lang="fr-FR" sz="1000">
              <a:solidFill>
                <a:srgbClr val="103184"/>
              </a:solidFill>
            </a:endParaRPr>
          </a:p>
        </p:txBody>
      </p:sp>
      <p:pic>
        <p:nvPicPr>
          <p:cNvPr id="6" name="Kép 5" descr="silver_medal_sticker-p217553475209696409836x_3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4299" y="2"/>
            <a:ext cx="1431700" cy="1223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276" y="228600"/>
            <a:ext cx="7418231" cy="914400"/>
          </a:xfrm>
        </p:spPr>
        <p:txBody>
          <a:bodyPr/>
          <a:lstStyle/>
          <a:p>
            <a:pPr algn="r"/>
            <a:r>
              <a:rPr lang="hu-HU" sz="2800" dirty="0" smtClean="0"/>
              <a:t>hogyan akarjuk ezt elérni?</a:t>
            </a:r>
            <a:endParaRPr lang="hu-HU" sz="2800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sz="half" idx="1"/>
          </p:nvPr>
        </p:nvGraphicFramePr>
        <p:xfrm>
          <a:off x="276226" y="1295400"/>
          <a:ext cx="4533899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artalom helye 6"/>
          <p:cNvGraphicFramePr>
            <a:graphicFrameLocks noGrp="1"/>
          </p:cNvGraphicFramePr>
          <p:nvPr>
            <p:ph sz="half" idx="2"/>
          </p:nvPr>
        </p:nvGraphicFramePr>
        <p:xfrm>
          <a:off x="4867275" y="1295400"/>
          <a:ext cx="4791075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4DA18-7FD1-4E60-B23F-7C12A4BDA4D4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ím 1"/>
          <p:cNvSpPr>
            <a:spLocks noGrp="1"/>
          </p:cNvSpPr>
          <p:nvPr>
            <p:ph type="title"/>
          </p:nvPr>
        </p:nvSpPr>
        <p:spPr>
          <a:xfrm>
            <a:off x="577850" y="228600"/>
            <a:ext cx="7118350" cy="914400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hu-HU" sz="2800" dirty="0" smtClean="0"/>
              <a:t>járulékos költségek térítése </a:t>
            </a:r>
          </a:p>
        </p:txBody>
      </p:sp>
      <p:sp>
        <p:nvSpPr>
          <p:cNvPr id="46083" name="Tartalom helye 2"/>
          <p:cNvSpPr>
            <a:spLocks noGrp="1"/>
          </p:cNvSpPr>
          <p:nvPr>
            <p:ph sz="half" idx="1"/>
          </p:nvPr>
        </p:nvSpPr>
        <p:spPr>
          <a:xfrm>
            <a:off x="257176" y="1295400"/>
            <a:ext cx="4514850" cy="5162550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hu-HU" sz="1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fogalma:</a:t>
            </a:r>
          </a:p>
          <a:p>
            <a:pPr algn="just">
              <a:buFont typeface="Arial" pitchFamily="34" charset="0"/>
              <a:buChar char="•"/>
            </a:pPr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ezüst – biztosítási összeg 2%-a</a:t>
            </a:r>
          </a:p>
          <a:p>
            <a:pPr algn="just">
              <a:buFont typeface="Arial" pitchFamily="34" charset="0"/>
              <a:buChar char="•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arany – biztosítási összeg 4%-a </a:t>
            </a:r>
          </a:p>
          <a:p>
            <a:pPr algn="just">
              <a:buFont typeface="Times New Roman" pitchFamily="18" charset="0"/>
              <a:buChar char="a"/>
            </a:pPr>
            <a:endParaRPr lang="hu-HU" sz="1800" b="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oltás, mentés költségei</a:t>
            </a: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rom- és törmelékeltakarítás költségei</a:t>
            </a: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kárhelyszín egyszeri takarítási költsége</a:t>
            </a: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ideiglenes fedés (tetőzet), dúcolás, állványozás, stb. költségei</a:t>
            </a: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vizsgálati, ténymegállapítási költségek (a Biztosító előzetes hozzájárulásával)</a:t>
            </a: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helyreállítással kapcsolatos tervezési, szakértői költségek</a:t>
            </a: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szét- és összeszerelés költségei</a:t>
            </a:r>
          </a:p>
          <a:p>
            <a:pPr>
              <a:buFont typeface="Arial" pitchFamily="34" charset="0"/>
              <a:buChar char="•"/>
            </a:pPr>
            <a:endParaRPr lang="hu-HU" sz="2000" b="0" dirty="0" smtClean="0">
              <a:latin typeface="Calibri" pitchFamily="34" charset="0"/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4800599" y="1295400"/>
            <a:ext cx="4943475" cy="5562600"/>
          </a:xfrm>
        </p:spPr>
        <p:txBody>
          <a:bodyPr/>
          <a:lstStyle/>
          <a:p>
            <a:pPr>
              <a:buNone/>
            </a:pPr>
            <a:r>
              <a:rPr lang="hu-HU" sz="1800" u="sng" dirty="0" smtClean="0">
                <a:latin typeface="Arial" pitchFamily="34" charset="0"/>
                <a:cs typeface="Arial" pitchFamily="34" charset="0"/>
              </a:rPr>
              <a:t>szállásköltség térítése</a:t>
            </a:r>
          </a:p>
          <a:p>
            <a:pPr>
              <a:buFont typeface="Arial" pitchFamily="34" charset="0"/>
              <a:buChar char="•"/>
            </a:pPr>
            <a:endParaRPr lang="hu-HU" sz="18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ha: a szakhatóság lakhatatlanná nyilvánítja</a:t>
            </a: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a kiköltözéstől a lakhatóvá válásig </a:t>
            </a: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az ideiglenes lakás indokolt és igazolt többlet bérleti költségét</a:t>
            </a:r>
          </a:p>
          <a:p>
            <a:pPr>
              <a:buNone/>
            </a:pPr>
            <a:r>
              <a:rPr lang="hu-HU" sz="1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limitek:</a:t>
            </a: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 10 000 Ft / nap; 400 000 Ft / év / esemény</a:t>
            </a:r>
          </a:p>
          <a:p>
            <a:pPr>
              <a:buNone/>
            </a:pPr>
            <a:r>
              <a:rPr lang="hu-HU" sz="1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kizárás:</a:t>
            </a: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lakatlan épületre kötött szerződés esetén</a:t>
            </a:r>
          </a:p>
          <a:p>
            <a:pPr algn="just">
              <a:buNone/>
            </a:pPr>
            <a:endParaRPr lang="hu-HU" sz="1800" b="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hu-HU" sz="1800" u="sng" dirty="0" smtClean="0">
                <a:latin typeface="Arial" pitchFamily="34" charset="0"/>
                <a:cs typeface="Arial" pitchFamily="34" charset="0"/>
              </a:rPr>
              <a:t>elmaradt lakbér térítése: </a:t>
            </a:r>
          </a:p>
          <a:p>
            <a:pPr algn="just">
              <a:buFont typeface="Arial" pitchFamily="34" charset="0"/>
              <a:buChar char="•"/>
            </a:pPr>
            <a:endParaRPr lang="hu-HU" sz="1800" b="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olyan mértékű a kár keletkezik, hogy a bérlő megtagadhatja a bérleti díj megfizetését</a:t>
            </a:r>
          </a:p>
          <a:p>
            <a:pPr algn="just">
              <a:buFont typeface="Arial" pitchFamily="34" charset="0"/>
              <a:buChar char="•"/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a helyreállítás befejezéséig, legfeljebb 6 hónapig</a:t>
            </a:r>
          </a:p>
          <a:p>
            <a:pPr>
              <a:buNone/>
            </a:pPr>
            <a:r>
              <a:rPr lang="hu-HU" sz="1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limit:</a:t>
            </a: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 400 000 Ft / év / esemény </a:t>
            </a:r>
          </a:p>
          <a:p>
            <a:pPr>
              <a:buFont typeface="Arial" pitchFamily="34" charset="0"/>
              <a:buChar char="•"/>
            </a:pPr>
            <a:endParaRPr lang="hu-HU" sz="2000" b="0" dirty="0" smtClean="0">
              <a:latin typeface="Calibri" pitchFamily="34" charset="0"/>
            </a:endParaRPr>
          </a:p>
          <a:p>
            <a:endParaRPr lang="hu-HU" dirty="0"/>
          </a:p>
        </p:txBody>
      </p:sp>
      <p:sp>
        <p:nvSpPr>
          <p:cNvPr id="46084" name="Dia számának helye 3"/>
          <p:cNvSpPr txBox="1">
            <a:spLocks noGrp="1"/>
          </p:cNvSpPr>
          <p:nvPr/>
        </p:nvSpPr>
        <p:spPr bwMode="gray">
          <a:xfrm>
            <a:off x="247650" y="6515100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fld id="{F1BBABA4-FF97-47D6-AAB2-F33F50D29992}" type="slidenum">
              <a:rPr lang="fr-FR" sz="1000">
                <a:solidFill>
                  <a:srgbClr val="103184"/>
                </a:solidFill>
              </a:rPr>
              <a:pPr eaLnBrk="0" hangingPunct="0"/>
              <a:t>40</a:t>
            </a:fld>
            <a:endParaRPr lang="fr-FR" sz="1000">
              <a:solidFill>
                <a:srgbClr val="103184"/>
              </a:solidFill>
            </a:endParaRPr>
          </a:p>
        </p:txBody>
      </p:sp>
      <p:pic>
        <p:nvPicPr>
          <p:cNvPr id="12289" name="Picture 1" descr="C:\Documents and Settings\eniko.naunerne\Local Settings\Temporary Internet Files\Content.IE5\1SX7O2XF\MC900432526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89388" y="3844009"/>
            <a:ext cx="812657" cy="812657"/>
          </a:xfrm>
          <a:prstGeom prst="rect">
            <a:avLst/>
          </a:prstGeom>
          <a:noFill/>
        </p:spPr>
      </p:pic>
      <p:pic>
        <p:nvPicPr>
          <p:cNvPr id="7" name="Kép 6" descr="silver_medal_sticker-p217553475209696409836x_3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4299" y="2"/>
            <a:ext cx="1431700" cy="1223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ím 1"/>
          <p:cNvSpPr>
            <a:spLocks noGrp="1"/>
          </p:cNvSpPr>
          <p:nvPr>
            <p:ph type="title" idx="4294967295"/>
          </p:nvPr>
        </p:nvSpPr>
        <p:spPr>
          <a:xfrm rot="10800000" flipV="1">
            <a:off x="346074" y="193183"/>
            <a:ext cx="7535796" cy="900605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hu-HU" sz="2800" dirty="0" smtClean="0"/>
              <a:t>bankkártya elvesztése, megrongálódása </a:t>
            </a:r>
          </a:p>
        </p:txBody>
      </p:sp>
      <p:sp>
        <p:nvSpPr>
          <p:cNvPr id="48131" name="Tartalom helye 2"/>
          <p:cNvSpPr>
            <a:spLocks noGrp="1"/>
          </p:cNvSpPr>
          <p:nvPr>
            <p:ph idx="4294967295"/>
          </p:nvPr>
        </p:nvSpPr>
        <p:spPr>
          <a:xfrm>
            <a:off x="266701" y="1295400"/>
            <a:ext cx="5238749" cy="5006975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fogalma:</a:t>
            </a: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felügyeleti hatóság engedélyével működő pénzintézetnél vezetett</a:t>
            </a: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lakossági forint- vagy devizaszámlához tartozó </a:t>
            </a: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elektronikus vagy dombornyomású </a:t>
            </a: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betét- vagy hitelkártya elvesztése eltulajdonítása miatti letiltási költségek</a:t>
            </a: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újra beszerzés igazolt költségeit </a:t>
            </a:r>
          </a:p>
          <a:p>
            <a:pPr>
              <a:buFont typeface="Arial" pitchFamily="34" charset="0"/>
              <a:buChar char="•"/>
            </a:pPr>
            <a:endParaRPr lang="hu-HU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limit:</a:t>
            </a:r>
            <a:r>
              <a:rPr lang="hu-H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5 000 Ft / év / esemény.</a:t>
            </a:r>
          </a:p>
          <a:p>
            <a:pPr>
              <a:buFont typeface="Arial" pitchFamily="34" charset="0"/>
              <a:buChar char="•"/>
            </a:pPr>
            <a:endParaRPr lang="hu-HU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kizárás:</a:t>
            </a:r>
            <a:r>
              <a:rPr lang="hu-H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elveszett, eltulajdonított bankkártyával való pénzfelvétel, vásárlás által keletkező veszteségek</a:t>
            </a:r>
          </a:p>
        </p:txBody>
      </p:sp>
      <p:sp>
        <p:nvSpPr>
          <p:cNvPr id="48132" name="Dia számának helye 3"/>
          <p:cNvSpPr txBox="1">
            <a:spLocks noGrp="1"/>
          </p:cNvSpPr>
          <p:nvPr/>
        </p:nvSpPr>
        <p:spPr bwMode="gray">
          <a:xfrm>
            <a:off x="247650" y="6515100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fld id="{6AD67654-4795-4F26-8F36-F43316483632}" type="slidenum">
              <a:rPr lang="fr-FR" sz="1000">
                <a:solidFill>
                  <a:srgbClr val="103184"/>
                </a:solidFill>
              </a:rPr>
              <a:pPr eaLnBrk="0" hangingPunct="0"/>
              <a:t>41</a:t>
            </a:fld>
            <a:endParaRPr lang="fr-FR" sz="1000">
              <a:solidFill>
                <a:srgbClr val="103184"/>
              </a:solidFill>
            </a:endParaRPr>
          </a:p>
        </p:txBody>
      </p:sp>
      <p:pic>
        <p:nvPicPr>
          <p:cNvPr id="6" name="Kép 5" descr="credit-card-fraudulent-repo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387" y="1409700"/>
            <a:ext cx="3476625" cy="4600575"/>
          </a:xfrm>
          <a:prstGeom prst="rect">
            <a:avLst/>
          </a:prstGeom>
        </p:spPr>
      </p:pic>
      <p:pic>
        <p:nvPicPr>
          <p:cNvPr id="7" name="Kép 6" descr="silver_medal_sticker-p217553475209696409836x_3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4299" y="2"/>
            <a:ext cx="1431700" cy="1223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 descr="silver_medal_sticker-p217553475209696409836x_3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614"/>
            <a:ext cx="2752725" cy="2661298"/>
          </a:xfrm>
          <a:prstGeom prst="rect">
            <a:avLst/>
          </a:prstGeom>
        </p:spPr>
      </p:pic>
      <p:pic>
        <p:nvPicPr>
          <p:cNvPr id="18" name="Kép 17" descr="gold_medal_sticker-p217963734767590657836x_3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75" y="2138362"/>
            <a:ext cx="3095625" cy="3095625"/>
          </a:xfrm>
          <a:prstGeom prst="rect">
            <a:avLst/>
          </a:prstGeom>
        </p:spPr>
      </p:pic>
      <p:pic>
        <p:nvPicPr>
          <p:cNvPr id="13" name="Kép 12" descr="bronze_medal_sticker-p217042187297003966qjcl_4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05330"/>
            <a:ext cx="2800350" cy="2852670"/>
          </a:xfrm>
          <a:prstGeom prst="rect">
            <a:avLst/>
          </a:prstGeom>
        </p:spPr>
      </p:pic>
      <p:sp>
        <p:nvSpPr>
          <p:cNvPr id="49154" name="Cím 1"/>
          <p:cNvSpPr>
            <a:spLocks noGrp="1"/>
          </p:cNvSpPr>
          <p:nvPr>
            <p:ph type="title"/>
          </p:nvPr>
        </p:nvSpPr>
        <p:spPr>
          <a:xfrm>
            <a:off x="577850" y="228600"/>
            <a:ext cx="7137400" cy="914400"/>
          </a:xfrm>
        </p:spPr>
        <p:txBody>
          <a:bodyPr/>
          <a:lstStyle/>
          <a:p>
            <a:pPr algn="r"/>
            <a:r>
              <a:rPr lang="hu-HU" sz="2800" dirty="0" smtClean="0"/>
              <a:t>arany csomag</a:t>
            </a:r>
          </a:p>
        </p:txBody>
      </p:sp>
      <p:sp>
        <p:nvSpPr>
          <p:cNvPr id="15" name="Tartalom helye 14"/>
          <p:cNvSpPr>
            <a:spLocks noGrp="1"/>
          </p:cNvSpPr>
          <p:nvPr>
            <p:ph sz="half" idx="2"/>
          </p:nvPr>
        </p:nvSpPr>
        <p:spPr>
          <a:xfrm>
            <a:off x="2603500" y="1447800"/>
            <a:ext cx="4464050" cy="4800600"/>
          </a:xfrm>
        </p:spPr>
        <p:txBody>
          <a:bodyPr/>
          <a:lstStyle/>
          <a:p>
            <a:pPr algn="ctr">
              <a:buNone/>
            </a:pPr>
            <a:r>
              <a:rPr lang="hu-HU" sz="2400" u="sng" dirty="0" smtClean="0">
                <a:solidFill>
                  <a:srgbClr val="FF0000"/>
                </a:solidFill>
              </a:rPr>
              <a:t>arany csomag</a:t>
            </a:r>
          </a:p>
          <a:p>
            <a:pPr algn="ctr"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füst és koromszennyezés</a:t>
            </a:r>
          </a:p>
          <a:p>
            <a:pPr algn="ctr">
              <a:buNone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kerti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veszélytelenítés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vihar, jégeső után</a:t>
            </a:r>
          </a:p>
          <a:p>
            <a:pPr algn="ctr">
              <a:buNone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különleges üveg</a:t>
            </a:r>
          </a:p>
          <a:p>
            <a:pPr algn="ctr">
              <a:buNone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csőtörés miatti vízveszteség térítése</a:t>
            </a:r>
          </a:p>
          <a:p>
            <a:pPr algn="ctr">
              <a:buNone/>
            </a:pPr>
            <a:r>
              <a:rPr lang="hu-H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graffiti</a:t>
            </a:r>
          </a:p>
          <a:p>
            <a:pPr algn="ctr">
              <a:buNone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zár megrongálódása, kulcs elvesztése</a:t>
            </a:r>
          </a:p>
          <a:p>
            <a:pPr algn="ctr">
              <a:buNone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fagyasztott élelmiszerek megromlása</a:t>
            </a:r>
          </a:p>
          <a:p>
            <a:pPr algn="ctr">
              <a:buNone/>
            </a:pPr>
            <a:r>
              <a:rPr lang="hu-H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állatorvosi költségek térítése</a:t>
            </a:r>
          </a:p>
          <a:p>
            <a:pPr algn="ctr">
              <a:buNone/>
            </a:pPr>
            <a:r>
              <a:rPr lang="hu-H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telefondoktor</a:t>
            </a:r>
          </a:p>
          <a:p>
            <a:pPr algn="ctr"/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5" name="Dia számának hely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D172C9E-7685-41BD-BC9F-3C22790B2B8E}" type="slidenum">
              <a:rPr lang="fr-FR" smtClean="0"/>
              <a:pPr/>
              <a:t>42</a:t>
            </a:fld>
            <a:endParaRPr lang="fr-FR" smtClean="0"/>
          </a:p>
        </p:txBody>
      </p:sp>
      <p:pic>
        <p:nvPicPr>
          <p:cNvPr id="16" name="Kép 15" descr="128234-simple-red-square-icon-alphanumeric-plus-sign-simp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43257" y="3473722"/>
            <a:ext cx="1241019" cy="1241019"/>
          </a:xfrm>
          <a:prstGeom prst="rect">
            <a:avLst/>
          </a:prstGeom>
        </p:spPr>
      </p:pic>
      <p:pic>
        <p:nvPicPr>
          <p:cNvPr id="9" name="Picture 1" descr="C:\Documents and Settings\eniko.naunerne\Local Settings\Temporary Internet Files\Content.IE5\1SX7O2XF\MC900432526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1513" y="5225134"/>
            <a:ext cx="812657" cy="812657"/>
          </a:xfrm>
          <a:prstGeom prst="rect">
            <a:avLst/>
          </a:prstGeom>
          <a:noFill/>
        </p:spPr>
      </p:pic>
      <p:pic>
        <p:nvPicPr>
          <p:cNvPr id="10" name="Picture 1" descr="C:\Documents and Settings\eniko.naunerne\Local Settings\Temporary Internet Files\Content.IE5\1SX7O2XF\MC900432526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7213" y="3520159"/>
            <a:ext cx="812657" cy="812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ím 1"/>
          <p:cNvSpPr>
            <a:spLocks noGrp="1"/>
          </p:cNvSpPr>
          <p:nvPr>
            <p:ph type="title"/>
          </p:nvPr>
        </p:nvSpPr>
        <p:spPr>
          <a:xfrm>
            <a:off x="314325" y="228600"/>
            <a:ext cx="7516030" cy="914400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füst- és koromszennyezés,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veszélytelenítés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,vízveszteség térítése</a:t>
            </a:r>
          </a:p>
        </p:txBody>
      </p:sp>
      <p:sp>
        <p:nvSpPr>
          <p:cNvPr id="50179" name="Tartalom helye 2"/>
          <p:cNvSpPr>
            <a:spLocks noGrp="1"/>
          </p:cNvSpPr>
          <p:nvPr>
            <p:ph sz="half" idx="1"/>
          </p:nvPr>
        </p:nvSpPr>
        <p:spPr>
          <a:xfrm>
            <a:off x="5619749" y="1295400"/>
            <a:ext cx="4022725" cy="4800600"/>
          </a:xfrm>
        </p:spPr>
        <p:txBody>
          <a:bodyPr/>
          <a:lstStyle/>
          <a:p>
            <a:pPr>
              <a:lnSpc>
                <a:spcPts val="3300"/>
              </a:lnSpc>
              <a:buFont typeface="Wingdings" pitchFamily="2" charset="2"/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füst- és koromszennyezés fogalma:</a:t>
            </a:r>
          </a:p>
          <a:p>
            <a:pPr>
              <a:lnSpc>
                <a:spcPts val="3300"/>
              </a:lnSpc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tűz nélküli füst- vagy koromszennyezés okozta károk </a:t>
            </a:r>
          </a:p>
          <a:p>
            <a:pPr>
              <a:lnSpc>
                <a:spcPts val="3300"/>
              </a:lnSpc>
            </a:pPr>
            <a:endParaRPr lang="hu-HU" sz="2000" b="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300"/>
              </a:lnSpc>
              <a:buFont typeface="Wingdings" pitchFamily="2" charset="2"/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kizárás: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rendeltetésüknél fogva füst- és koromszennyezésnek kitett vagyontárgyak</a:t>
            </a:r>
          </a:p>
          <a:p>
            <a:pPr>
              <a:lnSpc>
                <a:spcPts val="3300"/>
              </a:lnSpc>
              <a:buFont typeface="Wingdings" pitchFamily="2" charset="2"/>
              <a:buNone/>
            </a:pPr>
            <a:endParaRPr lang="hu-HU" sz="2000" b="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300"/>
              </a:lnSpc>
              <a:buFont typeface="Wingdings" pitchFamily="2" charset="2"/>
              <a:buNone/>
            </a:pPr>
            <a:endParaRPr lang="hu-HU" sz="2000" b="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None/>
            </a:pPr>
            <a:endParaRPr lang="hu-HU" sz="2000" b="0" dirty="0" smtClean="0">
              <a:latin typeface="Calibri" pitchFamily="34" charset="0"/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288925" y="1285875"/>
            <a:ext cx="5092700" cy="4800600"/>
          </a:xfrm>
        </p:spPr>
        <p:txBody>
          <a:bodyPr/>
          <a:lstStyle/>
          <a:p>
            <a:pPr>
              <a:lnSpc>
                <a:spcPts val="3300"/>
              </a:lnSpc>
              <a:buNone/>
            </a:pPr>
            <a:r>
              <a:rPr lang="hu-HU" sz="2000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veszélytelenités</a:t>
            </a: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vihar, jégeső, jégverés miatti kár fogalma</a:t>
            </a:r>
          </a:p>
          <a:p>
            <a:pPr>
              <a:lnSpc>
                <a:spcPts val="3300"/>
              </a:lnSpc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megrongálódott növények, növényi részek eltávolítása </a:t>
            </a:r>
          </a:p>
          <a:p>
            <a:pPr>
              <a:lnSpc>
                <a:spcPts val="3300"/>
              </a:lnSpc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limit:</a:t>
            </a:r>
            <a:r>
              <a:rPr lang="hu-H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50 000 Ft / év / esemény </a:t>
            </a:r>
          </a:p>
          <a:p>
            <a:pPr>
              <a:lnSpc>
                <a:spcPts val="3300"/>
              </a:lnSpc>
              <a:buNone/>
            </a:pPr>
            <a:endParaRPr lang="hu-HU" sz="2000" b="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300"/>
              </a:lnSpc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csőtörés miatti veszteség térítésének fogalma:</a:t>
            </a:r>
          </a:p>
          <a:p>
            <a:pPr>
              <a:lnSpc>
                <a:spcPts val="3300"/>
              </a:lnSpc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a csőtörés következtében elfolyt folyadék, gőz értéke</a:t>
            </a:r>
          </a:p>
          <a:p>
            <a:pPr>
              <a:lnSpc>
                <a:spcPts val="3300"/>
              </a:lnSpc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limit:</a:t>
            </a:r>
            <a:r>
              <a:rPr lang="hu-H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50 000 Ft / év / esemény 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" name="Dia számának helye 3"/>
          <p:cNvSpPr txBox="1">
            <a:spLocks noGrp="1"/>
          </p:cNvSpPr>
          <p:nvPr/>
        </p:nvSpPr>
        <p:spPr bwMode="gray">
          <a:xfrm>
            <a:off x="247650" y="6515100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fld id="{53084777-0F67-4DDF-A00B-30DFFBC68B88}" type="slidenum">
              <a:rPr lang="fr-FR" sz="1000">
                <a:solidFill>
                  <a:srgbClr val="103184"/>
                </a:solidFill>
              </a:rPr>
              <a:pPr eaLnBrk="0" hangingPunct="0"/>
              <a:t>43</a:t>
            </a:fld>
            <a:endParaRPr lang="fr-FR" sz="1000">
              <a:solidFill>
                <a:srgbClr val="103184"/>
              </a:solidFill>
            </a:endParaRPr>
          </a:p>
        </p:txBody>
      </p:sp>
      <p:pic>
        <p:nvPicPr>
          <p:cNvPr id="7" name="Kép 6" descr="gold_medal_sticker-p217963734767590657836x_3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7176" y="0"/>
            <a:ext cx="1418823" cy="1210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ím 1"/>
          <p:cNvSpPr>
            <a:spLocks noGrp="1"/>
          </p:cNvSpPr>
          <p:nvPr>
            <p:ph type="title"/>
          </p:nvPr>
        </p:nvSpPr>
        <p:spPr>
          <a:xfrm>
            <a:off x="577850" y="228600"/>
            <a:ext cx="7194550" cy="866775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hu-HU" sz="2800" dirty="0" smtClean="0"/>
              <a:t>különleges üvegek törése, repedése</a:t>
            </a:r>
          </a:p>
        </p:txBody>
      </p:sp>
      <p:sp>
        <p:nvSpPr>
          <p:cNvPr id="51203" name="Tartalom helye 2"/>
          <p:cNvSpPr>
            <a:spLocks noGrp="1"/>
          </p:cNvSpPr>
          <p:nvPr>
            <p:ph sz="half" idx="1"/>
          </p:nvPr>
        </p:nvSpPr>
        <p:spPr>
          <a:xfrm>
            <a:off x="276045" y="1295400"/>
            <a:ext cx="4244197" cy="480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 sz="1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fogalma:</a:t>
            </a: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ts val="3300"/>
              </a:lnSpc>
              <a:buFont typeface="Arial" pitchFamily="34" charset="0"/>
              <a:buChar char="•"/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a meghatározott méretet meghaladó táblaméretű és/vagy 10 mm vastagság feletti üvegek </a:t>
            </a:r>
          </a:p>
          <a:p>
            <a:pPr marL="287338" lvl="1" indent="-287338">
              <a:lnSpc>
                <a:spcPts val="3300"/>
              </a:lnSpc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épületszerkezeti üvegek (pl. üvegtetők, üvegfalak) </a:t>
            </a:r>
          </a:p>
          <a:p>
            <a:pPr marL="287338" lvl="1" indent="-287338">
              <a:lnSpc>
                <a:spcPts val="3300"/>
              </a:lnSpc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üveg építőelemek (pl. üvegtégla)</a:t>
            </a:r>
          </a:p>
          <a:p>
            <a:pPr marL="287338" lvl="1" indent="-287338">
              <a:lnSpc>
                <a:spcPts val="3300"/>
              </a:lnSpc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növényházak, télikertek üvegezése  </a:t>
            </a:r>
          </a:p>
          <a:p>
            <a:pPr marL="287338" lvl="1" indent="-287338">
              <a:lnSpc>
                <a:spcPts val="3300"/>
              </a:lnSpc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akváriumok, terráriumok üvegezése </a:t>
            </a:r>
          </a:p>
          <a:p>
            <a:pPr marL="287338" lvl="1" indent="-287338">
              <a:lnSpc>
                <a:spcPts val="3300"/>
              </a:lnSpc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hu-HU" sz="1800" dirty="0" smtClean="0">
                <a:latin typeface="Arial" pitchFamily="34" charset="0"/>
                <a:cs typeface="Arial" pitchFamily="34" charset="0"/>
              </a:rPr>
              <a:t>üvegkerámia főzőlapok</a:t>
            </a:r>
          </a:p>
          <a:p>
            <a:pPr marL="287338" lvl="1" indent="-287338">
              <a:lnSpc>
                <a:spcPts val="3300"/>
              </a:lnSpc>
              <a:buClr>
                <a:schemeClr val="tx2"/>
              </a:buClr>
              <a:buSzPct val="80000"/>
              <a:buNone/>
            </a:pPr>
            <a:r>
              <a:rPr lang="hu-HU" sz="1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limit:</a:t>
            </a:r>
            <a:r>
              <a:rPr lang="hu-H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800" dirty="0" smtClean="0">
                <a:latin typeface="Arial" pitchFamily="34" charset="0"/>
                <a:cs typeface="Arial" pitchFamily="34" charset="0"/>
              </a:rPr>
              <a:t>az épület biztosítási összegének 2%-a.</a:t>
            </a:r>
          </a:p>
          <a:p>
            <a:pPr marL="287338" lvl="1" indent="-287338">
              <a:lnSpc>
                <a:spcPts val="3300"/>
              </a:lnSpc>
              <a:buClr>
                <a:schemeClr val="tx2"/>
              </a:buClr>
              <a:buSzPct val="80000"/>
              <a:buNone/>
            </a:pPr>
            <a:endParaRPr lang="hu-HU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4891177" y="1295400"/>
            <a:ext cx="4767173" cy="4800600"/>
          </a:xfrm>
        </p:spPr>
        <p:txBody>
          <a:bodyPr/>
          <a:lstStyle/>
          <a:p>
            <a:pPr algn="just">
              <a:buNone/>
            </a:pPr>
            <a:r>
              <a:rPr lang="hu-HU" sz="1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kizárások:</a:t>
            </a:r>
          </a:p>
          <a:p>
            <a:pPr algn="just">
              <a:buFont typeface="Arial" pitchFamily="34" charset="0"/>
              <a:buChar char="•"/>
            </a:pPr>
            <a:r>
              <a:rPr lang="hu-HU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üveg típusa eltér az előbb részletezett üvegezésektől / táblaméretektől;</a:t>
            </a: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az üveg felülete / díszítése karcolással, kipattogzással károsodott;</a:t>
            </a: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az üveg kerete károsodott;</a:t>
            </a: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az üveg keretezésének javítása közben keletkezett a kár;</a:t>
            </a: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szerződés megkötésekor már törött / repedt / toldott üveg károsodott;</a:t>
            </a: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taposó üveg, üveg dísztárgy, csillár üvegezése, neon / egyéb fényforrás károsodott;</a:t>
            </a: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ón-, ólom- / rézfoglalatban lévő díszüvegezés / üvegfestmény károsodott;</a:t>
            </a: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az épület átépítése miatt vagy idején keletkezett a kár</a:t>
            </a:r>
          </a:p>
          <a:p>
            <a:pPr algn="just"/>
            <a:endParaRPr lang="hu-HU" sz="1800" b="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hu-HU" sz="18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04" name="Dia számának helye 3"/>
          <p:cNvSpPr txBox="1">
            <a:spLocks noGrp="1"/>
          </p:cNvSpPr>
          <p:nvPr/>
        </p:nvSpPr>
        <p:spPr bwMode="gray">
          <a:xfrm>
            <a:off x="247650" y="6515100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fld id="{07B0C198-1424-469E-AA56-FBF687D6C710}" type="slidenum">
              <a:rPr lang="fr-FR" sz="1000">
                <a:solidFill>
                  <a:srgbClr val="103184"/>
                </a:solidFill>
              </a:rPr>
              <a:pPr eaLnBrk="0" hangingPunct="0"/>
              <a:t>44</a:t>
            </a:fld>
            <a:endParaRPr lang="fr-FR" sz="1000">
              <a:solidFill>
                <a:srgbClr val="103184"/>
              </a:solidFill>
            </a:endParaRPr>
          </a:p>
        </p:txBody>
      </p:sp>
      <p:pic>
        <p:nvPicPr>
          <p:cNvPr id="7" name="Kép 6" descr="gold_medal_sticker-p217963734767590657836x_3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7176" y="0"/>
            <a:ext cx="1418823" cy="1210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ím 1"/>
          <p:cNvSpPr>
            <a:spLocks noGrp="1"/>
          </p:cNvSpPr>
          <p:nvPr>
            <p:ph type="title"/>
          </p:nvPr>
        </p:nvSpPr>
        <p:spPr>
          <a:xfrm>
            <a:off x="577850" y="228600"/>
            <a:ext cx="7213600" cy="885825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hu-HU" sz="2800" dirty="0" smtClean="0">
                <a:latin typeface="Arial" pitchFamily="34" charset="0"/>
                <a:cs typeface="Arial" pitchFamily="34" charset="0"/>
              </a:rPr>
              <a:t>zár megrongálódása</a:t>
            </a:r>
          </a:p>
        </p:txBody>
      </p:sp>
      <p:sp>
        <p:nvSpPr>
          <p:cNvPr id="53251" name="Tartalom helye 2"/>
          <p:cNvSpPr>
            <a:spLocks noGrp="1"/>
          </p:cNvSpPr>
          <p:nvPr>
            <p:ph sz="half" idx="1"/>
          </p:nvPr>
        </p:nvSpPr>
        <p:spPr>
          <a:xfrm>
            <a:off x="214488" y="1295400"/>
            <a:ext cx="3928533" cy="480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zár megrongálódása, kulcs elvesztése</a:t>
            </a:r>
            <a:r>
              <a:rPr lang="hu-HU" sz="2000" b="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hu-HU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kulcs elvesztése / ellopása</a:t>
            </a: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zár megrongálódása miatt a biztonsági zár vagy biztonsági zárbetét szükségessé vált cseréjének költségét.</a:t>
            </a:r>
          </a:p>
          <a:p>
            <a:pPr>
              <a:buFont typeface="Arial" pitchFamily="34" charset="0"/>
              <a:buChar char="•"/>
            </a:pPr>
            <a:endParaRPr lang="hu-H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limit:</a:t>
            </a: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  10 000 forint/ év/ esemény</a:t>
            </a:r>
          </a:p>
          <a:p>
            <a:pPr>
              <a:buFont typeface="Arial" pitchFamily="34" charset="0"/>
              <a:buChar char="•"/>
            </a:pPr>
            <a:endParaRPr lang="hu-HU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hu-HU" sz="2000" b="0" dirty="0" smtClean="0">
              <a:solidFill>
                <a:srgbClr val="41A0DC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4888089" y="1295400"/>
            <a:ext cx="4770261" cy="4800600"/>
          </a:xfrm>
        </p:spPr>
        <p:txBody>
          <a:bodyPr/>
          <a:lstStyle/>
          <a:p>
            <a:pPr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fagyasztott élelmiszerek megromlása</a:t>
            </a:r>
          </a:p>
          <a:p>
            <a:pPr>
              <a:buFont typeface="Arial" pitchFamily="34" charset="0"/>
              <a:buChar char="•"/>
            </a:pPr>
            <a:endParaRPr lang="hu-HU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bronz kockázatai</a:t>
            </a: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tartós áramkimaradás, áramszünet, egyéb igazolt műszaki meghibásodás</a:t>
            </a:r>
          </a:p>
          <a:p>
            <a:pPr>
              <a:buNone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limit:</a:t>
            </a: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  15 000 Ft / év / esemény</a:t>
            </a:r>
          </a:p>
          <a:p>
            <a:pPr>
              <a:buFont typeface="Arial" pitchFamily="34" charset="0"/>
              <a:buChar char="•"/>
            </a:pPr>
            <a:endParaRPr lang="hu-HU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kizárások:</a:t>
            </a:r>
          </a:p>
          <a:p>
            <a:pPr lvl="1">
              <a:buFont typeface="Arial" pitchFamily="34" charset="0"/>
              <a:buChar char="•"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fagyasztókészülék / ingatlan elektromos hálózatának hibája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lejárt szavatosságú készletek</a:t>
            </a:r>
          </a:p>
          <a:p>
            <a:endParaRPr lang="hu-HU" dirty="0"/>
          </a:p>
        </p:txBody>
      </p:sp>
      <p:sp>
        <p:nvSpPr>
          <p:cNvPr id="53252" name="Dia számának helye 3"/>
          <p:cNvSpPr txBox="1">
            <a:spLocks noGrp="1"/>
          </p:cNvSpPr>
          <p:nvPr/>
        </p:nvSpPr>
        <p:spPr bwMode="gray">
          <a:xfrm>
            <a:off x="247650" y="6515100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fld id="{D7CD49AE-5959-4AA9-A8C3-486FC4C9F9E2}" type="slidenum">
              <a:rPr lang="fr-FR" sz="1000">
                <a:solidFill>
                  <a:srgbClr val="103184"/>
                </a:solidFill>
              </a:rPr>
              <a:pPr eaLnBrk="0" hangingPunct="0"/>
              <a:t>45</a:t>
            </a:fld>
            <a:endParaRPr lang="fr-FR" sz="1000">
              <a:solidFill>
                <a:srgbClr val="103184"/>
              </a:solidFill>
            </a:endParaRPr>
          </a:p>
        </p:txBody>
      </p:sp>
      <p:pic>
        <p:nvPicPr>
          <p:cNvPr id="6" name="Kép 5" descr="gold_medal_sticker-p217963734767590657836x_3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7176" y="0"/>
            <a:ext cx="1418823" cy="1210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fil351_t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2463" y="2521528"/>
            <a:ext cx="3475412" cy="4174547"/>
          </a:xfrm>
          <a:prstGeom prst="rect">
            <a:avLst/>
          </a:prstGeom>
        </p:spPr>
      </p:pic>
      <p:sp>
        <p:nvSpPr>
          <p:cNvPr id="44034" name="Cím 1"/>
          <p:cNvSpPr>
            <a:spLocks noGrp="1"/>
          </p:cNvSpPr>
          <p:nvPr>
            <p:ph type="title"/>
          </p:nvPr>
        </p:nvSpPr>
        <p:spPr>
          <a:xfrm>
            <a:off x="577850" y="228600"/>
            <a:ext cx="7156450" cy="895350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hu-HU" sz="2800" dirty="0" smtClean="0"/>
              <a:t>graffiti okozta károk</a:t>
            </a:r>
          </a:p>
        </p:txBody>
      </p:sp>
      <p:sp>
        <p:nvSpPr>
          <p:cNvPr id="44035" name="Tartalom helye 2"/>
          <p:cNvSpPr>
            <a:spLocks noGrp="1"/>
          </p:cNvSpPr>
          <p:nvPr>
            <p:ph sz="half" idx="1"/>
          </p:nvPr>
        </p:nvSpPr>
        <p:spPr>
          <a:xfrm>
            <a:off x="270934" y="1295400"/>
            <a:ext cx="4064000" cy="5161844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fogalma:</a:t>
            </a:r>
          </a:p>
          <a:p>
            <a:pPr algn="just">
              <a:buFont typeface="Arial" pitchFamily="34" charset="0"/>
              <a:buChar char="•"/>
            </a:pPr>
            <a:endParaRPr lang="hu-HU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épületek, építmények külső falára ismeretlen elkövető által karcolt, vésett, festett rajz vagy írás (graffiti) eltávolításának költségei</a:t>
            </a:r>
          </a:p>
          <a:p>
            <a:pPr>
              <a:buFont typeface="Arial" pitchFamily="34" charset="0"/>
              <a:buChar char="•"/>
            </a:pPr>
            <a:endParaRPr lang="hu-HU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limitek:</a:t>
            </a:r>
          </a:p>
          <a:p>
            <a:pPr>
              <a:buFont typeface="Arial" pitchFamily="34" charset="0"/>
              <a:buChar char="•"/>
            </a:pPr>
            <a:endParaRPr lang="hu-HU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2 alkalom / év</a:t>
            </a: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legfeljebb összesen 50 000 Ft / év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kizárások:</a:t>
            </a:r>
          </a:p>
          <a:p>
            <a:pPr>
              <a:buFont typeface="Arial" pitchFamily="34" charset="0"/>
              <a:buChar char="•"/>
            </a:pPr>
            <a:endParaRPr lang="hu-HU" sz="2000" b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szerződés hatálybalépését megelőzően keletkező károk</a:t>
            </a: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nem a Biztosító által biztosított épületrész külső falán keletkező károk</a:t>
            </a:r>
            <a:endParaRPr lang="hu-HU" sz="2000" dirty="0"/>
          </a:p>
        </p:txBody>
      </p:sp>
      <p:sp>
        <p:nvSpPr>
          <p:cNvPr id="44036" name="Dia számának helye 3"/>
          <p:cNvSpPr txBox="1">
            <a:spLocks noGrp="1"/>
          </p:cNvSpPr>
          <p:nvPr/>
        </p:nvSpPr>
        <p:spPr bwMode="gray">
          <a:xfrm>
            <a:off x="247650" y="6515100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fld id="{3D5C1740-65FD-4147-A2D8-B314BBF22644}" type="slidenum">
              <a:rPr lang="fr-FR" sz="1000">
                <a:solidFill>
                  <a:srgbClr val="103184"/>
                </a:solidFill>
              </a:rPr>
              <a:pPr eaLnBrk="0" hangingPunct="0"/>
              <a:t>46</a:t>
            </a:fld>
            <a:endParaRPr lang="fr-FR" sz="1000">
              <a:solidFill>
                <a:srgbClr val="103184"/>
              </a:solidFill>
            </a:endParaRPr>
          </a:p>
        </p:txBody>
      </p:sp>
      <p:pic>
        <p:nvPicPr>
          <p:cNvPr id="8" name="Kép 7" descr="gold_medal_sticker-p217963734767590657836x_3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176" y="0"/>
            <a:ext cx="1418823" cy="1210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ím 1"/>
          <p:cNvSpPr>
            <a:spLocks noGrp="1"/>
          </p:cNvSpPr>
          <p:nvPr>
            <p:ph type="title"/>
          </p:nvPr>
        </p:nvSpPr>
        <p:spPr>
          <a:xfrm>
            <a:off x="577850" y="228600"/>
            <a:ext cx="7194550" cy="885825"/>
          </a:xfrm>
        </p:spPr>
        <p:txBody>
          <a:bodyPr/>
          <a:lstStyle/>
          <a:p>
            <a:pPr algn="r"/>
            <a:r>
              <a:rPr lang="hu-HU" sz="2800" dirty="0" smtClean="0"/>
              <a:t>állatorvosi költségek térítése </a:t>
            </a:r>
          </a:p>
        </p:txBody>
      </p:sp>
      <p:sp>
        <p:nvSpPr>
          <p:cNvPr id="54275" name="Tartalom helye 2"/>
          <p:cNvSpPr>
            <a:spLocks noGrp="1"/>
          </p:cNvSpPr>
          <p:nvPr>
            <p:ph sz="half" idx="1"/>
          </p:nvPr>
        </p:nvSpPr>
        <p:spPr>
          <a:xfrm>
            <a:off x="237068" y="1193800"/>
            <a:ext cx="4075288" cy="480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fogalma:</a:t>
            </a: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 állatok balesete, gyógykezelése</a:t>
            </a:r>
          </a:p>
          <a:p>
            <a:pPr>
              <a:buNone/>
            </a:pPr>
            <a:endParaRPr lang="hu-HU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kockázatviselés feltétele: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egészség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betöltött nyolchetes kor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megfelelő gondozás (pl. szükséges védőoltások)</a:t>
            </a:r>
          </a:p>
          <a:p>
            <a:pPr>
              <a:buNone/>
            </a:pPr>
            <a:endParaRPr lang="hu-HU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limit:</a:t>
            </a: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 100 000 Ft / szerződés / év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hu-HU" sz="2400" b="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hu-HU" sz="1800" b="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hu-HU" sz="2400" b="0" dirty="0" smtClean="0">
              <a:latin typeface="Calibri" pitchFamily="34" charset="0"/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sz="half" idx="2"/>
          </p:nvPr>
        </p:nvSpPr>
        <p:spPr>
          <a:xfrm>
            <a:off x="4357511" y="1197735"/>
            <a:ext cx="5300839" cy="5203065"/>
          </a:xfrm>
        </p:spPr>
        <p:txBody>
          <a:bodyPr/>
          <a:lstStyle/>
          <a:p>
            <a:pPr algn="just">
              <a:buNone/>
            </a:pPr>
            <a:r>
              <a:rPr lang="hu-HU" sz="1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kizárások és mentesülések:</a:t>
            </a:r>
          </a:p>
          <a:p>
            <a:pPr algn="just">
              <a:buFont typeface="Arial" pitchFamily="34" charset="0"/>
              <a:buChar char="•"/>
            </a:pPr>
            <a:r>
              <a:rPr lang="hu-HU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általános esetben kiszámítható</a:t>
            </a: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kozmetikai beavatkozások</a:t>
            </a: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szépészeti, plasztikai műtétek</a:t>
            </a: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fogakkal, ínnyel összefüggésben lévő beavatkozások</a:t>
            </a: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orvosságok</a:t>
            </a: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megkötés előtt ismert betegség</a:t>
            </a: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általános megelőző oltással elkerülhető gyógykezelések</a:t>
            </a: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kereskedelmi, reklámtevékenység,őrző-védő feladat, verseny</a:t>
            </a: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vemhességgel, elléssel összefüggő költségek</a:t>
            </a: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állatorvos házhoz hívásának többletköltségei</a:t>
            </a: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kockázatviselés kezdete után  15 napon belül bekövetkezett események</a:t>
            </a: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elaltatás, hamvasztás, temetés; </a:t>
            </a:r>
          </a:p>
          <a:p>
            <a:pPr>
              <a:buFont typeface="Arial" pitchFamily="34" charset="0"/>
              <a:buChar char="•"/>
            </a:pPr>
            <a:r>
              <a:rPr lang="hu-HU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ésszerűtlen, szükségtelen költségek </a:t>
            </a:r>
          </a:p>
        </p:txBody>
      </p:sp>
      <p:sp>
        <p:nvSpPr>
          <p:cNvPr id="54276" name="Dia számának hely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0705214-CF07-40EF-B9F7-EE9872D049C8}" type="slidenum">
              <a:rPr lang="fr-FR" smtClean="0"/>
              <a:pPr/>
              <a:t>47</a:t>
            </a:fld>
            <a:endParaRPr lang="fr-FR" smtClean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189442" y="1490486"/>
          <a:ext cx="884872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5326"/>
                <a:gridCol w="4343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rgbClr val="FFFFFF"/>
                          </a:solidFill>
                          <a:latin typeface="+mj-lt"/>
                        </a:rPr>
                        <a:t>kockázatviselésbe bevonható állatok</a:t>
                      </a:r>
                      <a:endParaRPr lang="hu-HU" sz="240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rgbClr val="FFFFFF"/>
                          </a:solidFill>
                          <a:latin typeface="+mj-lt"/>
                        </a:rPr>
                        <a:t>kockázatviselésből kizárt állatok</a:t>
                      </a:r>
                      <a:endParaRPr lang="hu-HU" sz="240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hu-HU" sz="20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hu-HU" sz="20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kutyák, macskák</a:t>
                      </a:r>
                      <a:r>
                        <a:rPr lang="hu-HU" sz="2000" b="1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hu-HU" sz="20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hörcsögök, tengeri malacok, egérfélék, vadászgörények,</a:t>
                      </a:r>
                      <a:r>
                        <a:rPr lang="hu-HU" sz="2000" b="1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hu-HU" sz="20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papagájok és egyéb díszmadarak,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hu-HU" sz="20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teknősök, akváriumi halak</a:t>
                      </a:r>
                    </a:p>
                    <a:p>
                      <a:endParaRPr lang="hu-H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Tx/>
                        <a:buNone/>
                      </a:pPr>
                      <a:r>
                        <a:rPr lang="hu-HU" sz="2000" b="1" kern="1200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l</a:t>
                      </a:r>
                      <a:r>
                        <a:rPr lang="hu-HU" sz="2000" b="1" kern="1200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ó, szarvasmarha, szamár, öszvér, bivaly,</a:t>
                      </a:r>
                      <a:r>
                        <a:rPr lang="hu-HU" sz="2000" b="1" kern="1200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hu-HU" sz="2000" b="1" kern="1200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kígyófélék, krokodilok, alligátorok,</a:t>
                      </a:r>
                      <a:r>
                        <a:rPr lang="hu-HU" sz="2000" b="1" kern="1200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hu-HU" sz="2000" b="1" kern="1200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mérges pókok, skorpiók,</a:t>
                      </a:r>
                      <a:r>
                        <a:rPr lang="hu-HU" sz="2000" b="1" kern="1200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hu-HU" sz="2000" b="1" kern="1200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majmok és egyéb vadállatok</a:t>
                      </a:r>
                    </a:p>
                    <a:p>
                      <a:endParaRPr lang="hu-H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8" name="Téglalap 7"/>
          <p:cNvSpPr/>
          <p:nvPr/>
        </p:nvSpPr>
        <p:spPr bwMode="auto">
          <a:xfrm>
            <a:off x="519289" y="4741333"/>
            <a:ext cx="3104444" cy="120791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9" name="Kép 8" descr="2Insurance-02-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35450"/>
            <a:ext cx="4205111" cy="2968808"/>
          </a:xfrm>
          <a:prstGeom prst="rect">
            <a:avLst/>
          </a:prstGeom>
        </p:spPr>
      </p:pic>
      <p:pic>
        <p:nvPicPr>
          <p:cNvPr id="10" name="Kép 9" descr="gold_medal_sticker-p217963734767590657836x_3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176" y="0"/>
            <a:ext cx="1418823" cy="1210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ím 1"/>
          <p:cNvSpPr>
            <a:spLocks noGrp="1"/>
          </p:cNvSpPr>
          <p:nvPr>
            <p:ph type="title" idx="4294967295"/>
          </p:nvPr>
        </p:nvSpPr>
        <p:spPr>
          <a:xfrm rot="10800000" flipV="1">
            <a:off x="346072" y="231821"/>
            <a:ext cx="7369175" cy="861968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hu-HU" sz="2800" dirty="0" smtClean="0">
                <a:latin typeface="Arial" pitchFamily="34" charset="0"/>
                <a:cs typeface="Arial" pitchFamily="34" charset="0"/>
              </a:rPr>
              <a:t>telefondoktor</a:t>
            </a:r>
          </a:p>
        </p:txBody>
      </p:sp>
      <p:sp>
        <p:nvSpPr>
          <p:cNvPr id="56323" name="Tartalom helye 2"/>
          <p:cNvSpPr>
            <a:spLocks noGrp="1"/>
          </p:cNvSpPr>
          <p:nvPr>
            <p:ph idx="4294967295"/>
          </p:nvPr>
        </p:nvSpPr>
        <p:spPr>
          <a:xfrm>
            <a:off x="276225" y="1295400"/>
            <a:ext cx="4743449" cy="5006975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fogalma:</a:t>
            </a:r>
          </a:p>
          <a:p>
            <a:pPr algn="just">
              <a:buFont typeface="Arial" pitchFamily="34" charset="0"/>
              <a:buChar char="•"/>
            </a:pPr>
            <a:endParaRPr lang="hu-HU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assistance szolgáltatás</a:t>
            </a: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365 / 7 / 24 </a:t>
            </a: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gyakorló orvosok - professzionális segítség: 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tájékoztatás orvosi, gyermekorvosi, fogorvosi ügyeletekről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tájékoztatás ügyeletes gyógyszertárakról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életmód, egészségmegőrzés, orvosi dokumentáció értelmezése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tájékoztatás gyógyszerekkel kapcsolatban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tájékoztatás egészségügyi intézmények elérhetőségéről</a:t>
            </a:r>
          </a:p>
        </p:txBody>
      </p:sp>
      <p:sp>
        <p:nvSpPr>
          <p:cNvPr id="56324" name="Dia számának helye 3"/>
          <p:cNvSpPr txBox="1">
            <a:spLocks noGrp="1"/>
          </p:cNvSpPr>
          <p:nvPr/>
        </p:nvSpPr>
        <p:spPr bwMode="gray">
          <a:xfrm>
            <a:off x="247650" y="6515100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fld id="{5384118F-C008-4C6F-AFDA-20E3C3971831}" type="slidenum">
              <a:rPr lang="fr-FR" sz="1000">
                <a:solidFill>
                  <a:srgbClr val="103184"/>
                </a:solidFill>
              </a:rPr>
              <a:pPr eaLnBrk="0" hangingPunct="0"/>
              <a:t>48</a:t>
            </a:fld>
            <a:endParaRPr lang="fr-FR" sz="1000">
              <a:solidFill>
                <a:srgbClr val="103184"/>
              </a:solidFill>
            </a:endParaRPr>
          </a:p>
        </p:txBody>
      </p:sp>
      <p:pic>
        <p:nvPicPr>
          <p:cNvPr id="6" name="Kép 5" descr="j0439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1" y="1353693"/>
            <a:ext cx="3466506" cy="4894707"/>
          </a:xfrm>
          <a:prstGeom prst="rect">
            <a:avLst/>
          </a:prstGeom>
        </p:spPr>
      </p:pic>
      <p:pic>
        <p:nvPicPr>
          <p:cNvPr id="7" name="Kép 6" descr="gold_medal_sticker-p217963734767590657836x_3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176" y="0"/>
            <a:ext cx="1418823" cy="1210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Kép 22" descr="bronze_medal_sticker-p217042187297003966qjcl_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575" y="4155286"/>
            <a:ext cx="2444315" cy="2702713"/>
          </a:xfrm>
          <a:prstGeom prst="rect">
            <a:avLst/>
          </a:prstGeom>
        </p:spPr>
      </p:pic>
      <p:pic>
        <p:nvPicPr>
          <p:cNvPr id="17" name="Kép 16" descr="Handyman%20Servic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2175" y="1346387"/>
            <a:ext cx="2762250" cy="1836083"/>
          </a:xfrm>
          <a:prstGeom prst="rect">
            <a:avLst/>
          </a:prstGeom>
        </p:spPr>
      </p:pic>
      <p:pic>
        <p:nvPicPr>
          <p:cNvPr id="15" name="Kép 14" descr="SW-biztonsagiov-10c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8131" y="1962150"/>
            <a:ext cx="2662674" cy="2571750"/>
          </a:xfrm>
          <a:prstGeom prst="rect">
            <a:avLst/>
          </a:prstGeom>
        </p:spPr>
      </p:pic>
      <p:sp>
        <p:nvSpPr>
          <p:cNvPr id="1027" name="Cím 1"/>
          <p:cNvSpPr>
            <a:spLocks noGrp="1"/>
          </p:cNvSpPr>
          <p:nvPr>
            <p:ph type="title"/>
          </p:nvPr>
        </p:nvSpPr>
        <p:spPr>
          <a:xfrm>
            <a:off x="577850" y="228600"/>
            <a:ext cx="7118350" cy="914400"/>
          </a:xfrm>
        </p:spPr>
        <p:txBody>
          <a:bodyPr/>
          <a:lstStyle/>
          <a:p>
            <a:pPr algn="r"/>
            <a:r>
              <a:rPr lang="hu-HU" sz="2800" dirty="0" smtClean="0"/>
              <a:t>kiegészítő biztosítások</a:t>
            </a:r>
          </a:p>
        </p:txBody>
      </p:sp>
      <p:sp>
        <p:nvSpPr>
          <p:cNvPr id="1028" name="Dia számának hely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A663B63-32C1-48FD-B9B7-60C2F85C1EBE}" type="slidenum">
              <a:rPr lang="fr-FR" smtClean="0"/>
              <a:pPr/>
              <a:t>49</a:t>
            </a:fld>
            <a:endParaRPr lang="fr-FR" smtClean="0"/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276225" y="1295400"/>
            <a:ext cx="4895850" cy="5000625"/>
          </a:xfrm>
        </p:spPr>
        <p:txBody>
          <a:bodyPr/>
          <a:lstStyle/>
          <a:p>
            <a:pPr>
              <a:buNone/>
            </a:pPr>
            <a:r>
              <a:rPr lang="hu-HU" u="sng" dirty="0" smtClean="0"/>
              <a:t>fajtái:</a:t>
            </a:r>
          </a:p>
          <a:p>
            <a:pPr lvl="1">
              <a:buFont typeface="Arial" pitchFamily="34" charset="0"/>
              <a:buChar char="•"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ezermester</a:t>
            </a:r>
          </a:p>
          <a:p>
            <a:pPr lvl="1">
              <a:buFont typeface="Arial" pitchFamily="34" charset="0"/>
              <a:buChar char="•"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felelősség</a:t>
            </a:r>
          </a:p>
          <a:p>
            <a:pPr lvl="1">
              <a:buFont typeface="Arial" pitchFamily="34" charset="0"/>
              <a:buChar char="•"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baleset</a:t>
            </a:r>
          </a:p>
          <a:p>
            <a:pPr lvl="1">
              <a:buFont typeface="Arial" pitchFamily="34" charset="0"/>
              <a:buChar char="•"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választható, bármelyik csomaghoz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Kép 18" descr="health%20fai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25" y="1279580"/>
            <a:ext cx="2743200" cy="1825569"/>
          </a:xfrm>
          <a:prstGeom prst="rect">
            <a:avLst/>
          </a:prstGeom>
        </p:spPr>
      </p:pic>
      <p:pic>
        <p:nvPicPr>
          <p:cNvPr id="21" name="Kép 20" descr="gold_medal_sticker-p217963734767590657836x_32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62" y="4148137"/>
            <a:ext cx="2595563" cy="2709863"/>
          </a:xfrm>
          <a:prstGeom prst="rect">
            <a:avLst/>
          </a:prstGeom>
        </p:spPr>
      </p:pic>
      <p:pic>
        <p:nvPicPr>
          <p:cNvPr id="22" name="Kép 21" descr="silver_medal_sticker-p217553475209696409qjcl_4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6175" y="4133850"/>
            <a:ext cx="2724150" cy="27241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7850" y="228600"/>
            <a:ext cx="7156450" cy="914400"/>
          </a:xfrm>
        </p:spPr>
        <p:txBody>
          <a:bodyPr/>
          <a:lstStyle/>
          <a:p>
            <a:pPr algn="r"/>
            <a:r>
              <a:rPr lang="hu-HU" sz="2800" dirty="0" smtClean="0"/>
              <a:t>otthonbiztosítás az AXA- </a:t>
            </a:r>
            <a:r>
              <a:rPr lang="hu-HU" sz="2800" dirty="0" err="1" smtClean="0"/>
              <a:t>nál</a:t>
            </a:r>
            <a:endParaRPr lang="hu-HU" sz="2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4DA18-7FD1-4E60-B23F-7C12A4BDA4D4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pic>
        <p:nvPicPr>
          <p:cNvPr id="6" name="Tartalom helye 5" descr="Pillér_mappa-ciml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1" y="1162051"/>
            <a:ext cx="4400550" cy="5695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ím 1"/>
          <p:cNvSpPr>
            <a:spLocks noGrp="1"/>
          </p:cNvSpPr>
          <p:nvPr>
            <p:ph type="title"/>
          </p:nvPr>
        </p:nvSpPr>
        <p:spPr>
          <a:xfrm>
            <a:off x="577850" y="228600"/>
            <a:ext cx="7223125" cy="914400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hu-HU" sz="2800" dirty="0" smtClean="0">
                <a:latin typeface="Arial" pitchFamily="34" charset="0"/>
                <a:cs typeface="Arial" pitchFamily="34" charset="0"/>
              </a:rPr>
              <a:t>kiegészítők – ezermester 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47650" y="1295400"/>
            <a:ext cx="4794250" cy="4800600"/>
          </a:xfrm>
        </p:spPr>
        <p:txBody>
          <a:bodyPr/>
          <a:lstStyle/>
          <a:p>
            <a:pPr algn="just">
              <a:buFont typeface="Wingdings" pitchFamily="2" charset="2"/>
              <a:buNone/>
              <a:defRPr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fogalma:</a:t>
            </a:r>
          </a:p>
          <a:p>
            <a:pPr>
              <a:buNone/>
              <a:defRPr/>
            </a:pPr>
            <a:endParaRPr lang="hu-HU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váratlanul kialakuló helyzet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gépészeti, műszaki meghibásodás vagy külső mechanikai,vegyi hatás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sürgős beavatkozást igényel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további károk, balesetveszély megelőzése, elhárítása </a:t>
            </a:r>
            <a:endParaRPr lang="hu-HU" sz="2000" b="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assistance szolgáltatás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365 / 7 / 24 </a:t>
            </a:r>
          </a:p>
          <a:p>
            <a:pPr>
              <a:buNone/>
              <a:defRPr/>
            </a:pPr>
            <a:endParaRPr lang="hu-HU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szolgáltatások:</a:t>
            </a:r>
          </a:p>
          <a:p>
            <a:pPr>
              <a:buNone/>
              <a:defRPr/>
            </a:pPr>
            <a:endParaRPr lang="hu-HU" sz="20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vészelhárítás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szakember ajánlása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információs szolgáltatás</a:t>
            </a:r>
            <a:endParaRPr lang="hu-HU" sz="200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>
              <a:buNone/>
              <a:defRPr/>
            </a:pPr>
            <a:endParaRPr lang="hu-HU" sz="20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hu-HU" sz="2000" u="sng" dirty="0" smtClean="0">
                <a:solidFill>
                  <a:srgbClr val="FF0000"/>
                </a:solidFill>
              </a:rPr>
              <a:t>vészelhárítási szolgáltatás:</a:t>
            </a:r>
          </a:p>
          <a:p>
            <a:pPr lvl="1">
              <a:buNone/>
              <a:defRPr/>
            </a:pPr>
            <a:endParaRPr lang="hu-HU" sz="20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hu-HU" sz="2000" b="0" dirty="0" smtClean="0"/>
              <a:t>víz-, gáz- és fűtésszerelő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2000" b="0" dirty="0" smtClean="0"/>
              <a:t>zárjavító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2000" b="0" dirty="0" smtClean="0"/>
              <a:t>duguláselhárító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2000" b="0" dirty="0" smtClean="0"/>
              <a:t>villanyszerelő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2000" b="0" dirty="0" smtClean="0"/>
              <a:t>tetőfedő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2000" b="0" dirty="0" smtClean="0"/>
              <a:t>üveges</a:t>
            </a:r>
          </a:p>
          <a:p>
            <a:pPr>
              <a:buFont typeface="Arial" pitchFamily="34" charset="0"/>
              <a:buChar char="•"/>
              <a:defRPr/>
            </a:pPr>
            <a:endParaRPr lang="hu-HU" sz="2000" b="0" dirty="0" smtClean="0"/>
          </a:p>
          <a:p>
            <a:pPr>
              <a:buNone/>
              <a:defRPr/>
            </a:pPr>
            <a:r>
              <a:rPr lang="hu-HU" sz="2000" u="sng" dirty="0" smtClean="0">
                <a:solidFill>
                  <a:srgbClr val="FF0000"/>
                </a:solidFill>
              </a:rPr>
              <a:t>megtérülő költségek: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2000" dirty="0" smtClean="0">
                <a:solidFill>
                  <a:srgbClr val="FF0000"/>
                </a:solidFill>
              </a:rPr>
              <a:t>az éves biztosítási díj mértékéig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2000" b="0" dirty="0" smtClean="0"/>
              <a:t>kiszállási díj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2000" b="0" dirty="0" smtClean="0"/>
              <a:t>munkadíj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sz="2000" b="0" dirty="0" smtClean="0"/>
              <a:t>anyagköltség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57348" name="Dia számának hely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418FBBC-B93B-4B0F-A3EC-DBA14EBB8B2F}" type="slidenum">
              <a:rPr lang="fr-FR" smtClean="0"/>
              <a:pPr/>
              <a:t>50</a:t>
            </a:fld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Call-center-operator-21-e1293603040366-1024x6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827" y="2688624"/>
            <a:ext cx="3636673" cy="3574398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60418" name="Cím 1"/>
          <p:cNvSpPr>
            <a:spLocks noGrp="1"/>
          </p:cNvSpPr>
          <p:nvPr>
            <p:ph type="title"/>
          </p:nvPr>
        </p:nvSpPr>
        <p:spPr>
          <a:xfrm>
            <a:off x="577850" y="228600"/>
            <a:ext cx="7099300" cy="914400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hu-HU" sz="2800" dirty="0" smtClean="0"/>
              <a:t>kiegészítők – ezermester</a:t>
            </a:r>
          </a:p>
        </p:txBody>
      </p:sp>
      <p:sp>
        <p:nvSpPr>
          <p:cNvPr id="60419" name="Tartalom helye 2"/>
          <p:cNvSpPr>
            <a:spLocks noGrp="1"/>
          </p:cNvSpPr>
          <p:nvPr>
            <p:ph sz="half" idx="1"/>
          </p:nvPr>
        </p:nvSpPr>
        <p:spPr>
          <a:xfrm>
            <a:off x="276225" y="1295400"/>
            <a:ext cx="4248150" cy="4800600"/>
          </a:xfrm>
        </p:spPr>
        <p:txBody>
          <a:bodyPr/>
          <a:lstStyle/>
          <a:p>
            <a:pPr>
              <a:buNone/>
            </a:pPr>
            <a:r>
              <a:rPr lang="hu-HU" sz="1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információs szolgáltatás</a:t>
            </a:r>
          </a:p>
          <a:p>
            <a:pPr>
              <a:buFont typeface="Arial" pitchFamily="34" charset="0"/>
              <a:buChar char="•"/>
            </a:pPr>
            <a:endParaRPr lang="hu-HU" sz="16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1600" u="sng" dirty="0" smtClean="0">
                <a:latin typeface="Arial" pitchFamily="34" charset="0"/>
                <a:cs typeface="Arial" pitchFamily="34" charset="0"/>
              </a:rPr>
              <a:t>utazási információs csomag</a:t>
            </a:r>
          </a:p>
          <a:p>
            <a:pPr lvl="1">
              <a:buFont typeface="Arial" pitchFamily="34" charset="0"/>
              <a:buChar char="•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szállodák elérhetőségei</a:t>
            </a:r>
          </a:p>
          <a:p>
            <a:pPr lvl="1">
              <a:buFont typeface="Arial" pitchFamily="34" charset="0"/>
              <a:buChar char="•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magyar külképviseletek címei, telefonszámai</a:t>
            </a:r>
          </a:p>
          <a:p>
            <a:pPr lvl="1">
              <a:buFont typeface="Arial" pitchFamily="34" charset="0"/>
              <a:buChar char="•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orvosi ügyeletek, kórházak elérhetőségei</a:t>
            </a:r>
          </a:p>
          <a:p>
            <a:pPr lvl="1">
              <a:buFont typeface="Arial" pitchFamily="34" charset="0"/>
              <a:buChar char="•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információk megelőző- és védőoltásokról </a:t>
            </a:r>
          </a:p>
          <a:p>
            <a:pPr>
              <a:buFont typeface="Arial" pitchFamily="34" charset="0"/>
              <a:buChar char="•"/>
            </a:pPr>
            <a:endParaRPr lang="hu-HU" sz="16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1600" u="sng" dirty="0" smtClean="0">
                <a:latin typeface="Arial" pitchFamily="34" charset="0"/>
                <a:cs typeface="Arial" pitchFamily="34" charset="0"/>
              </a:rPr>
              <a:t>szabadidő információs csomag</a:t>
            </a:r>
          </a:p>
          <a:p>
            <a:pPr lvl="1">
              <a:buFont typeface="Arial" pitchFamily="34" charset="0"/>
              <a:buChar char="•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színház, mozi</a:t>
            </a:r>
          </a:p>
          <a:p>
            <a:pPr lvl="1">
              <a:buFont typeface="Arial" pitchFamily="34" charset="0"/>
              <a:buChar char="•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múzeumok, kiállítások</a:t>
            </a:r>
          </a:p>
          <a:p>
            <a:pPr lvl="1">
              <a:buFont typeface="Arial" pitchFamily="34" charset="0"/>
              <a:buChar char="•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koncertek</a:t>
            </a:r>
          </a:p>
          <a:p>
            <a:pPr>
              <a:buFont typeface="Wingdings" pitchFamily="2" charset="2"/>
              <a:buNone/>
            </a:pPr>
            <a:r>
              <a:rPr lang="hu-HU" sz="1600" b="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hu-HU" sz="1600" u="sng" dirty="0" smtClean="0">
                <a:latin typeface="Arial" pitchFamily="34" charset="0"/>
                <a:cs typeface="Arial" pitchFamily="34" charset="0"/>
              </a:rPr>
              <a:t>háztartási információs csomag</a:t>
            </a:r>
          </a:p>
          <a:p>
            <a:pPr lvl="1">
              <a:buFont typeface="Arial" pitchFamily="34" charset="0"/>
              <a:buChar char="•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hitelkártya letiltási igény esetén információ </a:t>
            </a:r>
          </a:p>
          <a:p>
            <a:pPr lvl="1">
              <a:buFont typeface="Arial" pitchFamily="34" charset="0"/>
              <a:buChar char="•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gyermekmegőrzés</a:t>
            </a:r>
          </a:p>
          <a:p>
            <a:pPr lvl="1">
              <a:buFont typeface="Arial" pitchFamily="34" charset="0"/>
              <a:buChar char="•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rágcsálóirtás</a:t>
            </a:r>
          </a:p>
          <a:p>
            <a:pPr lvl="1">
              <a:buFont typeface="Arial" pitchFamily="34" charset="0"/>
              <a:buChar char="•"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állatmegőrzés</a:t>
            </a:r>
          </a:p>
          <a:p>
            <a:pPr lvl="1">
              <a:buFont typeface="Arial" pitchFamily="34" charset="0"/>
              <a:buChar char="•"/>
            </a:pPr>
            <a:endParaRPr lang="hu-HU" sz="1500" dirty="0" smtClean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4562476" y="1295400"/>
            <a:ext cx="3562350" cy="4800600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/>
          <a:lstStyle/>
          <a:p>
            <a:pPr algn="ctr">
              <a:buNone/>
            </a:pPr>
            <a:r>
              <a:rPr lang="hu-HU" sz="1600" u="sng" dirty="0" smtClean="0">
                <a:solidFill>
                  <a:srgbClr val="FF0000"/>
                </a:solidFill>
              </a:rPr>
              <a:t>szakemberek ajánlása</a:t>
            </a:r>
            <a:endParaRPr lang="hu-HU" sz="1600" b="0" dirty="0" smtClean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hu-HU" sz="1600" dirty="0" smtClean="0"/>
          </a:p>
          <a:p>
            <a:pPr lvl="1">
              <a:buFont typeface="Arial" pitchFamily="34" charset="0"/>
              <a:buChar char="•"/>
            </a:pPr>
            <a:r>
              <a:rPr lang="hu-HU" sz="1600" dirty="0" smtClean="0"/>
              <a:t>víz-, gáz- és fűtésszerelés</a:t>
            </a:r>
          </a:p>
          <a:p>
            <a:pPr lvl="1">
              <a:buFont typeface="Arial" pitchFamily="34" charset="0"/>
              <a:buChar char="•"/>
            </a:pPr>
            <a:r>
              <a:rPr lang="hu-HU" sz="1600" dirty="0" smtClean="0"/>
              <a:t>zárjavítás</a:t>
            </a:r>
          </a:p>
          <a:p>
            <a:pPr lvl="1">
              <a:buFont typeface="Arial" pitchFamily="34" charset="0"/>
              <a:buChar char="•"/>
            </a:pPr>
            <a:r>
              <a:rPr lang="hu-HU" sz="1600" dirty="0" smtClean="0"/>
              <a:t>dugulás elhárítás</a:t>
            </a:r>
          </a:p>
          <a:p>
            <a:pPr lvl="1">
              <a:buFont typeface="Arial" pitchFamily="34" charset="0"/>
              <a:buChar char="•"/>
            </a:pPr>
            <a:r>
              <a:rPr lang="hu-HU" sz="1600" dirty="0" smtClean="0"/>
              <a:t>villanyszerelés</a:t>
            </a:r>
          </a:p>
          <a:p>
            <a:pPr lvl="1">
              <a:buFont typeface="Arial" pitchFamily="34" charset="0"/>
              <a:buChar char="•"/>
            </a:pPr>
            <a:r>
              <a:rPr lang="hu-HU" sz="1600" dirty="0" smtClean="0"/>
              <a:t>tetőfedés</a:t>
            </a:r>
          </a:p>
          <a:p>
            <a:pPr lvl="1">
              <a:buFont typeface="Arial" pitchFamily="34" charset="0"/>
              <a:buChar char="•"/>
            </a:pPr>
            <a:r>
              <a:rPr lang="hu-HU" sz="1600" dirty="0" smtClean="0"/>
              <a:t>üvegezés</a:t>
            </a:r>
          </a:p>
          <a:p>
            <a:pPr lvl="1">
              <a:buFont typeface="Arial" pitchFamily="34" charset="0"/>
              <a:buChar char="•"/>
            </a:pPr>
            <a:r>
              <a:rPr lang="hu-HU" sz="1600" dirty="0" smtClean="0"/>
              <a:t>klímaszerelés</a:t>
            </a:r>
          </a:p>
          <a:p>
            <a:pPr lvl="1">
              <a:buFont typeface="Arial" pitchFamily="34" charset="0"/>
              <a:buChar char="•"/>
            </a:pPr>
            <a:r>
              <a:rPr lang="hu-HU" sz="1600" dirty="0" smtClean="0"/>
              <a:t>faburkolók rakása</a:t>
            </a:r>
          </a:p>
          <a:p>
            <a:pPr lvl="1">
              <a:buFont typeface="Arial" pitchFamily="34" charset="0"/>
              <a:buChar char="•"/>
            </a:pPr>
            <a:r>
              <a:rPr lang="hu-HU" sz="1600" dirty="0" smtClean="0"/>
              <a:t>szaniterek beszerelése</a:t>
            </a:r>
          </a:p>
          <a:p>
            <a:pPr lvl="1">
              <a:buFont typeface="Arial" pitchFamily="34" charset="0"/>
              <a:buChar char="•"/>
            </a:pPr>
            <a:r>
              <a:rPr lang="hu-HU" sz="1600" dirty="0" smtClean="0"/>
              <a:t>elektromos munkák </a:t>
            </a:r>
          </a:p>
          <a:p>
            <a:pPr lvl="1">
              <a:buNone/>
            </a:pPr>
            <a:r>
              <a:rPr lang="hu-HU" sz="1600" dirty="0" smtClean="0"/>
              <a:t>	kivitelezése</a:t>
            </a:r>
          </a:p>
          <a:p>
            <a:pPr lvl="1">
              <a:buFont typeface="Arial" pitchFamily="34" charset="0"/>
              <a:buChar char="•"/>
            </a:pPr>
            <a:r>
              <a:rPr lang="hu-HU" sz="1600" dirty="0" smtClean="0"/>
              <a:t>festés, tapétázás</a:t>
            </a:r>
          </a:p>
          <a:p>
            <a:pPr lvl="1">
              <a:buFont typeface="Arial" pitchFamily="34" charset="0"/>
              <a:buChar char="•"/>
            </a:pPr>
            <a:r>
              <a:rPr lang="hu-HU" sz="1600" dirty="0" smtClean="0"/>
              <a:t>teljes vagy részleges lakásfelújítás</a:t>
            </a:r>
          </a:p>
          <a:p>
            <a:endParaRPr lang="hu-HU" dirty="0"/>
          </a:p>
        </p:txBody>
      </p:sp>
      <p:sp>
        <p:nvSpPr>
          <p:cNvPr id="60420" name="Dia számának hely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FFD560C-BB4B-4BCC-8C79-F04592DE5265}" type="slidenum">
              <a:rPr lang="fr-FR" smtClean="0"/>
              <a:pPr/>
              <a:t>51</a:t>
            </a:fld>
            <a:endParaRPr lang="fr-FR" smtClean="0"/>
          </a:p>
        </p:txBody>
      </p:sp>
      <p:sp>
        <p:nvSpPr>
          <p:cNvPr id="7" name="Szövegdoboz 6"/>
          <p:cNvSpPr txBox="1"/>
          <p:nvPr/>
        </p:nvSpPr>
        <p:spPr>
          <a:xfrm>
            <a:off x="2143124" y="5915024"/>
            <a:ext cx="6238875" cy="46166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square" rtlCol="0" anchor="ctr">
            <a:spAutoFit/>
          </a:bodyPr>
          <a:lstStyle/>
          <a:p>
            <a:pPr algn="ctr">
              <a:buNone/>
            </a:pPr>
            <a:r>
              <a:rPr lang="hu-HU" b="1" dirty="0" smtClean="0">
                <a:solidFill>
                  <a:srgbClr val="FFFFFF"/>
                </a:solidFill>
                <a:cs typeface="Arial" pitchFamily="34" charset="0"/>
              </a:rPr>
              <a:t>…megér ez nekem évente 2.200 Ft – </a:t>
            </a:r>
            <a:r>
              <a:rPr lang="hu-HU" b="1" dirty="0" err="1" smtClean="0">
                <a:solidFill>
                  <a:srgbClr val="FFFFFF"/>
                </a:solidFill>
                <a:cs typeface="Arial" pitchFamily="34" charset="0"/>
              </a:rPr>
              <a:t>ot</a:t>
            </a:r>
            <a:r>
              <a:rPr lang="hu-HU" b="1" dirty="0" smtClean="0">
                <a:solidFill>
                  <a:srgbClr val="FFFFFF"/>
                </a:solidFill>
                <a:cs typeface="Arial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0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0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04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04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04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04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04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04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04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04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04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04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04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04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ím 1"/>
          <p:cNvSpPr>
            <a:spLocks noGrp="1"/>
          </p:cNvSpPr>
          <p:nvPr>
            <p:ph type="title"/>
          </p:nvPr>
        </p:nvSpPr>
        <p:spPr>
          <a:xfrm rot="10800000" flipV="1">
            <a:off x="346072" y="283335"/>
            <a:ext cx="7407275" cy="785611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hu-HU" sz="2800" dirty="0" smtClean="0"/>
              <a:t>kiegészítők – felelősségbiztosítás</a:t>
            </a:r>
          </a:p>
        </p:txBody>
      </p:sp>
      <p:sp>
        <p:nvSpPr>
          <p:cNvPr id="61443" name="Tartalom helye 2"/>
          <p:cNvSpPr>
            <a:spLocks noGrp="1"/>
          </p:cNvSpPr>
          <p:nvPr>
            <p:ph idx="1"/>
          </p:nvPr>
        </p:nvSpPr>
        <p:spPr>
          <a:xfrm>
            <a:off x="257176" y="1295400"/>
            <a:ext cx="8802688" cy="5006975"/>
          </a:xfrm>
        </p:spPr>
        <p:txBody>
          <a:bodyPr/>
          <a:lstStyle/>
          <a:p>
            <a:pPr>
              <a:lnSpc>
                <a:spcPts val="3200"/>
              </a:lnSpc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biztosítási esemény: </a:t>
            </a: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olyan esemény, amelyért a Biztosított kártérítési kötelezettséggel tartozik mint:</a:t>
            </a:r>
          </a:p>
          <a:p>
            <a:pPr lvl="1">
              <a:lnSpc>
                <a:spcPts val="3200"/>
              </a:lnSpc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ingatlan tulajdonosa,bérlője</a:t>
            </a:r>
          </a:p>
          <a:p>
            <a:pPr lvl="1">
              <a:lnSpc>
                <a:spcPts val="3200"/>
              </a:lnSpc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korlátozott belátási képességű személyek gondozója</a:t>
            </a:r>
          </a:p>
          <a:p>
            <a:pPr lvl="1">
              <a:lnSpc>
                <a:spcPts val="3200"/>
              </a:lnSpc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elektromos háztartási berendezések üzemben tartója</a:t>
            </a:r>
          </a:p>
          <a:p>
            <a:pPr lvl="1">
              <a:lnSpc>
                <a:spcPts val="3200"/>
              </a:lnSpc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kerékpár használója</a:t>
            </a:r>
          </a:p>
          <a:p>
            <a:pPr lvl="1">
              <a:lnSpc>
                <a:spcPts val="3200"/>
              </a:lnSpc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nem hivatásszerű sporttevékenység folytatója (kivéve a vadászatot)</a:t>
            </a:r>
          </a:p>
          <a:p>
            <a:pPr lvl="1">
              <a:lnSpc>
                <a:spcPts val="3200"/>
              </a:lnSpc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engedélyezett önvédelmi eszköz, lőfegyver használója</a:t>
            </a:r>
          </a:p>
          <a:p>
            <a:pPr lvl="1">
              <a:lnSpc>
                <a:spcPts val="3200"/>
              </a:lnSpc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nem motoros vízi járművek üzemben tartója</a:t>
            </a:r>
          </a:p>
          <a:p>
            <a:pPr lvl="1">
              <a:lnSpc>
                <a:spcPts val="3200"/>
              </a:lnSpc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közúti balesetet előidéző gyalogos</a:t>
            </a:r>
          </a:p>
          <a:p>
            <a:pPr lvl="1">
              <a:lnSpc>
                <a:spcPts val="3200"/>
              </a:lnSpc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fűtőolaj tárolója, gázpalack, gáztartály használója</a:t>
            </a:r>
          </a:p>
          <a:p>
            <a:pPr lvl="1">
              <a:lnSpc>
                <a:spcPts val="3200"/>
              </a:lnSpc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kistestű háziállat vagy hobbiállat tartója</a:t>
            </a:r>
          </a:p>
          <a:p>
            <a:pPr lvl="1">
              <a:lnSpc>
                <a:spcPts val="3200"/>
              </a:lnSpc>
              <a:buFont typeface="Arial" pitchFamily="34" charset="0"/>
              <a:buChar char="•"/>
            </a:pPr>
            <a:endParaRPr lang="hu-HU" sz="1500" dirty="0" smtClean="0"/>
          </a:p>
        </p:txBody>
      </p:sp>
      <p:sp>
        <p:nvSpPr>
          <p:cNvPr id="61444" name="Dia számának hely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C9B0EB8-4FDC-48D1-A7BD-4AF6025AEED2}" type="slidenum">
              <a:rPr lang="fr-FR" smtClean="0"/>
              <a:pPr/>
              <a:t>52</a:t>
            </a:fld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ím 1"/>
          <p:cNvSpPr>
            <a:spLocks noGrp="1"/>
          </p:cNvSpPr>
          <p:nvPr>
            <p:ph type="title"/>
          </p:nvPr>
        </p:nvSpPr>
        <p:spPr>
          <a:xfrm>
            <a:off x="577850" y="228600"/>
            <a:ext cx="7194550" cy="866775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hu-HU" sz="2800" dirty="0" smtClean="0"/>
              <a:t>kiegészítők – felelősségbiztosítás </a:t>
            </a:r>
          </a:p>
        </p:txBody>
      </p:sp>
      <p:sp>
        <p:nvSpPr>
          <p:cNvPr id="62467" name="Tartalom helye 2"/>
          <p:cNvSpPr>
            <a:spLocks noGrp="1"/>
          </p:cNvSpPr>
          <p:nvPr>
            <p:ph sz="half" idx="1"/>
          </p:nvPr>
        </p:nvSpPr>
        <p:spPr>
          <a:xfrm>
            <a:off x="285750" y="1295400"/>
            <a:ext cx="4533900" cy="5086350"/>
          </a:xfrm>
        </p:spPr>
        <p:txBody>
          <a:bodyPr/>
          <a:lstStyle/>
          <a:p>
            <a:pPr>
              <a:buNone/>
            </a:pPr>
            <a:r>
              <a:rPr lang="hu-HU" sz="1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hu-HU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ártérítés:</a:t>
            </a:r>
          </a:p>
          <a:p>
            <a:pPr>
              <a:buFont typeface="Arial" pitchFamily="34" charset="0"/>
              <a:buChar char="•"/>
            </a:pPr>
            <a:r>
              <a:rPr lang="hu-HU" sz="1600" b="0" dirty="0" smtClean="0">
                <a:latin typeface="Arial" pitchFamily="34" charset="0"/>
                <a:cs typeface="Arial" pitchFamily="34" charset="0"/>
              </a:rPr>
              <a:t>azok a költségek térülnek, amelyek a károsultat ért vagyoni és nem vagyoni hátrány csökkentéséhez, kiküszöböléséhez szükségesek</a:t>
            </a:r>
          </a:p>
          <a:p>
            <a:pPr>
              <a:buFont typeface="Arial" pitchFamily="34" charset="0"/>
              <a:buChar char="•"/>
            </a:pPr>
            <a:endParaRPr lang="hu-HU" sz="1600" b="0" dirty="0" smtClean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u-HU" sz="1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limitek:</a:t>
            </a:r>
            <a:r>
              <a:rPr lang="hu-HU" sz="1600" b="0" u="sng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hu-HU" sz="1600" b="0" dirty="0" smtClean="0">
                <a:latin typeface="Arial" pitchFamily="34" charset="0"/>
                <a:cs typeface="Arial" pitchFamily="34" charset="0"/>
              </a:rPr>
              <a:t>a kártérítés felső határa és területi hatálya eseményenként és évenként</a:t>
            </a:r>
          </a:p>
          <a:p>
            <a:pPr lvl="1">
              <a:buFont typeface="Arial" pitchFamily="34" charset="0"/>
              <a:buChar char="•"/>
            </a:pPr>
            <a:r>
              <a:rPr lang="hu-HU" sz="1600" b="0" dirty="0" smtClean="0">
                <a:latin typeface="Arial" pitchFamily="34" charset="0"/>
                <a:cs typeface="Arial" pitchFamily="34" charset="0"/>
              </a:rPr>
              <a:t>20 millió Ft / Európa</a:t>
            </a:r>
          </a:p>
          <a:p>
            <a:pPr lvl="1">
              <a:buFont typeface="Arial" pitchFamily="34" charset="0"/>
              <a:buChar char="•"/>
            </a:pPr>
            <a:r>
              <a:rPr lang="hu-HU" sz="1600" b="0" dirty="0" smtClean="0">
                <a:latin typeface="Arial" pitchFamily="34" charset="0"/>
                <a:cs typeface="Arial" pitchFamily="34" charset="0"/>
              </a:rPr>
              <a:t>2 millió Ft – kisállattartói minőségben</a:t>
            </a:r>
          </a:p>
          <a:p>
            <a:pPr>
              <a:buNone/>
            </a:pPr>
            <a:endParaRPr lang="hu-HU" sz="1600" b="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u-HU" sz="1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egyéb tudnivalók:</a:t>
            </a:r>
          </a:p>
          <a:p>
            <a:pPr>
              <a:buFont typeface="Arial" pitchFamily="34" charset="0"/>
              <a:buChar char="•"/>
            </a:pPr>
            <a:r>
              <a:rPr lang="hu-HU" sz="1600" b="0" dirty="0" smtClean="0">
                <a:latin typeface="Arial" pitchFamily="34" charset="0"/>
                <a:cs typeface="Arial" pitchFamily="34" charset="0"/>
              </a:rPr>
              <a:t>a Biztosító a károsultnak fizet, kivétel ha a Biztosított igazoltan kiegyenlítette a károsult követelését</a:t>
            </a:r>
          </a:p>
          <a:p>
            <a:pPr>
              <a:buFont typeface="Arial" pitchFamily="34" charset="0"/>
              <a:buChar char="•"/>
            </a:pPr>
            <a:r>
              <a:rPr lang="hu-HU" sz="1600" b="0" dirty="0" smtClean="0">
                <a:latin typeface="Arial" pitchFamily="34" charset="0"/>
                <a:cs typeface="Arial" pitchFamily="34" charset="0"/>
              </a:rPr>
              <a:t>a Biztosító visszakövetelheti a Biztosítottól a kifizetett kártérítési összeget, ha a Biztosított a kárt szándékosan vagy súlyosan gondatlanul okozta</a:t>
            </a:r>
            <a:endParaRPr lang="hu-HU" sz="2000" b="0" dirty="0" smtClean="0"/>
          </a:p>
          <a:p>
            <a:pPr lvl="2" indent="0">
              <a:lnSpc>
                <a:spcPct val="150000"/>
              </a:lnSpc>
              <a:buClr>
                <a:schemeClr val="tx2"/>
              </a:buClr>
              <a:buSzPct val="80000"/>
              <a:buFont typeface="Arial" pitchFamily="34" charset="0"/>
              <a:buChar char="•"/>
              <a:defRPr/>
            </a:pPr>
            <a:endParaRPr lang="hu-HU" sz="2000" dirty="0" smtClean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hu-HU" sz="2000" b="0" dirty="0" smtClean="0"/>
          </a:p>
          <a:p>
            <a:pPr lvl="1">
              <a:buFont typeface="Arial" pitchFamily="34" charset="0"/>
              <a:buChar char="•"/>
            </a:pPr>
            <a:endParaRPr lang="hu-HU" sz="1500" dirty="0" smtClean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5095875" y="1295400"/>
            <a:ext cx="4562475" cy="5086350"/>
          </a:xfrm>
        </p:spPr>
        <p:txBody>
          <a:bodyPr/>
          <a:lstStyle/>
          <a:p>
            <a:pPr lvl="0">
              <a:buNone/>
            </a:pPr>
            <a:r>
              <a:rPr lang="hu-HU" sz="1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kizárások:</a:t>
            </a:r>
          </a:p>
          <a:p>
            <a:pPr lvl="0">
              <a:buFont typeface="Arial" pitchFamily="34" charset="0"/>
              <a:buChar char="•"/>
            </a:pPr>
            <a:r>
              <a:rPr lang="hu-HU" sz="16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nem a fentebb meghatározott magánemberi minőség;</a:t>
            </a:r>
          </a:p>
          <a:p>
            <a:pPr lvl="0">
              <a:buFont typeface="Arial" pitchFamily="34" charset="0"/>
              <a:buChar char="•"/>
            </a:pPr>
            <a:r>
              <a:rPr lang="hu-HU" sz="16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más felelősségbiztosítás alapján megtéríthető esemény;</a:t>
            </a:r>
          </a:p>
          <a:p>
            <a:pPr lvl="0">
              <a:buFont typeface="Arial" pitchFamily="34" charset="0"/>
              <a:buChar char="•"/>
            </a:pPr>
            <a:r>
              <a:rPr lang="hu-HU" sz="16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az a kár, amelyet a Biztosított maga szenved el</a:t>
            </a:r>
          </a:p>
          <a:p>
            <a:pPr lvl="0">
              <a:buFont typeface="Arial" pitchFamily="34" charset="0"/>
              <a:buChar char="•"/>
            </a:pPr>
            <a:r>
              <a:rPr lang="hu-HU" sz="16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fertőző betegségek átadásából eredő felelősség</a:t>
            </a:r>
          </a:p>
          <a:p>
            <a:pPr lvl="0">
              <a:buFont typeface="Arial" pitchFamily="34" charset="0"/>
              <a:buChar char="•"/>
            </a:pPr>
            <a:r>
              <a:rPr lang="hu-HU" sz="16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kötbér, bírság, egyéb büntetés jellegű költség;</a:t>
            </a:r>
          </a:p>
          <a:p>
            <a:pPr lvl="0">
              <a:buFont typeface="Arial" pitchFamily="34" charset="0"/>
              <a:buChar char="•"/>
            </a:pPr>
            <a:r>
              <a:rPr lang="hu-HU" sz="16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fertőzött állat okozta károk;</a:t>
            </a:r>
          </a:p>
          <a:p>
            <a:pPr lvl="0">
              <a:buFont typeface="Arial" pitchFamily="34" charset="0"/>
              <a:buChar char="•"/>
            </a:pPr>
            <a:r>
              <a:rPr lang="hu-HU" sz="16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közlekedési károk;</a:t>
            </a:r>
          </a:p>
          <a:p>
            <a:pPr lvl="0">
              <a:buFont typeface="Arial" pitchFamily="34" charset="0"/>
              <a:buChar char="•"/>
            </a:pPr>
            <a:r>
              <a:rPr lang="hu-HU" sz="16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állat igénybevételével folytatott keresőtevékenységgel összefüggésben keletkezett károk</a:t>
            </a:r>
          </a:p>
          <a:p>
            <a:pPr>
              <a:buNone/>
            </a:pPr>
            <a:endParaRPr lang="hu-HU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u-HU" sz="1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korlátozások:</a:t>
            </a:r>
          </a:p>
          <a:p>
            <a:pPr>
              <a:buFont typeface="Arial" pitchFamily="34" charset="0"/>
              <a:buChar char="•"/>
            </a:pPr>
            <a:r>
              <a:rPr lang="hu-HU" sz="1600" b="0" dirty="0" smtClean="0">
                <a:latin typeface="Arial" pitchFamily="34" charset="0"/>
                <a:cs typeface="Arial" pitchFamily="34" charset="0"/>
              </a:rPr>
              <a:t>éves kártérítési limit</a:t>
            </a:r>
          </a:p>
          <a:p>
            <a:pPr>
              <a:buFont typeface="Arial" pitchFamily="34" charset="0"/>
              <a:buChar char="•"/>
            </a:pPr>
            <a:r>
              <a:rPr lang="hu-HU" sz="1600" b="0" dirty="0" smtClean="0">
                <a:latin typeface="Arial" pitchFamily="34" charset="0"/>
                <a:cs typeface="Arial" pitchFamily="34" charset="0"/>
              </a:rPr>
              <a:t>több károsult együttes kára meghaladja a limitet → a kár arányosan térül</a:t>
            </a:r>
          </a:p>
          <a:p>
            <a:pPr>
              <a:buNone/>
            </a:pPr>
            <a:endParaRPr lang="hu-HU" sz="1600" b="0" dirty="0" smtClean="0">
              <a:latin typeface="Arial" pitchFamily="34" charset="0"/>
              <a:cs typeface="Arial" pitchFamily="34" charset="0"/>
            </a:endParaRPr>
          </a:p>
          <a:p>
            <a:endParaRPr lang="hu-HU" dirty="0"/>
          </a:p>
        </p:txBody>
      </p:sp>
      <p:sp>
        <p:nvSpPr>
          <p:cNvPr id="62468" name="Dia számának hely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4FF0AC9-DE57-4B22-864C-3653A2DCF3D6}" type="slidenum">
              <a:rPr lang="fr-FR" smtClean="0"/>
              <a:pPr/>
              <a:t>53</a:t>
            </a:fld>
            <a:endParaRPr lang="fr-FR" smtClean="0"/>
          </a:p>
        </p:txBody>
      </p:sp>
      <p:sp>
        <p:nvSpPr>
          <p:cNvPr id="6" name="Szövegdoboz 5"/>
          <p:cNvSpPr txBox="1"/>
          <p:nvPr/>
        </p:nvSpPr>
        <p:spPr>
          <a:xfrm>
            <a:off x="590550" y="6238874"/>
            <a:ext cx="6791325" cy="46166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square" rtlCol="0" anchor="ctr">
            <a:spAutoFit/>
          </a:bodyPr>
          <a:lstStyle/>
          <a:p>
            <a:pPr algn="ctr">
              <a:buNone/>
            </a:pPr>
            <a:r>
              <a:rPr lang="hu-HU" b="1" dirty="0" smtClean="0">
                <a:solidFill>
                  <a:srgbClr val="FFFFFF"/>
                </a:solidFill>
                <a:cs typeface="Arial" pitchFamily="34" charset="0"/>
              </a:rPr>
              <a:t>…megér ez nekem évente 1.500 Ft – </a:t>
            </a:r>
            <a:r>
              <a:rPr lang="hu-HU" b="1" dirty="0" err="1" smtClean="0">
                <a:solidFill>
                  <a:srgbClr val="FFFFFF"/>
                </a:solidFill>
                <a:cs typeface="Arial" pitchFamily="34" charset="0"/>
              </a:rPr>
              <a:t>ot</a:t>
            </a:r>
            <a:r>
              <a:rPr lang="hu-HU" b="1" dirty="0" smtClean="0">
                <a:solidFill>
                  <a:srgbClr val="FFFFFF"/>
                </a:solidFill>
                <a:cs typeface="Arial" pitchFamily="34" charset="0"/>
              </a:rPr>
              <a:t> / fő?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24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24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SW-EP-10c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00" y="3695699"/>
            <a:ext cx="5067299" cy="3581401"/>
          </a:xfrm>
          <a:prstGeom prst="rect">
            <a:avLst/>
          </a:prstGeom>
        </p:spPr>
      </p:pic>
      <p:sp>
        <p:nvSpPr>
          <p:cNvPr id="64514" name="Cím 1"/>
          <p:cNvSpPr>
            <a:spLocks noGrp="1"/>
          </p:cNvSpPr>
          <p:nvPr>
            <p:ph type="title"/>
          </p:nvPr>
        </p:nvSpPr>
        <p:spPr>
          <a:xfrm>
            <a:off x="577850" y="228600"/>
            <a:ext cx="7204075" cy="914400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hu-HU" sz="2800" dirty="0" smtClean="0">
                <a:latin typeface="Arial" pitchFamily="34" charset="0"/>
                <a:cs typeface="Arial" pitchFamily="34" charset="0"/>
              </a:rPr>
              <a:t>kiegészítők – balesetbiztosítás </a:t>
            </a:r>
          </a:p>
        </p:txBody>
      </p:sp>
      <p:sp>
        <p:nvSpPr>
          <p:cNvPr id="64515" name="Tartalom helye 2"/>
          <p:cNvSpPr>
            <a:spLocks noGrp="1"/>
          </p:cNvSpPr>
          <p:nvPr>
            <p:ph sz="half" idx="1"/>
          </p:nvPr>
        </p:nvSpPr>
        <p:spPr>
          <a:xfrm>
            <a:off x="257175" y="1295400"/>
            <a:ext cx="4784725" cy="4800600"/>
          </a:xfrm>
        </p:spPr>
        <p:txBody>
          <a:bodyPr/>
          <a:lstStyle/>
          <a:p>
            <a:pPr>
              <a:lnSpc>
                <a:spcPts val="3600"/>
              </a:lnSpc>
              <a:buNone/>
              <a:defRPr/>
            </a:pPr>
            <a:r>
              <a:rPr lang="hu-HU" sz="1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fogalma:</a:t>
            </a:r>
            <a:r>
              <a:rPr lang="hu-H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a biztosított akaratán kívül, hirtelen fellépő külső behatás → a Biztosított meghal vagy egészségkárosodást szenved</a:t>
            </a:r>
          </a:p>
          <a:p>
            <a:pPr>
              <a:lnSpc>
                <a:spcPts val="3600"/>
              </a:lnSpc>
              <a:buNone/>
              <a:defRPr/>
            </a:pPr>
            <a:r>
              <a:rPr lang="hu-HU" sz="1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biztosított:</a:t>
            </a:r>
          </a:p>
          <a:p>
            <a:pPr>
              <a:lnSpc>
                <a:spcPts val="3600"/>
              </a:lnSpc>
              <a:buFont typeface="Arial" pitchFamily="34" charset="0"/>
              <a:buChar char="•"/>
              <a:defRPr/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állandó lakcíme a kockázatviselés helyén van, és életvitelszerűen ott is lakik</a:t>
            </a:r>
          </a:p>
          <a:p>
            <a:pPr>
              <a:lnSpc>
                <a:spcPts val="3600"/>
              </a:lnSpc>
              <a:buFont typeface="Arial" pitchFamily="34" charset="0"/>
              <a:buChar char="•"/>
              <a:defRPr/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nem rokkant, rokkantnyugdíjas</a:t>
            </a:r>
          </a:p>
          <a:p>
            <a:pPr>
              <a:lnSpc>
                <a:spcPts val="3600"/>
              </a:lnSpc>
              <a:buFont typeface="Arial" pitchFamily="34" charset="0"/>
              <a:buChar char="•"/>
              <a:defRPr/>
            </a:pPr>
            <a:r>
              <a:rPr lang="hu-HU" sz="1800" b="0" dirty="0" smtClean="0">
                <a:latin typeface="Arial" pitchFamily="34" charset="0"/>
                <a:cs typeface="Arial" pitchFamily="34" charset="0"/>
              </a:rPr>
              <a:t>a munkaképesség-csökkenés megállapítására irányuló kérelmet nem nyújtott be a TB valamely szervéhez</a:t>
            </a:r>
          </a:p>
          <a:p>
            <a:pPr>
              <a:lnSpc>
                <a:spcPct val="90000"/>
              </a:lnSpc>
              <a:defRPr/>
            </a:pPr>
            <a:endParaRPr lang="hu-HU" sz="1800" b="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hu-HU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hu-HU" sz="2000" dirty="0" smtClean="0"/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ts val="3600"/>
              </a:lnSpc>
              <a:buNone/>
              <a:defRPr/>
            </a:pPr>
            <a:r>
              <a:rPr lang="hu-HU" sz="1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kizárások: </a:t>
            </a:r>
          </a:p>
          <a:p>
            <a:pPr>
              <a:lnSpc>
                <a:spcPts val="3600"/>
              </a:lnSpc>
              <a:buFont typeface="Arial" pitchFamily="34" charset="0"/>
              <a:buChar char="•"/>
              <a:defRPr/>
            </a:pPr>
            <a:r>
              <a:rPr lang="hu-HU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alkoholos, kábítószeres befolyásoltság</a:t>
            </a:r>
          </a:p>
          <a:p>
            <a:pPr>
              <a:lnSpc>
                <a:spcPts val="3600"/>
              </a:lnSpc>
              <a:buFont typeface="Arial" pitchFamily="34" charset="0"/>
              <a:buChar char="•"/>
              <a:defRPr/>
            </a:pPr>
            <a:r>
              <a:rPr lang="hu-HU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rándulás, megemelés, fertőzés, rovarcsípés, kullancscsípés</a:t>
            </a:r>
          </a:p>
          <a:p>
            <a:pPr>
              <a:lnSpc>
                <a:spcPts val="3600"/>
              </a:lnSpc>
              <a:buFont typeface="Arial" pitchFamily="34" charset="0"/>
              <a:buChar char="•"/>
              <a:defRPr/>
            </a:pPr>
            <a:r>
              <a:rPr lang="hu-HU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fagyás, napszúrás, hőguta </a:t>
            </a:r>
          </a:p>
          <a:p>
            <a:pPr>
              <a:lnSpc>
                <a:spcPts val="3600"/>
              </a:lnSpc>
              <a:buFont typeface="Arial" pitchFamily="34" charset="0"/>
              <a:buChar char="•"/>
              <a:defRPr/>
            </a:pPr>
            <a:r>
              <a:rPr lang="hu-HU" sz="18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foglalkozási ártalommal összefüggő balesetek, fertőző betegségek</a:t>
            </a:r>
          </a:p>
          <a:p>
            <a:pPr>
              <a:lnSpc>
                <a:spcPts val="3600"/>
              </a:lnSpc>
              <a:buNone/>
              <a:defRPr/>
            </a:pPr>
            <a:endParaRPr lang="hu-HU" sz="2000" b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u-HU" dirty="0"/>
          </a:p>
        </p:txBody>
      </p:sp>
      <p:sp>
        <p:nvSpPr>
          <p:cNvPr id="64516" name="Dia számának hely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8764B6E-0CCE-4AF2-B08A-09A465DDBB9F}" type="slidenum">
              <a:rPr lang="fr-FR" smtClean="0"/>
              <a:pPr/>
              <a:t>54</a:t>
            </a:fld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ím 1"/>
          <p:cNvSpPr>
            <a:spLocks noGrp="1"/>
          </p:cNvSpPr>
          <p:nvPr>
            <p:ph type="title"/>
          </p:nvPr>
        </p:nvSpPr>
        <p:spPr>
          <a:xfrm>
            <a:off x="577850" y="228600"/>
            <a:ext cx="7329778" cy="914400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hu-HU" sz="2800" dirty="0" smtClean="0">
                <a:latin typeface="Arial" pitchFamily="34" charset="0"/>
                <a:cs typeface="Arial" pitchFamily="34" charset="0"/>
              </a:rPr>
              <a:t>kiegészítők – balesetbiztosítás </a:t>
            </a:r>
          </a:p>
        </p:txBody>
      </p:sp>
      <p:sp>
        <p:nvSpPr>
          <p:cNvPr id="65540" name="Dia számának hely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1408CB8-479E-4B23-AD20-6639E040148B}" type="slidenum">
              <a:rPr lang="fr-FR" smtClean="0"/>
              <a:pPr/>
              <a:t>55</a:t>
            </a:fld>
            <a:endParaRPr lang="fr-FR" smtClean="0"/>
          </a:p>
        </p:txBody>
      </p:sp>
      <p:sp>
        <p:nvSpPr>
          <p:cNvPr id="11" name="Tartalom helye 10"/>
          <p:cNvSpPr>
            <a:spLocks noGrp="1"/>
          </p:cNvSpPr>
          <p:nvPr>
            <p:ph sz="half" idx="1"/>
          </p:nvPr>
        </p:nvSpPr>
        <p:spPr>
          <a:xfrm>
            <a:off x="257175" y="1295400"/>
            <a:ext cx="5619750" cy="4800600"/>
          </a:xfrm>
        </p:spPr>
        <p:txBody>
          <a:bodyPr/>
          <a:lstStyle/>
          <a:p>
            <a:pPr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biztosítási esemény:</a:t>
            </a: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baleseti halál		                   300.000 Ft</a:t>
            </a: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baleseti rokkantság                       600.000 Ft</a:t>
            </a: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csonttörés, repedés                           5.000 Ft</a:t>
            </a: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baleseti kórházi napi térítés              2.000 Ft</a:t>
            </a:r>
          </a:p>
          <a:p>
            <a:pPr>
              <a:buNone/>
            </a:pPr>
            <a:endParaRPr lang="hu-HU" sz="2000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u-HU" sz="2000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korlátozások:</a:t>
            </a:r>
          </a:p>
          <a:p>
            <a:pPr>
              <a:buFont typeface="Arial" pitchFamily="34" charset="0"/>
              <a:buChar char="•"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65 év alatt – 		                 100%</a:t>
            </a: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65 – 70 év között		      60%</a:t>
            </a: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70 – 85 év között 		      40%</a:t>
            </a:r>
          </a:p>
          <a:p>
            <a:pPr>
              <a:buFont typeface="Arial" pitchFamily="34" charset="0"/>
              <a:buChar char="•"/>
            </a:pPr>
            <a:r>
              <a:rPr lang="hu-HU" sz="2000" b="0" dirty="0" smtClean="0">
                <a:latin typeface="Arial" pitchFamily="34" charset="0"/>
                <a:cs typeface="Arial" pitchFamily="34" charset="0"/>
              </a:rPr>
              <a:t>85 év felett			      20%</a:t>
            </a:r>
            <a:endParaRPr lang="hu-HU" dirty="0"/>
          </a:p>
        </p:txBody>
      </p:sp>
      <p:pic>
        <p:nvPicPr>
          <p:cNvPr id="13" name="Kép 12" descr="childhealth-7940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0" y="1247775"/>
            <a:ext cx="3924300" cy="503872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0" y="5934074"/>
            <a:ext cx="6791325" cy="46166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square" rtlCol="0" anchor="ctr">
            <a:spAutoFit/>
          </a:bodyPr>
          <a:lstStyle/>
          <a:p>
            <a:pPr algn="ctr">
              <a:buNone/>
            </a:pPr>
            <a:r>
              <a:rPr lang="hu-HU" b="1" dirty="0" smtClean="0">
                <a:solidFill>
                  <a:srgbClr val="FFFFFF"/>
                </a:solidFill>
                <a:cs typeface="Arial" pitchFamily="34" charset="0"/>
              </a:rPr>
              <a:t>…megér ez nekem évente 3.500 Ft – </a:t>
            </a:r>
            <a:r>
              <a:rPr lang="hu-HU" b="1" dirty="0" err="1" smtClean="0">
                <a:solidFill>
                  <a:srgbClr val="FFFFFF"/>
                </a:solidFill>
                <a:cs typeface="Arial" pitchFamily="34" charset="0"/>
              </a:rPr>
              <a:t>ot</a:t>
            </a:r>
            <a:r>
              <a:rPr lang="hu-HU" b="1" dirty="0" smtClean="0">
                <a:solidFill>
                  <a:srgbClr val="FFFFFF"/>
                </a:solidFill>
                <a:cs typeface="Arial" pitchFamily="34" charset="0"/>
              </a:rPr>
              <a:t> / fő?</a:t>
            </a:r>
          </a:p>
        </p:txBody>
      </p:sp>
      <p:pic>
        <p:nvPicPr>
          <p:cNvPr id="7" name="Kép 6" descr="gold_medal_sticker-p217963734767590657836x_3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176" y="0"/>
            <a:ext cx="1418823" cy="1210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7850" y="228600"/>
            <a:ext cx="7089775" cy="914400"/>
          </a:xfrm>
        </p:spPr>
        <p:txBody>
          <a:bodyPr/>
          <a:lstStyle/>
          <a:p>
            <a:pPr algn="r"/>
            <a:r>
              <a:rPr lang="hu-HU" dirty="0" smtClean="0"/>
              <a:t>kedvezmények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14326" y="1295400"/>
            <a:ext cx="4581524" cy="4991100"/>
          </a:xfrm>
        </p:spPr>
        <p:txBody>
          <a:bodyPr/>
          <a:lstStyle/>
          <a:p>
            <a:pPr>
              <a:buNone/>
            </a:pPr>
            <a:endParaRPr lang="hu-HU" sz="24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002060"/>
                </a:solidFill>
              </a:rPr>
              <a:t>tartamkedvezmény: 3 évre kötött szerződés esetén </a:t>
            </a:r>
            <a:r>
              <a:rPr lang="hu-HU" sz="2400" dirty="0" smtClean="0">
                <a:solidFill>
                  <a:srgbClr val="FF0000"/>
                </a:solidFill>
              </a:rPr>
              <a:t>5%</a:t>
            </a:r>
          </a:p>
          <a:p>
            <a:pPr>
              <a:buFont typeface="Arial" pitchFamily="34" charset="0"/>
              <a:buChar char="•"/>
            </a:pPr>
            <a:endParaRPr lang="hu-HU" sz="24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002060"/>
                </a:solidFill>
              </a:rPr>
              <a:t>csoportos beszedéssel kötött szerződés esetén </a:t>
            </a:r>
            <a:r>
              <a:rPr lang="hu-HU" sz="2400" dirty="0" smtClean="0">
                <a:solidFill>
                  <a:srgbClr val="FF0000"/>
                </a:solidFill>
              </a:rPr>
              <a:t>5%</a:t>
            </a:r>
          </a:p>
          <a:p>
            <a:pPr>
              <a:buFont typeface="Arial" pitchFamily="34" charset="0"/>
              <a:buChar char="•"/>
            </a:pPr>
            <a:endParaRPr lang="hu-HU" sz="24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002060"/>
                </a:solidFill>
              </a:rPr>
              <a:t>díjfizetési gyakoriság miatti kedvezmény: </a:t>
            </a:r>
          </a:p>
          <a:p>
            <a:pPr lvl="1">
              <a:buFont typeface="Arial" pitchFamily="34" charset="0"/>
              <a:buChar char="•"/>
            </a:pPr>
            <a:r>
              <a:rPr lang="hu-HU" b="1" dirty="0" smtClean="0">
                <a:solidFill>
                  <a:srgbClr val="FF0000"/>
                </a:solidFill>
              </a:rPr>
              <a:t>féléves esetén 5%</a:t>
            </a:r>
          </a:p>
          <a:p>
            <a:pPr lvl="1">
              <a:buFont typeface="Arial" pitchFamily="34" charset="0"/>
              <a:buChar char="•"/>
            </a:pPr>
            <a:r>
              <a:rPr lang="hu-HU" b="1" dirty="0" smtClean="0">
                <a:solidFill>
                  <a:srgbClr val="FF0000"/>
                </a:solidFill>
              </a:rPr>
              <a:t>éves esetén: 10%</a:t>
            </a:r>
            <a:r>
              <a:rPr lang="hu-HU" b="1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hu-HU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hu-HU" sz="24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hu-HU" u="sng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hu-HU" u="sng" dirty="0">
              <a:solidFill>
                <a:srgbClr val="FF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F70547-8A59-4844-9E8C-383931383CF9}" type="slidenum">
              <a:rPr lang="fr-FR" smtClean="0"/>
              <a:pPr>
                <a:defRPr/>
              </a:pPr>
              <a:t>56</a:t>
            </a:fld>
            <a:endParaRPr lang="fr-FR"/>
          </a:p>
        </p:txBody>
      </p:sp>
      <p:pic>
        <p:nvPicPr>
          <p:cNvPr id="8" name="Kép 7" descr="discount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425" y="1285875"/>
            <a:ext cx="4743450" cy="497205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577850" y="228600"/>
            <a:ext cx="7108825" cy="914400"/>
          </a:xfrm>
        </p:spPr>
        <p:txBody>
          <a:bodyPr/>
          <a:lstStyle/>
          <a:p>
            <a:pPr algn="r"/>
            <a:r>
              <a:rPr lang="hu-HU" dirty="0" smtClean="0"/>
              <a:t>csomagok összefoglaló</a:t>
            </a:r>
            <a:endParaRPr lang="hu-HU" dirty="0"/>
          </a:p>
        </p:txBody>
      </p:sp>
      <p:graphicFrame>
        <p:nvGraphicFramePr>
          <p:cNvPr id="8" name="Tartalom helye 7"/>
          <p:cNvGraphicFramePr>
            <a:graphicFrameLocks noGrp="1"/>
          </p:cNvGraphicFramePr>
          <p:nvPr>
            <p:ph idx="1"/>
          </p:nvPr>
        </p:nvGraphicFramePr>
        <p:xfrm>
          <a:off x="276225" y="1181100"/>
          <a:ext cx="9382125" cy="504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F70547-8A59-4844-9E8C-383931383CF9}" type="slidenum">
              <a:rPr lang="fr-FR" smtClean="0"/>
              <a:pPr>
                <a:defRPr/>
              </a:pPr>
              <a:t>57</a:t>
            </a:fld>
            <a:endParaRPr lang="fr-FR"/>
          </a:p>
        </p:txBody>
      </p:sp>
      <p:sp>
        <p:nvSpPr>
          <p:cNvPr id="9" name="Szövegdoboz 8"/>
          <p:cNvSpPr txBox="1"/>
          <p:nvPr/>
        </p:nvSpPr>
        <p:spPr>
          <a:xfrm>
            <a:off x="1114425" y="6258461"/>
            <a:ext cx="6791325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FF0000"/>
                </a:solidFill>
              </a:rPr>
              <a:t> kiegészítők: baleset – ezermester – felelősség</a:t>
            </a:r>
            <a:endParaRPr lang="hu-H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 descr="storm-e-car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0150" y="1314450"/>
            <a:ext cx="4591050" cy="48387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7850" y="228600"/>
            <a:ext cx="7213600" cy="914400"/>
          </a:xfrm>
        </p:spPr>
        <p:txBody>
          <a:bodyPr/>
          <a:lstStyle/>
          <a:p>
            <a:pPr algn="r"/>
            <a:r>
              <a:rPr lang="hu-HU" dirty="0" smtClean="0"/>
              <a:t>szerződéskötési tudnivalók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28601" y="1276350"/>
            <a:ext cx="60579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hu-HU" sz="2400" dirty="0" smtClean="0"/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csak interneten, a partnerportálon keresztül értékesíthető</a:t>
            </a:r>
          </a:p>
          <a:p>
            <a:pPr>
              <a:buFont typeface="Arial" pitchFamily="34" charset="0"/>
              <a:buChar char="•"/>
            </a:pPr>
            <a:endParaRPr lang="hu-HU" sz="2400" dirty="0" smtClean="0"/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az ajánlatot az ügyfél e-mailen kapja meg</a:t>
            </a:r>
          </a:p>
          <a:p>
            <a:pPr>
              <a:buFont typeface="Arial" pitchFamily="34" charset="0"/>
              <a:buChar char="•"/>
            </a:pPr>
            <a:endParaRPr lang="hu-HU" sz="2400" dirty="0" smtClean="0"/>
          </a:p>
          <a:p>
            <a:pPr>
              <a:buFont typeface="Arial" pitchFamily="34" charset="0"/>
              <a:buChar char="•"/>
            </a:pPr>
            <a:r>
              <a:rPr lang="hu-HU" sz="2400" u="sng" dirty="0" smtClean="0"/>
              <a:t>első díj befizetése</a:t>
            </a:r>
            <a:r>
              <a:rPr lang="hu-HU" sz="2400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banki átutalással: </a:t>
            </a:r>
          </a:p>
          <a:p>
            <a:pPr lvl="1">
              <a:buNone/>
            </a:pPr>
            <a:r>
              <a:rPr lang="hu-HU" dirty="0" smtClean="0"/>
              <a:t> </a:t>
            </a:r>
            <a:r>
              <a:rPr lang="hu-HU" b="1" dirty="0" smtClean="0">
                <a:solidFill>
                  <a:srgbClr val="FF0000"/>
                </a:solidFill>
              </a:rPr>
              <a:t>10918001-00000003 - 01591887 </a:t>
            </a:r>
            <a:endParaRPr lang="hu-HU" b="1" dirty="0" smtClean="0"/>
          </a:p>
          <a:p>
            <a:pPr lvl="1">
              <a:buFont typeface="Arial" pitchFamily="34" charset="0"/>
              <a:buChar char="•"/>
            </a:pPr>
            <a:r>
              <a:rPr lang="hu-HU" dirty="0" smtClean="0"/>
              <a:t>csekken: ajánlat elfogadó levéllel</a:t>
            </a:r>
          </a:p>
          <a:p>
            <a:pPr lvl="1">
              <a:buNone/>
            </a:pPr>
            <a:r>
              <a:rPr lang="hu-HU" dirty="0" smtClean="0"/>
              <a:t>együtt kapja az ügyfél postán </a:t>
            </a:r>
          </a:p>
          <a:p>
            <a:pPr>
              <a:buFont typeface="Arial" pitchFamily="34" charset="0"/>
              <a:buChar char="•"/>
            </a:pPr>
            <a:endParaRPr lang="hu-HU" sz="2400" dirty="0" smtClean="0"/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FF0000"/>
                </a:solidFill>
              </a:rPr>
              <a:t>halasztott díjfizetés</a:t>
            </a:r>
          </a:p>
          <a:p>
            <a:pPr>
              <a:buFont typeface="Arial" pitchFamily="34" charset="0"/>
              <a:buChar char="•"/>
            </a:pPr>
            <a:endParaRPr lang="hu-HU" sz="24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F70547-8A59-4844-9E8C-383931383CF9}" type="slidenum">
              <a:rPr lang="fr-FR" smtClean="0"/>
              <a:pPr>
                <a:defRPr/>
              </a:pPr>
              <a:t>58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F70547-8A59-4844-9E8C-383931383CF9}" type="slidenum">
              <a:rPr lang="fr-FR" smtClean="0"/>
              <a:pPr>
                <a:defRPr/>
              </a:pPr>
              <a:t>59</a:t>
            </a:fld>
            <a:endParaRPr lang="fr-FR"/>
          </a:p>
        </p:txBody>
      </p:sp>
      <p:pic>
        <p:nvPicPr>
          <p:cNvPr id="7" name="Kép 6" descr="lakás képernyő.JPG"/>
          <p:cNvPicPr/>
          <p:nvPr/>
        </p:nvPicPr>
        <p:blipFill>
          <a:blip r:embed="rId2"/>
          <a:srcRect t="14256" b="5372"/>
          <a:stretch>
            <a:fillRect/>
          </a:stretch>
        </p:blipFill>
        <p:spPr>
          <a:xfrm>
            <a:off x="171450" y="209550"/>
            <a:ext cx="9525000" cy="646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6076" y="228600"/>
            <a:ext cx="7435850" cy="747713"/>
          </a:xfrm>
        </p:spPr>
        <p:txBody>
          <a:bodyPr/>
          <a:lstStyle/>
          <a:p>
            <a:pPr algn="r">
              <a:lnSpc>
                <a:spcPct val="150000"/>
              </a:lnSpc>
              <a:defRPr/>
            </a:pPr>
            <a:r>
              <a:rPr lang="hu-HU" sz="3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Calibri" pitchFamily="34" charset="0"/>
              </a:rPr>
              <a:t/>
            </a:r>
            <a:br>
              <a:rPr lang="hu-HU" sz="3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Calibri" pitchFamily="34" charset="0"/>
              </a:rPr>
            </a:br>
            <a:r>
              <a:rPr lang="hu-HU" sz="2800" dirty="0" smtClean="0">
                <a:cs typeface="Arial" pitchFamily="34" charset="0"/>
              </a:rPr>
              <a:t>a szerződés alanyai </a:t>
            </a:r>
            <a:r>
              <a:rPr lang="hu-HU" sz="320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u-HU" sz="320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</a:br>
            <a:endParaRPr lang="hu-HU" sz="3200" dirty="0">
              <a:latin typeface="Calibri" pitchFamily="34" charset="0"/>
            </a:endParaRPr>
          </a:p>
        </p:txBody>
      </p:sp>
      <p:sp>
        <p:nvSpPr>
          <p:cNvPr id="5123" name="Tartalom helye 2"/>
          <p:cNvSpPr>
            <a:spLocks noGrp="1"/>
          </p:cNvSpPr>
          <p:nvPr>
            <p:ph idx="1"/>
          </p:nvPr>
        </p:nvSpPr>
        <p:spPr>
          <a:xfrm>
            <a:off x="285750" y="1295400"/>
            <a:ext cx="5124450" cy="5343525"/>
          </a:xfrm>
        </p:spPr>
        <p:txBody>
          <a:bodyPr/>
          <a:lstStyle/>
          <a:p>
            <a:pPr>
              <a:lnSpc>
                <a:spcPct val="115000"/>
              </a:lnSpc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szerződő: </a:t>
            </a:r>
          </a:p>
          <a:p>
            <a:pPr>
              <a:lnSpc>
                <a:spcPct val="115000"/>
              </a:lnSpc>
              <a:buNone/>
            </a:pPr>
            <a:endParaRPr lang="hu-HU" sz="2000" dirty="0" smtClean="0">
              <a:solidFill>
                <a:srgbClr val="113184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aki a vagyontárgy megóvásában érdekelt</a:t>
            </a:r>
            <a:r>
              <a:rPr lang="hu-HU" sz="20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, vagy a szerződést ilyen személy javára köti	</a:t>
            </a:r>
          </a:p>
          <a:p>
            <a:pPr>
              <a:lnSpc>
                <a:spcPct val="115000"/>
              </a:lnSpc>
              <a:buFont typeface="Arial" pitchFamily="34" charset="0"/>
              <a:buChar char="•"/>
            </a:pPr>
            <a:endParaRPr lang="hu-HU" sz="2000" b="0" dirty="0" smtClean="0">
              <a:solidFill>
                <a:srgbClr val="113184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None/>
            </a:pPr>
            <a:r>
              <a:rPr lang="hu-HU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biztosított: </a:t>
            </a:r>
          </a:p>
          <a:p>
            <a:pPr>
              <a:lnSpc>
                <a:spcPct val="115000"/>
              </a:lnSpc>
              <a:buNone/>
            </a:pPr>
            <a:endParaRPr lang="hu-HU" sz="2000" dirty="0" smtClean="0">
              <a:solidFill>
                <a:srgbClr val="113184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aki a biztosító szolgáltatására jogosult </a:t>
            </a:r>
          </a:p>
          <a:p>
            <a:pPr>
              <a:lnSpc>
                <a:spcPct val="115000"/>
              </a:lnSpc>
              <a:buFont typeface="Arial" pitchFamily="34" charset="0"/>
              <a:buChar char="•"/>
            </a:pPr>
            <a:r>
              <a:rPr lang="hu-HU" sz="20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tulajdonos és tulajdonostársak</a:t>
            </a:r>
          </a:p>
          <a:p>
            <a:pPr>
              <a:lnSpc>
                <a:spcPct val="115000"/>
              </a:lnSpc>
              <a:buFont typeface="Arial" pitchFamily="34" charset="0"/>
              <a:buChar char="•"/>
            </a:pPr>
            <a:r>
              <a:rPr lang="hu-HU" sz="2000" b="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bérlő, akik a biztosítási esemény bekövetkeztekor a biztosítottal a kockázatviselési helyen állandó jelleggel, életközösségben együtt laktak</a:t>
            </a:r>
          </a:p>
        </p:txBody>
      </p:sp>
      <p:sp>
        <p:nvSpPr>
          <p:cNvPr id="5124" name="Dia számának hely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0E58848-AD8D-455F-B1DD-DF2C14C3133A}" type="slidenum">
              <a:rPr lang="fr-FR" smtClean="0"/>
              <a:pPr/>
              <a:t>6</a:t>
            </a:fld>
            <a:endParaRPr lang="fr-FR" smtClean="0"/>
          </a:p>
        </p:txBody>
      </p:sp>
      <p:pic>
        <p:nvPicPr>
          <p:cNvPr id="7" name="Kép 6" descr="house%20overseas%20fire%20insura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776" y="1457325"/>
            <a:ext cx="3838574" cy="4705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drawn-question-mark-264245_82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809" y="1181100"/>
            <a:ext cx="6396711" cy="5135670"/>
          </a:xfrm>
          <a:prstGeom prst="rect">
            <a:avLst/>
          </a:prstGeom>
        </p:spPr>
      </p:pic>
      <p:sp>
        <p:nvSpPr>
          <p:cNvPr id="44034" name="Text Box 18"/>
          <p:cNvSpPr txBox="1">
            <a:spLocks noChangeArrowheads="1"/>
          </p:cNvSpPr>
          <p:nvPr/>
        </p:nvSpPr>
        <p:spPr bwMode="auto">
          <a:xfrm>
            <a:off x="386954" y="1844825"/>
            <a:ext cx="609055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3600" b="1" dirty="0" smtClean="0">
                <a:solidFill>
                  <a:srgbClr val="103184"/>
                </a:solidFill>
              </a:rPr>
              <a:t>kérdések...</a:t>
            </a:r>
          </a:p>
          <a:p>
            <a:endParaRPr lang="hu-HU" sz="3600" b="1" dirty="0" smtClean="0">
              <a:solidFill>
                <a:srgbClr val="103184"/>
              </a:solidFill>
            </a:endParaRPr>
          </a:p>
          <a:p>
            <a:r>
              <a:rPr lang="hu-HU" sz="3600" b="1" dirty="0" smtClean="0">
                <a:solidFill>
                  <a:srgbClr val="103184"/>
                </a:solidFill>
              </a:rPr>
              <a:t>vélemények…</a:t>
            </a:r>
          </a:p>
          <a:p>
            <a:endParaRPr lang="hu-HU" sz="3600" b="1" dirty="0" smtClean="0">
              <a:solidFill>
                <a:srgbClr val="103184"/>
              </a:solidFill>
            </a:endParaRPr>
          </a:p>
          <a:p>
            <a:r>
              <a:rPr lang="hu-HU" sz="3600" b="1" dirty="0" smtClean="0">
                <a:solidFill>
                  <a:srgbClr val="103184"/>
                </a:solidFill>
              </a:rPr>
              <a:t>hozzászólások…</a:t>
            </a:r>
          </a:p>
          <a:p>
            <a:endParaRPr lang="hu-HU" sz="3600" b="1" dirty="0" smtClean="0">
              <a:solidFill>
                <a:srgbClr val="103184"/>
              </a:solidFill>
            </a:endParaRPr>
          </a:p>
          <a:p>
            <a:endParaRPr lang="hu-HU" sz="3600" b="1" dirty="0" smtClean="0">
              <a:solidFill>
                <a:srgbClr val="103184"/>
              </a:solidFill>
            </a:endParaRPr>
          </a:p>
          <a:p>
            <a:r>
              <a:rPr lang="hu-HU" sz="3600" b="1" dirty="0" smtClean="0">
                <a:solidFill>
                  <a:srgbClr val="103184"/>
                </a:solidFill>
              </a:rPr>
              <a:t>…köszönöm a figyelmet!</a:t>
            </a:r>
            <a:endParaRPr lang="hu-HU" sz="3600" b="1" dirty="0">
              <a:solidFill>
                <a:srgbClr val="10318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HouseKe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0" y="1323975"/>
            <a:ext cx="5080000" cy="3810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6076" y="301625"/>
            <a:ext cx="7512050" cy="674688"/>
          </a:xfrm>
        </p:spPr>
        <p:txBody>
          <a:bodyPr/>
          <a:lstStyle/>
          <a:p>
            <a:pPr lvl="1" algn="r">
              <a:lnSpc>
                <a:spcPct val="150000"/>
              </a:lnSpc>
              <a:defRPr/>
            </a:pPr>
            <a:r>
              <a:rPr lang="hu-HU" sz="20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Calibri" pitchFamily="34" charset="0"/>
              </a:rPr>
              <a:t/>
            </a:r>
            <a:br>
              <a:rPr lang="hu-HU" sz="20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Calibri" pitchFamily="34" charset="0"/>
              </a:rPr>
            </a:br>
            <a:r>
              <a:rPr lang="hu-HU" sz="20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Calibri" pitchFamily="34" charset="0"/>
              </a:rPr>
              <a:t/>
            </a:r>
            <a:br>
              <a:rPr lang="hu-HU" sz="20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Calibri" pitchFamily="34" charset="0"/>
              </a:rPr>
            </a:br>
            <a:r>
              <a:rPr lang="hu-HU" sz="2800" dirty="0" smtClean="0">
                <a:latin typeface="+mj-lt"/>
              </a:rPr>
              <a:t>kockázatviseléssel kapcsolatos fogalmak</a:t>
            </a:r>
            <a:r>
              <a:rPr lang="hu-HU" sz="2800" dirty="0" smtClean="0">
                <a:solidFill>
                  <a:srgbClr val="00FFFF"/>
                </a:solidFill>
                <a:latin typeface="+mj-lt"/>
              </a:rPr>
              <a:t/>
            </a:r>
            <a:br>
              <a:rPr lang="hu-HU" sz="2800" dirty="0" smtClean="0">
                <a:solidFill>
                  <a:srgbClr val="00FFFF"/>
                </a:solidFill>
                <a:latin typeface="+mj-lt"/>
              </a:rPr>
            </a:br>
            <a:r>
              <a:rPr lang="hu-HU" sz="200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hu-HU" sz="200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</a:br>
            <a:endParaRPr lang="hu-HU" sz="2000" dirty="0">
              <a:latin typeface="Calibri" pitchFamily="34" charset="0"/>
            </a:endParaRPr>
          </a:p>
        </p:txBody>
      </p:sp>
      <p:sp>
        <p:nvSpPr>
          <p:cNvPr id="6147" name="Tartalom helye 2"/>
          <p:cNvSpPr>
            <a:spLocks noGrp="1"/>
          </p:cNvSpPr>
          <p:nvPr>
            <p:ph idx="1"/>
          </p:nvPr>
        </p:nvSpPr>
        <p:spPr>
          <a:xfrm>
            <a:off x="266699" y="1295400"/>
            <a:ext cx="6753226" cy="5006975"/>
          </a:xfrm>
        </p:spPr>
        <p:txBody>
          <a:bodyPr/>
          <a:lstStyle/>
          <a:p>
            <a:pPr marL="287338" lvl="1" indent="-287338">
              <a:lnSpc>
                <a:spcPct val="150000"/>
              </a:lnSpc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hu-HU" sz="2000" b="1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szerződés tartama</a:t>
            </a:r>
            <a:r>
              <a:rPr lang="hu-HU" sz="200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: határozatlan</a:t>
            </a:r>
          </a:p>
          <a:p>
            <a:pPr marL="287338" lvl="1" indent="-287338">
              <a:lnSpc>
                <a:spcPct val="150000"/>
              </a:lnSpc>
              <a:buClr>
                <a:schemeClr val="tx2"/>
              </a:buClr>
              <a:buSzPct val="80000"/>
              <a:buNone/>
            </a:pPr>
            <a:endParaRPr lang="hu-HU" sz="2000" b="1" dirty="0" smtClean="0">
              <a:solidFill>
                <a:srgbClr val="113184"/>
              </a:solidFill>
              <a:latin typeface="Arial" pitchFamily="34" charset="0"/>
              <a:cs typeface="Arial" pitchFamily="34" charset="0"/>
            </a:endParaRPr>
          </a:p>
          <a:p>
            <a:pPr marL="287338" lvl="1" indent="-287338">
              <a:lnSpc>
                <a:spcPct val="150000"/>
              </a:lnSpc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hu-HU" sz="2000" b="1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biztosítási időszak</a:t>
            </a:r>
            <a:r>
              <a:rPr lang="hu-HU" sz="200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: 1 év</a:t>
            </a:r>
          </a:p>
          <a:p>
            <a:pPr marL="287338" lvl="1" indent="-287338">
              <a:lnSpc>
                <a:spcPct val="150000"/>
              </a:lnSpc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hu-HU" sz="2000" b="1" dirty="0" smtClean="0">
              <a:solidFill>
                <a:srgbClr val="113184"/>
              </a:solidFill>
              <a:latin typeface="Arial" pitchFamily="34" charset="0"/>
              <a:cs typeface="Arial" pitchFamily="34" charset="0"/>
            </a:endParaRPr>
          </a:p>
          <a:p>
            <a:pPr marL="287338" lvl="1" indent="-287338">
              <a:lnSpc>
                <a:spcPct val="150000"/>
              </a:lnSpc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hu-HU" sz="2000" b="1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biztosítási évforduló</a:t>
            </a:r>
            <a:r>
              <a:rPr lang="hu-HU" sz="200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: a szerződés létrejöttének</a:t>
            </a:r>
          </a:p>
          <a:p>
            <a:pPr marL="287338" lvl="1" indent="-287338">
              <a:lnSpc>
                <a:spcPct val="150000"/>
              </a:lnSpc>
              <a:buClr>
                <a:schemeClr val="tx2"/>
              </a:buClr>
              <a:buSzPct val="80000"/>
              <a:buNone/>
            </a:pPr>
            <a:r>
              <a:rPr lang="hu-HU" sz="200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	napját követő hónap 1-e</a:t>
            </a:r>
          </a:p>
          <a:p>
            <a:pPr marL="287338" lvl="1" indent="-287338">
              <a:lnSpc>
                <a:spcPct val="150000"/>
              </a:lnSpc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hu-HU" sz="2000" b="1" dirty="0" smtClean="0">
              <a:solidFill>
                <a:srgbClr val="113184"/>
              </a:solidFill>
              <a:latin typeface="Arial" pitchFamily="34" charset="0"/>
              <a:cs typeface="Arial" pitchFamily="34" charset="0"/>
            </a:endParaRPr>
          </a:p>
          <a:p>
            <a:pPr marL="287338" lvl="1" indent="-287338">
              <a:lnSpc>
                <a:spcPct val="150000"/>
              </a:lnSpc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hu-HU" sz="2000" b="1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kockázatviselési hely</a:t>
            </a:r>
            <a:r>
              <a:rPr lang="hu-HU" sz="200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: a kötvényben feltüntetett cím</a:t>
            </a:r>
          </a:p>
          <a:p>
            <a:pPr marL="287338" lvl="1" indent="-287338">
              <a:lnSpc>
                <a:spcPct val="150000"/>
              </a:lnSpc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hu-HU" sz="2000" b="1" dirty="0" smtClean="0">
              <a:solidFill>
                <a:srgbClr val="113184"/>
              </a:solidFill>
              <a:latin typeface="Arial" pitchFamily="34" charset="0"/>
              <a:cs typeface="Arial" pitchFamily="34" charset="0"/>
            </a:endParaRPr>
          </a:p>
          <a:p>
            <a:pPr marL="287338" lvl="1" indent="-287338">
              <a:lnSpc>
                <a:spcPct val="150000"/>
              </a:lnSpc>
              <a:buClr>
                <a:schemeClr val="tx2"/>
              </a:buClr>
              <a:buSzPct val="80000"/>
              <a:buFont typeface="Arial" pitchFamily="34" charset="0"/>
              <a:buChar char="•"/>
            </a:pPr>
            <a:r>
              <a:rPr lang="hu-HU" sz="2000" b="1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kockázatviselés kezdete</a:t>
            </a:r>
            <a:r>
              <a:rPr lang="hu-HU" sz="2000" dirty="0" smtClean="0">
                <a:solidFill>
                  <a:srgbClr val="113184"/>
                </a:solidFill>
                <a:latin typeface="Arial" pitchFamily="34" charset="0"/>
                <a:cs typeface="Arial" pitchFamily="34" charset="0"/>
              </a:rPr>
              <a:t>: az ajánlaton jelzett időpont, de legkorábban az ajánlat aláírását követő nap 00 óra</a:t>
            </a:r>
          </a:p>
          <a:p>
            <a:pPr marL="287338" lvl="1" indent="-287338">
              <a:lnSpc>
                <a:spcPct val="150000"/>
              </a:lnSpc>
              <a:buClr>
                <a:schemeClr val="tx2"/>
              </a:buClr>
              <a:buSzPct val="80000"/>
              <a:buFont typeface="Arial" pitchFamily="34" charset="0"/>
              <a:buChar char="•"/>
            </a:pPr>
            <a:endParaRPr lang="hu-HU" sz="2000" dirty="0" smtClean="0">
              <a:solidFill>
                <a:srgbClr val="11318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D42C5FF-FCC8-4511-A3F9-B4B5AC9839C9}" type="slidenum">
              <a:rPr lang="fr-FR" smtClean="0"/>
              <a:pPr/>
              <a:t>7</a:t>
            </a:fld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 descr="Kép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15049" y="1162051"/>
            <a:ext cx="3543301" cy="3778959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7850" y="228600"/>
            <a:ext cx="7185025" cy="914400"/>
          </a:xfrm>
        </p:spPr>
        <p:txBody>
          <a:bodyPr/>
          <a:lstStyle/>
          <a:p>
            <a:pPr algn="r"/>
            <a:r>
              <a:rPr lang="hu-HU" sz="2400" dirty="0" smtClean="0"/>
              <a:t>családi ház, sorház, ikerház</a:t>
            </a:r>
            <a:endParaRPr lang="hu-HU" sz="2400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1"/>
          </p:nvPr>
        </p:nvSpPr>
        <p:spPr>
          <a:xfrm>
            <a:off x="257176" y="1295399"/>
            <a:ext cx="6438899" cy="5153025"/>
          </a:xfrm>
        </p:spPr>
        <p:txBody>
          <a:bodyPr/>
          <a:lstStyle/>
          <a:p>
            <a:pPr marL="514350" indent="-514350">
              <a:buFont typeface="Arial" pitchFamily="34" charset="0"/>
              <a:buChar char="•"/>
            </a:pPr>
            <a:r>
              <a:rPr lang="hu-HU" sz="2000" dirty="0" smtClean="0"/>
              <a:t>hagyományos építésű</a:t>
            </a:r>
            <a:r>
              <a:rPr lang="hu-HU" sz="2000" b="0" dirty="0" smtClean="0"/>
              <a:t>: egyszintes, tetőtér-beépítés nélküli, egyszerű tetőszerkezetű, hagyományos építésű </a:t>
            </a:r>
          </a:p>
          <a:p>
            <a:pPr marL="514350" indent="-514350">
              <a:buFont typeface="Arial" pitchFamily="34" charset="0"/>
              <a:buChar char="•"/>
            </a:pPr>
            <a:endParaRPr lang="hu-HU" sz="20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hu-HU" sz="2000" dirty="0" smtClean="0"/>
              <a:t>modern</a:t>
            </a:r>
            <a:r>
              <a:rPr lang="hu-HU" sz="2000" b="0" dirty="0" smtClean="0"/>
              <a:t>: egy - illetve többszintes, akár több lakásos kivitelezésű, sajátos építészeti elemeket tartalmaz, esetenként beépített tetőtérrel</a:t>
            </a:r>
          </a:p>
          <a:p>
            <a:pPr marL="514350" indent="-514350">
              <a:buFont typeface="Arial" pitchFamily="34" charset="0"/>
              <a:buChar char="•"/>
            </a:pPr>
            <a:endParaRPr lang="hu-HU" sz="20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hu-HU" sz="2000" dirty="0" smtClean="0"/>
              <a:t>faház:</a:t>
            </a:r>
            <a:r>
              <a:rPr lang="hu-HU" sz="2000" b="0" dirty="0" smtClean="0"/>
              <a:t> általában hétvégi háznak használt, de lakhatás céljára is alkalmas fából épített épület</a:t>
            </a:r>
          </a:p>
          <a:p>
            <a:pPr marL="514350" indent="-514350">
              <a:buFont typeface="Arial" pitchFamily="34" charset="0"/>
              <a:buChar char="•"/>
            </a:pPr>
            <a:endParaRPr lang="hu-HU" sz="20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hu-HU" sz="2000" dirty="0" smtClean="0"/>
              <a:t>vályogház:</a:t>
            </a:r>
            <a:r>
              <a:rPr lang="hu-HU" sz="2000" b="0" dirty="0" smtClean="0"/>
              <a:t> vályogtégla technológiával épített egyszintes épületek, lakóházak</a:t>
            </a:r>
          </a:p>
          <a:p>
            <a:pPr marL="514350" indent="-514350">
              <a:buFont typeface="Arial" pitchFamily="34" charset="0"/>
              <a:buChar char="•"/>
            </a:pPr>
            <a:endParaRPr lang="hu-HU" sz="20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hu-HU" sz="2000" dirty="0" smtClean="0"/>
              <a:t>könnyűszerkezetes:</a:t>
            </a:r>
            <a:r>
              <a:rPr lang="hu-HU" sz="2000" b="0" dirty="0" smtClean="0"/>
              <a:t> fő anyaguk a fa vagy fémszerkezet, melyet kőzetgyapot  hőszigeteléssel töltenek ki.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4DA18-7FD1-4E60-B23F-7C12A4BDA4D4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home%20insura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575" y="3462520"/>
            <a:ext cx="4935632" cy="3395479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7850" y="228600"/>
            <a:ext cx="7051675" cy="914400"/>
          </a:xfrm>
        </p:spPr>
        <p:txBody>
          <a:bodyPr/>
          <a:lstStyle/>
          <a:p>
            <a:pPr algn="r"/>
            <a:r>
              <a:rPr lang="hu-HU" dirty="0" smtClean="0"/>
              <a:t>lakás, melléképületek, egyéb építmények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85750" y="1295400"/>
            <a:ext cx="4581525" cy="4800600"/>
          </a:xfrm>
        </p:spPr>
        <p:txBody>
          <a:bodyPr/>
          <a:lstStyle/>
          <a:p>
            <a:pPr>
              <a:buNone/>
            </a:pPr>
            <a:r>
              <a:rPr lang="hu-HU" sz="2400" u="sng" dirty="0" smtClean="0">
                <a:solidFill>
                  <a:srgbClr val="FF0000"/>
                </a:solidFill>
              </a:rPr>
              <a:t>lakás: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002060"/>
                </a:solidFill>
              </a:rPr>
              <a:t>1950 előtt épült: </a:t>
            </a:r>
            <a:r>
              <a:rPr lang="hu-HU" sz="2400" b="0" dirty="0" smtClean="0">
                <a:solidFill>
                  <a:srgbClr val="002060"/>
                </a:solidFill>
              </a:rPr>
              <a:t>több emeletes, több lakásos, nagy belmagasságú régi bérházak</a:t>
            </a:r>
          </a:p>
          <a:p>
            <a:pPr>
              <a:buFont typeface="Arial" pitchFamily="34" charset="0"/>
              <a:buChar char="•"/>
            </a:pPr>
            <a:endParaRPr lang="hu-HU" sz="24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002060"/>
                </a:solidFill>
              </a:rPr>
              <a:t>1950 után épült, panel: </a:t>
            </a:r>
            <a:r>
              <a:rPr lang="hu-HU" sz="2400" b="0" dirty="0" smtClean="0">
                <a:solidFill>
                  <a:srgbClr val="002060"/>
                </a:solidFill>
              </a:rPr>
              <a:t>előre gyártott házgyári technológiával épült többszintes lakóépületek</a:t>
            </a:r>
          </a:p>
          <a:p>
            <a:pPr>
              <a:buFont typeface="Arial" pitchFamily="34" charset="0"/>
              <a:buChar char="•"/>
            </a:pPr>
            <a:endParaRPr lang="hu-HU" sz="24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002060"/>
                </a:solidFill>
              </a:rPr>
              <a:t>1950 után épült, tégla</a:t>
            </a:r>
            <a:r>
              <a:rPr lang="hu-HU" sz="2400" b="0" dirty="0" smtClean="0">
                <a:solidFill>
                  <a:srgbClr val="002060"/>
                </a:solidFill>
              </a:rPr>
              <a:t>: több emelettel és lakással rendelkező hagyományos technológiával épült lakások</a:t>
            </a:r>
            <a:endParaRPr lang="hu-HU" sz="2400" b="0" dirty="0">
              <a:solidFill>
                <a:srgbClr val="002060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hu-HU" sz="2400" u="sng" dirty="0" smtClean="0">
                <a:solidFill>
                  <a:srgbClr val="FF0000"/>
                </a:solidFill>
              </a:rPr>
              <a:t>melléképületek:</a:t>
            </a:r>
          </a:p>
          <a:p>
            <a:pPr>
              <a:buFont typeface="Arial" pitchFamily="34" charset="0"/>
              <a:buChar char="•"/>
            </a:pPr>
            <a:r>
              <a:rPr lang="hu-HU" sz="2400" b="0" dirty="0" smtClean="0">
                <a:solidFill>
                  <a:srgbClr val="002060"/>
                </a:solidFill>
              </a:rPr>
              <a:t>garázs, pince, télikert, kamra</a:t>
            </a:r>
          </a:p>
          <a:p>
            <a:pPr>
              <a:buNone/>
            </a:pPr>
            <a:r>
              <a:rPr lang="hu-HU" sz="2400" b="0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hu-HU" sz="2400" u="sng" dirty="0" smtClean="0">
                <a:solidFill>
                  <a:srgbClr val="FF0000"/>
                </a:solidFill>
              </a:rPr>
              <a:t>egyéb építmények:</a:t>
            </a:r>
          </a:p>
          <a:p>
            <a:pPr>
              <a:buFont typeface="Arial" pitchFamily="34" charset="0"/>
              <a:buChar char="•"/>
            </a:pPr>
            <a:r>
              <a:rPr lang="hu-HU" sz="2400" b="0" dirty="0" smtClean="0">
                <a:solidFill>
                  <a:srgbClr val="002060"/>
                </a:solidFill>
              </a:rPr>
              <a:t>kerítés, uszoda, terasz</a:t>
            </a:r>
          </a:p>
          <a:p>
            <a:pPr>
              <a:buNone/>
            </a:pPr>
            <a:endParaRPr lang="hu-HU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hu-HU" sz="2400" dirty="0" smtClean="0">
                <a:solidFill>
                  <a:srgbClr val="FF0000"/>
                </a:solidFill>
              </a:rPr>
              <a:t>az ajánlaton nevesíteni kell!</a:t>
            </a:r>
            <a:endParaRPr lang="hu-HU" sz="2400" dirty="0">
              <a:solidFill>
                <a:srgbClr val="FF0000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F70547-8A59-4844-9E8C-383931383CF9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pic>
        <p:nvPicPr>
          <p:cNvPr id="9" name="Picture 1" descr="C:\Documents and Settings\eniko.naunerne\Local Settings\Temporary Internet Files\Content.IE5\1SX7O2XF\MC900432526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7729" y="2462180"/>
            <a:ext cx="671546" cy="6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8C5AA5"/>
      </a:dk1>
      <a:lt1>
        <a:srgbClr val="91C8EB"/>
      </a:lt1>
      <a:dk2>
        <a:srgbClr val="4B91CD"/>
      </a:dk2>
      <a:lt2>
        <a:srgbClr val="F04123"/>
      </a:lt2>
      <a:accent1>
        <a:srgbClr val="FA961E"/>
      </a:accent1>
      <a:accent2>
        <a:srgbClr val="556496"/>
      </a:accent2>
      <a:accent3>
        <a:srgbClr val="B1C7E3"/>
      </a:accent3>
      <a:accent4>
        <a:srgbClr val="7BAAC9"/>
      </a:accent4>
      <a:accent5>
        <a:srgbClr val="FCC9AB"/>
      </a:accent5>
      <a:accent6>
        <a:srgbClr val="4C5A87"/>
      </a:accent6>
      <a:hlink>
        <a:srgbClr val="A0D278"/>
      </a:hlink>
      <a:folHlink>
        <a:srgbClr val="877D19"/>
      </a:folHlink>
    </a:clrScheme>
    <a:fontScheme name="Blank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lnDef>
  </a:objectDefaults>
  <a:extraClrSchemeLst>
    <a:extraClrScheme>
      <a:clrScheme name="Blank 1">
        <a:dk1>
          <a:srgbClr val="8C5AA5"/>
        </a:dk1>
        <a:lt1>
          <a:srgbClr val="91C8EB"/>
        </a:lt1>
        <a:dk2>
          <a:srgbClr val="4B91CD"/>
        </a:dk2>
        <a:lt2>
          <a:srgbClr val="F04123"/>
        </a:lt2>
        <a:accent1>
          <a:srgbClr val="FA961E"/>
        </a:accent1>
        <a:accent2>
          <a:srgbClr val="556496"/>
        </a:accent2>
        <a:accent3>
          <a:srgbClr val="B1C7E3"/>
        </a:accent3>
        <a:accent4>
          <a:srgbClr val="7BAAC9"/>
        </a:accent4>
        <a:accent5>
          <a:srgbClr val="FCC9AB"/>
        </a:accent5>
        <a:accent6>
          <a:srgbClr val="4C5A87"/>
        </a:accent6>
        <a:hlink>
          <a:srgbClr val="A0D278"/>
        </a:hlink>
        <a:folHlink>
          <a:srgbClr val="877D1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ojektmunkaterület-dokumentum" ma:contentTypeID="0x0101008A98423170284BEEB635F43C3CF4E98B001F3CADA92B70D64981216E79DC64875C" ma:contentTypeVersion="0" ma:contentTypeDescription="" ma:contentTypeScope="" ma:versionID="1f81124830b583801b7cd2a63265a9c6">
  <xsd:schema xmlns:xsd="http://www.w3.org/2001/XMLSchema" xmlns:p="http://schemas.microsoft.com/office/2006/metadata/properties" xmlns:ns2="3F7E7C75-41F4-4006-B110-220E16AE9F29" targetNamespace="http://schemas.microsoft.com/office/2006/metadata/properties" ma:root="true" ma:fieldsID="754d588133097d17107bdf85541dc79e" ns2:_="">
    <xsd:import namespace="3F7E7C75-41F4-4006-B110-220E16AE9F29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Status" minOccurs="0"/>
                <xsd:element ref="ns2:Link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F7E7C75-41F4-4006-B110-220E16AE9F29" elementFormDefault="qualified">
    <xsd:import namespace="http://schemas.microsoft.com/office/2006/documentManagement/types"/>
    <xsd:element name="Owner" ma:index="8" nillable="true" ma:displayName="Tulajdonos" ma:list="UserInfo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atus" ma:index="9" nillable="true" ma:displayName="Állapot" ma:default="Vázlat" ma:internalName="Status">
      <xsd:simpleType>
        <xsd:restriction base="dms:Choice">
          <xsd:enumeration value="Vázlat"/>
          <xsd:enumeration value="Véleményezésre kész"/>
          <xsd:enumeration value="Végleges"/>
        </xsd:restriction>
      </xsd:simpleType>
    </xsd:element>
    <xsd:element name="Links" ma:index="10" nillable="true" ma:displayName="Csatolások" ma:internalName="Links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 ma:readOnly="true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Owner xmlns="3F7E7C75-41F4-4006-B110-220E16AE9F29">
      <UserInfo>
        <DisplayName/>
        <AccountId xsi:nil="true"/>
        <AccountType/>
      </UserInfo>
    </Owner>
    <Links xmlns="3F7E7C75-41F4-4006-B110-220E16AE9F29">&lt;?xml version="1.0" encoding="UTF-8"?&gt;&lt;Result&gt;&lt;NewXML&gt;&lt;PWSLinkDataSet xmlns="http://schemas.microsoft.com/office/project/server/webservices/PWSLinkDataSet/" /&gt;&lt;/NewXML&gt;&lt;ProjectUID&gt;192122f1-360a-4b7c-9d26-9121e5dba65a&lt;/ProjectUID&gt;&lt;OldXML&gt;&lt;PWSLinkDataSet xmlns="http://schemas.microsoft.com/office/project/server/webservices/PWSLinkDataSet/" /&gt;&lt;/OldXML&gt;&lt;ItemType&gt;3&lt;/ItemType&gt;&lt;PSURL&gt;http://w30sp01/pwa&lt;/PSURL&gt;&lt;/Result&gt;</Links>
    <Status xmlns="3F7E7C75-41F4-4006-B110-220E16AE9F29">Véleményezésre kész</Status>
  </documentManagement>
</p:properties>
</file>

<file path=customXml/itemProps1.xml><?xml version="1.0" encoding="utf-8"?>
<ds:datastoreItem xmlns:ds="http://schemas.openxmlformats.org/officeDocument/2006/customXml" ds:itemID="{25E316E0-DDAD-4B74-A9FA-AC3AF4C74E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7E7C75-41F4-4006-B110-220E16AE9F2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F399F7BE-ED0B-430F-902A-1BE29522A5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51E231-894D-4462-AE54-31218AB1E49A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3F7E7C75-41F4-4006-B110-220E16AE9F29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10820</TotalTime>
  <Words>3467</Words>
  <Application>Microsoft Office PowerPoint</Application>
  <PresentationFormat>A4 (210x297 mm)</PresentationFormat>
  <Paragraphs>923</Paragraphs>
  <Slides>60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60</vt:i4>
      </vt:variant>
    </vt:vector>
  </HeadingPairs>
  <TitlesOfParts>
    <vt:vector size="61" baseType="lpstr">
      <vt:lpstr>Blank</vt:lpstr>
      <vt:lpstr>1. dia</vt:lpstr>
      <vt:lpstr>tudod, hogy mi a célod?...mert ők tudták</vt:lpstr>
      <vt:lpstr>mi a célunk nekünk az AXA-nál?</vt:lpstr>
      <vt:lpstr>hogyan akarjuk ezt elérni?</vt:lpstr>
      <vt:lpstr>otthonbiztosítás az AXA- nál</vt:lpstr>
      <vt:lpstr> a szerződés alanyai  </vt:lpstr>
      <vt:lpstr>  kockázatviseléssel kapcsolatos fogalmak  </vt:lpstr>
      <vt:lpstr>családi ház, sorház, ikerház</vt:lpstr>
      <vt:lpstr>lakás, melléképületek, egyéb építmények</vt:lpstr>
      <vt:lpstr> biztosítási összeg </vt:lpstr>
      <vt:lpstr>négyzetméter limitek </vt:lpstr>
      <vt:lpstr>  az ügyfélre háruló kötelezettségek  </vt:lpstr>
      <vt:lpstr> kárbejelentés, kárrendezés </vt:lpstr>
      <vt:lpstr> kizárások </vt:lpstr>
      <vt:lpstr>mentesülések</vt:lpstr>
      <vt:lpstr>területi hatály</vt:lpstr>
      <vt:lpstr>biztosítható vagyontárgyak</vt:lpstr>
      <vt:lpstr>pótdíj ellenében biztosítható vagyontárgyak</vt:lpstr>
      <vt:lpstr>kizárt vagyontárgyak</vt:lpstr>
      <vt:lpstr>felépítés</vt:lpstr>
      <vt:lpstr>bronz csomag biztosítási események</vt:lpstr>
      <vt:lpstr>tűz</vt:lpstr>
      <vt:lpstr>villámcsapás</vt:lpstr>
      <vt:lpstr>robbanás, összeroppanás</vt:lpstr>
      <vt:lpstr>vihar, jégeső </vt:lpstr>
      <vt:lpstr>felhőszakadás</vt:lpstr>
      <vt:lpstr>hónyomás, földmozgáskárok </vt:lpstr>
      <vt:lpstr>földrengés, árvíz</vt:lpstr>
      <vt:lpstr>ismeretlen üreg beomlása</vt:lpstr>
      <vt:lpstr>idegen jármű ütközése</vt:lpstr>
      <vt:lpstr>légi jármű ütközése, idegen tárgy rádőlése</vt:lpstr>
      <vt:lpstr>ezüst csomag</vt:lpstr>
      <vt:lpstr>üvegtörés, bútorüveg törése </vt:lpstr>
      <vt:lpstr>ezüst – akvárium törése és repedése által keletkező vízkár </vt:lpstr>
      <vt:lpstr>vezetékes vízkár</vt:lpstr>
      <vt:lpstr>betöréses lopás </vt:lpstr>
      <vt:lpstr>rablás és kifosztás, rongálás</vt:lpstr>
      <vt:lpstr> kertben található vagyontárgyak biztosítása </vt:lpstr>
      <vt:lpstr>vagyonvédelmi eszközök és épület felszerelési tárgyak lopási és rongálási kárai</vt:lpstr>
      <vt:lpstr>járulékos költségek térítése </vt:lpstr>
      <vt:lpstr>bankkártya elvesztése, megrongálódása </vt:lpstr>
      <vt:lpstr>arany csomag</vt:lpstr>
      <vt:lpstr>füst- és koromszennyezés, veszélytelenítés,vízveszteség térítése</vt:lpstr>
      <vt:lpstr>különleges üvegek törése, repedése</vt:lpstr>
      <vt:lpstr>zár megrongálódása</vt:lpstr>
      <vt:lpstr>graffiti okozta károk</vt:lpstr>
      <vt:lpstr>állatorvosi költségek térítése </vt:lpstr>
      <vt:lpstr>telefondoktor</vt:lpstr>
      <vt:lpstr>kiegészítő biztosítások</vt:lpstr>
      <vt:lpstr>kiegészítők – ezermester </vt:lpstr>
      <vt:lpstr>kiegészítők – ezermester</vt:lpstr>
      <vt:lpstr>kiegészítők – felelősségbiztosítás</vt:lpstr>
      <vt:lpstr>kiegészítők – felelősségbiztosítás </vt:lpstr>
      <vt:lpstr>kiegészítők – balesetbiztosítás </vt:lpstr>
      <vt:lpstr>kiegészítők – balesetbiztosítás </vt:lpstr>
      <vt:lpstr>kedvezmények </vt:lpstr>
      <vt:lpstr>csomagok összefoglaló</vt:lpstr>
      <vt:lpstr>szerződéskötési tudnivalók</vt:lpstr>
      <vt:lpstr>59. dia</vt:lpstr>
      <vt:lpstr>60. dia</vt:lpstr>
    </vt:vector>
  </TitlesOfParts>
  <Manager> </Manager>
  <Company>Axa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subject> </dc:subject>
  <dc:creator>P Ouvrard</dc:creator>
  <cp:keywords/>
  <dc:description/>
  <cp:lastModifiedBy>eniko.naunerne</cp:lastModifiedBy>
  <cp:revision>868</cp:revision>
  <cp:lastPrinted>2008-11-06T09:36:25Z</cp:lastPrinted>
  <dcterms:created xsi:type="dcterms:W3CDTF">2009-03-25T09:57:05Z</dcterms:created>
  <dcterms:modified xsi:type="dcterms:W3CDTF">2011-04-26T12:19:25Z</dcterms:modified>
  <cp:category/>
  <cp:contentType>Projektmunkaterület-dokumentum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0x0101008A98423170284BEEB635F43C3CF4E98B001F3CADA92B70D64981216E79DC64875C</vt:lpwstr>
  </property>
  <property fmtid="{D5CDD505-2E9C-101B-9397-08002B2CF9AE}" pid="3" name="Owner">
    <vt:lpwstr/>
  </property>
  <property fmtid="{D5CDD505-2E9C-101B-9397-08002B2CF9AE}" pid="4" name="Status">
    <vt:lpwstr>Véleményezésre kész</vt:lpwstr>
  </property>
  <property fmtid="{D5CDD505-2E9C-101B-9397-08002B2CF9AE}" pid="5" name="Links">
    <vt:lpwstr>&lt;?xml version="1.0" encoding="UTF-8"?&gt;&lt;Result&gt;&lt;NewXML&gt;&lt;PWSLinkDataSet xmlns="http://schemas.microsoft.com/office/project/server/webservices/PWSLinkDataSet/" /&gt;&lt;/NewXML&gt;&lt;ProjectUID&gt;192122f1-360a-4b7c-9d26-9121e5dba65a&lt;/ProjectUID&gt;&lt;OldXML&gt;&lt;PWSLinkDataSet xm</vt:lpwstr>
  </property>
</Properties>
</file>