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1027113" y="228600"/>
            <a:ext cx="7888287" cy="5372100"/>
          </a:xfrm>
          <a:custGeom>
            <a:avLst/>
            <a:gdLst/>
            <a:ahLst/>
            <a:cxnLst>
              <a:cxn ang="0">
                <a:pos x="0" y="3279"/>
              </a:cxn>
              <a:cxn ang="0">
                <a:pos x="2515" y="0"/>
              </a:cxn>
              <a:cxn ang="0">
                <a:pos x="4793" y="0"/>
              </a:cxn>
              <a:cxn ang="0">
                <a:pos x="4793" y="3279"/>
              </a:cxn>
              <a:cxn ang="0">
                <a:pos x="0" y="3279"/>
              </a:cxn>
            </a:cxnLst>
            <a:rect l="0" t="0" r="r" b="b"/>
            <a:pathLst>
              <a:path w="4793" h="3279">
                <a:moveTo>
                  <a:pt x="0" y="3279"/>
                </a:moveTo>
                <a:lnTo>
                  <a:pt x="2515" y="0"/>
                </a:lnTo>
                <a:lnTo>
                  <a:pt x="4793" y="0"/>
                </a:lnTo>
                <a:lnTo>
                  <a:pt x="4793" y="3279"/>
                </a:lnTo>
                <a:lnTo>
                  <a:pt x="0" y="327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>
              <a:latin typeface="+mn-lt"/>
              <a:ea typeface="+mn-ea"/>
              <a:cs typeface="+mn-cs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gray">
          <a:xfrm>
            <a:off x="228600" y="228600"/>
            <a:ext cx="4937125" cy="5372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79"/>
              </a:cxn>
              <a:cxn ang="0">
                <a:pos x="486" y="3279"/>
              </a:cxn>
              <a:cxn ang="0">
                <a:pos x="3000" y="0"/>
              </a:cxn>
              <a:cxn ang="0">
                <a:pos x="0" y="0"/>
              </a:cxn>
            </a:cxnLst>
            <a:rect l="0" t="0" r="r" b="b"/>
            <a:pathLst>
              <a:path w="3000" h="3279">
                <a:moveTo>
                  <a:pt x="0" y="0"/>
                </a:moveTo>
                <a:lnTo>
                  <a:pt x="0" y="3279"/>
                </a:lnTo>
                <a:lnTo>
                  <a:pt x="486" y="3279"/>
                </a:lnTo>
                <a:lnTo>
                  <a:pt x="30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>
              <a:latin typeface="+mn-lt"/>
              <a:ea typeface="+mn-ea"/>
              <a:cs typeface="+mn-cs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gray">
          <a:xfrm>
            <a:off x="3260725" y="228600"/>
            <a:ext cx="1905000" cy="1995488"/>
          </a:xfrm>
          <a:custGeom>
            <a:avLst/>
            <a:gdLst/>
            <a:ahLst/>
            <a:cxnLst>
              <a:cxn ang="0">
                <a:pos x="228" y="1212"/>
              </a:cxn>
              <a:cxn ang="0">
                <a:pos x="1158" y="0"/>
              </a:cxn>
              <a:cxn ang="0">
                <a:pos x="930" y="0"/>
              </a:cxn>
              <a:cxn ang="0">
                <a:pos x="0" y="1212"/>
              </a:cxn>
              <a:cxn ang="0">
                <a:pos x="228" y="1212"/>
              </a:cxn>
            </a:cxnLst>
            <a:rect l="0" t="0" r="r" b="b"/>
            <a:pathLst>
              <a:path w="1158" h="1212">
                <a:moveTo>
                  <a:pt x="228" y="1212"/>
                </a:moveTo>
                <a:lnTo>
                  <a:pt x="1158" y="0"/>
                </a:lnTo>
                <a:lnTo>
                  <a:pt x="930" y="0"/>
                </a:lnTo>
                <a:lnTo>
                  <a:pt x="0" y="1212"/>
                </a:lnTo>
                <a:lnTo>
                  <a:pt x="228" y="1212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>
              <a:latin typeface="+mn-lt"/>
              <a:ea typeface="+mn-ea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gray">
          <a:xfrm>
            <a:off x="0" y="0"/>
            <a:ext cx="2286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>
              <a:latin typeface="+mn-lt"/>
              <a:ea typeface="+mn-ea"/>
              <a:cs typeface="+mn-cs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gray">
          <a:xfrm>
            <a:off x="8915400" y="0"/>
            <a:ext cx="2286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>
              <a:latin typeface="+mn-lt"/>
              <a:ea typeface="+mn-ea"/>
              <a:cs typeface="+mn-cs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gray">
          <a:xfrm>
            <a:off x="0" y="5105400"/>
            <a:ext cx="90678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>
              <a:latin typeface="+mn-lt"/>
              <a:ea typeface="+mn-ea"/>
              <a:cs typeface="+mn-cs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gray">
          <a:xfrm>
            <a:off x="0" y="0"/>
            <a:ext cx="91440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>
              <a:latin typeface="+mn-lt"/>
              <a:ea typeface="+mn-ea"/>
              <a:cs typeface="+mn-cs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gray">
          <a:xfrm>
            <a:off x="228600" y="65151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CF6610A-74D0-4E98-8117-B298394F6D40}" type="slidenum">
              <a:rPr lang="fr-FR" sz="1000">
                <a:solidFill>
                  <a:srgbClr val="103184"/>
                </a:solidFill>
                <a:latin typeface="+mn-l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fr-FR" sz="1000">
              <a:solidFill>
                <a:srgbClr val="10318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5078413" y="5892800"/>
            <a:ext cx="4294187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hu-HU"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gray">
          <a:xfrm>
            <a:off x="5459413" y="5816600"/>
            <a:ext cx="4294187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9220200" y="5765800"/>
            <a:ext cx="4572000" cy="1092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Encombrement maximum du logotype depuis le bord inférieur droit de la page</a:t>
            </a:r>
            <a:br>
              <a:rPr lang="fr-FR" sz="900">
                <a:solidFill>
                  <a:srgbClr val="000000"/>
                </a:solidFill>
                <a:latin typeface="+mn-lt"/>
                <a:ea typeface="+mn-ea"/>
                <a:cs typeface="+mn-cs"/>
              </a:rPr>
            </a:br>
            <a:r>
              <a:rPr lang="fr-FR" sz="9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(logo placé à 1/3X du bord; X = logotype)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9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5" name="Picture 15" descr="stan_d_p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5949950"/>
            <a:ext cx="33845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2743200" cy="4343400"/>
          </a:xfrm>
        </p:spPr>
        <p:txBody>
          <a:bodyPr anchor="t"/>
          <a:lstStyle>
            <a:lvl1pPr>
              <a:lnSpc>
                <a:spcPct val="95000"/>
              </a:lnSpc>
              <a:defRPr sz="3300">
                <a:solidFill>
                  <a:srgbClr val="103184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fr-FR"/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5334000" y="752475"/>
            <a:ext cx="3378200" cy="42116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Alcím mintájának szerkesztése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1B884-1240-468A-9E52-4ABD9161731A}" type="slidenum">
              <a:rPr lang="hu-HU" smtClean="0"/>
              <a:t>‹#›</a:t>
            </a:fld>
            <a:endParaRPr lang="hu-H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2095500" cy="5867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134100" cy="5867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1B884-1240-468A-9E52-4ABD9161731A}" type="slidenum">
              <a:rPr lang="hu-HU" smtClean="0"/>
              <a:t>‹#›</a:t>
            </a:fld>
            <a:endParaRPr lang="hu-H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1B884-1240-468A-9E52-4ABD9161731A}" type="slidenum">
              <a:rPr lang="hu-HU" smtClean="0"/>
              <a:t>‹#›</a:t>
            </a:fld>
            <a:endParaRPr lang="hu-H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1B884-1240-468A-9E52-4ABD9161731A}" type="slidenum">
              <a:rPr lang="hu-HU" smtClean="0"/>
              <a:t>‹#›</a:t>
            </a:fld>
            <a:endParaRPr lang="hu-H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1B884-1240-468A-9E52-4ABD9161731A}" type="slidenum">
              <a:rPr lang="hu-HU" smtClean="0"/>
              <a:t>‹#›</a:t>
            </a:fld>
            <a:endParaRPr lang="hu-H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1B884-1240-468A-9E52-4ABD9161731A}" type="slidenum">
              <a:rPr lang="hu-HU" smtClean="0"/>
              <a:t>‹#›</a:t>
            </a:fld>
            <a:endParaRPr lang="hu-H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1B884-1240-468A-9E52-4ABD9161731A}" type="slidenum">
              <a:rPr lang="hu-HU" smtClean="0"/>
              <a:t>‹#›</a:t>
            </a:fld>
            <a:endParaRPr lang="hu-H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1B884-1240-468A-9E52-4ABD9161731A}" type="slidenum">
              <a:rPr lang="hu-HU" smtClean="0"/>
              <a:t>‹#›</a:t>
            </a:fld>
            <a:endParaRPr lang="hu-H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1B884-1240-468A-9E52-4ABD9161731A}" type="slidenum">
              <a:rPr lang="hu-HU" smtClean="0"/>
              <a:t>‹#›</a:t>
            </a:fld>
            <a:endParaRPr lang="hu-H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1B884-1240-468A-9E52-4ABD9161731A}" type="slidenum">
              <a:rPr lang="hu-HU" smtClean="0"/>
              <a:t>‹#›</a:t>
            </a:fld>
            <a:endParaRPr lang="hu-H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rgbClr val="D7B4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gray">
          <a:xfrm>
            <a:off x="0" y="1143000"/>
            <a:ext cx="9144000" cy="5715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>
              <a:latin typeface="+mn-lt"/>
              <a:ea typeface="+mn-ea"/>
              <a:cs typeface="+mn-cs"/>
            </a:endParaRPr>
          </a:p>
        </p:txBody>
      </p:sp>
      <p:sp>
        <p:nvSpPr>
          <p:cNvPr id="22531" name="Freeform 3"/>
          <p:cNvSpPr>
            <a:spLocks/>
          </p:cNvSpPr>
          <p:nvPr/>
        </p:nvSpPr>
        <p:spPr bwMode="gray">
          <a:xfrm>
            <a:off x="228600" y="195263"/>
            <a:ext cx="7599363" cy="9477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74"/>
              </a:cxn>
              <a:cxn ang="0">
                <a:pos x="4189" y="574"/>
              </a:cxn>
              <a:cxn ang="0">
                <a:pos x="4619" y="0"/>
              </a:cxn>
              <a:cxn ang="0">
                <a:pos x="0" y="0"/>
              </a:cxn>
            </a:cxnLst>
            <a:rect l="0" t="0" r="r" b="b"/>
            <a:pathLst>
              <a:path w="4619" h="574">
                <a:moveTo>
                  <a:pt x="0" y="0"/>
                </a:moveTo>
                <a:lnTo>
                  <a:pt x="0" y="574"/>
                </a:lnTo>
                <a:lnTo>
                  <a:pt x="4189" y="574"/>
                </a:lnTo>
                <a:lnTo>
                  <a:pt x="461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>
              <a:latin typeface="+mn-lt"/>
              <a:ea typeface="+mn-ea"/>
              <a:cs typeface="+mn-cs"/>
            </a:endParaRPr>
          </a:p>
        </p:txBody>
      </p:sp>
      <p:sp>
        <p:nvSpPr>
          <p:cNvPr id="22532" name="Freeform 4"/>
          <p:cNvSpPr>
            <a:spLocks/>
          </p:cNvSpPr>
          <p:nvPr/>
        </p:nvSpPr>
        <p:spPr bwMode="gray">
          <a:xfrm>
            <a:off x="7124700" y="195263"/>
            <a:ext cx="1790700" cy="947737"/>
          </a:xfrm>
          <a:custGeom>
            <a:avLst/>
            <a:gdLst/>
            <a:ahLst/>
            <a:cxnLst>
              <a:cxn ang="0">
                <a:pos x="429" y="0"/>
              </a:cxn>
              <a:cxn ang="0">
                <a:pos x="0" y="574"/>
              </a:cxn>
              <a:cxn ang="0">
                <a:pos x="1088" y="574"/>
              </a:cxn>
              <a:cxn ang="0">
                <a:pos x="1088" y="0"/>
              </a:cxn>
              <a:cxn ang="0">
                <a:pos x="429" y="0"/>
              </a:cxn>
            </a:cxnLst>
            <a:rect l="0" t="0" r="r" b="b"/>
            <a:pathLst>
              <a:path w="1088" h="574">
                <a:moveTo>
                  <a:pt x="429" y="0"/>
                </a:moveTo>
                <a:lnTo>
                  <a:pt x="0" y="574"/>
                </a:lnTo>
                <a:lnTo>
                  <a:pt x="1088" y="574"/>
                </a:lnTo>
                <a:lnTo>
                  <a:pt x="1088" y="0"/>
                </a:lnTo>
                <a:lnTo>
                  <a:pt x="429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>
              <a:latin typeface="+mn-lt"/>
              <a:ea typeface="+mn-ea"/>
              <a:cs typeface="+mn-cs"/>
            </a:endParaRPr>
          </a:p>
        </p:txBody>
      </p:sp>
      <p:sp>
        <p:nvSpPr>
          <p:cNvPr id="22533" name="Freeform 5"/>
          <p:cNvSpPr>
            <a:spLocks/>
          </p:cNvSpPr>
          <p:nvPr/>
        </p:nvSpPr>
        <p:spPr bwMode="gray">
          <a:xfrm>
            <a:off x="7019925" y="195263"/>
            <a:ext cx="903288" cy="947737"/>
          </a:xfrm>
          <a:custGeom>
            <a:avLst/>
            <a:gdLst/>
            <a:ahLst/>
            <a:cxnLst>
              <a:cxn ang="0">
                <a:pos x="107" y="574"/>
              </a:cxn>
              <a:cxn ang="0">
                <a:pos x="547" y="0"/>
              </a:cxn>
              <a:cxn ang="0">
                <a:pos x="438" y="0"/>
              </a:cxn>
              <a:cxn ang="0">
                <a:pos x="0" y="574"/>
              </a:cxn>
              <a:cxn ang="0">
                <a:pos x="107" y="574"/>
              </a:cxn>
            </a:cxnLst>
            <a:rect l="0" t="0" r="r" b="b"/>
            <a:pathLst>
              <a:path w="547" h="574">
                <a:moveTo>
                  <a:pt x="107" y="574"/>
                </a:moveTo>
                <a:lnTo>
                  <a:pt x="547" y="0"/>
                </a:lnTo>
                <a:lnTo>
                  <a:pt x="438" y="0"/>
                </a:lnTo>
                <a:lnTo>
                  <a:pt x="0" y="574"/>
                </a:lnTo>
                <a:lnTo>
                  <a:pt x="107" y="574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>
              <a:latin typeface="+mn-lt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gray">
          <a:xfrm>
            <a:off x="533400" y="228600"/>
            <a:ext cx="693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28600" y="65151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103184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F21B884-1240-468A-9E52-4ABD9161731A}" type="slidenum">
              <a:rPr lang="hu-HU" smtClean="0"/>
              <a:t>‹#›</a:t>
            </a:fld>
            <a:endParaRPr lang="hu-HU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gray">
          <a:xfrm>
            <a:off x="0" y="0"/>
            <a:ext cx="228600" cy="1295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>
              <a:latin typeface="+mn-lt"/>
              <a:ea typeface="+mn-ea"/>
              <a:cs typeface="+mn-cs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gray">
          <a:xfrm>
            <a:off x="8915400" y="0"/>
            <a:ext cx="228600" cy="1295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>
              <a:latin typeface="+mn-lt"/>
              <a:ea typeface="+mn-ea"/>
              <a:cs typeface="+mn-cs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gray">
          <a:xfrm>
            <a:off x="0" y="0"/>
            <a:ext cx="91440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>
              <a:latin typeface="+mn-lt"/>
              <a:ea typeface="+mn-ea"/>
              <a:cs typeface="+mn-cs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gray">
          <a:xfrm>
            <a:off x="-1828800" y="3429000"/>
            <a:ext cx="1447800" cy="3048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Pour personnaliser le pied de page « Lieu - date »:</a:t>
            </a:r>
            <a:endParaRPr lang="fr-FR" sz="12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Affichage / En-tête et pied de page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Personnaliser la zone date et pieds de page.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Cliquer sur appliquer partout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gray">
          <a:xfrm>
            <a:off x="533400" y="12954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2541" name="Rectangle 13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33400" y="6515100"/>
            <a:ext cx="655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103184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9296400" y="6135688"/>
            <a:ext cx="2168525" cy="7223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Encombrement maximum du logotype depuis le bord inférieur droit de la page </a:t>
            </a:r>
            <a:br>
              <a:rPr lang="fr-FR" sz="900">
                <a:solidFill>
                  <a:srgbClr val="000000"/>
                </a:solidFill>
                <a:latin typeface="+mn-lt"/>
                <a:ea typeface="+mn-ea"/>
                <a:cs typeface="+mn-cs"/>
              </a:rPr>
            </a:br>
            <a:r>
              <a:rPr lang="fr-FR" sz="9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(logo placé à 2/3X du bord; X = logotype)</a:t>
            </a:r>
          </a:p>
        </p:txBody>
      </p:sp>
      <p:pic>
        <p:nvPicPr>
          <p:cNvPr id="1039" name="Picture 15" descr="stan_d_p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80288" y="6359525"/>
            <a:ext cx="154622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" charset="0"/>
          <a:ea typeface="ＭＳ Ｐゴシック" pitchFamily="-64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" charset="0"/>
          <a:ea typeface="ＭＳ Ｐゴシック" pitchFamily="-64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" charset="0"/>
          <a:ea typeface="ＭＳ Ｐゴシック" pitchFamily="-64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" charset="0"/>
          <a:ea typeface="ＭＳ Ｐゴシック" pitchFamily="-64" charset="-128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" charset="0"/>
          <a:ea typeface="ＭＳ Ｐゴシック" pitchFamily="-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" charset="0"/>
          <a:ea typeface="ＭＳ Ｐゴシック" pitchFamily="-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" charset="0"/>
          <a:ea typeface="ＭＳ Ｐゴシック" pitchFamily="-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" charset="0"/>
          <a:ea typeface="ＭＳ Ｐゴシック" pitchFamily="-64" charset="-128"/>
        </a:defRPr>
      </a:lvl9pPr>
    </p:titleStyle>
    <p:bodyStyle>
      <a:lvl1pPr marL="287338" indent="-287338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n"/>
        <a:defRPr sz="2200" b="1">
          <a:solidFill>
            <a:srgbClr val="103184"/>
          </a:solidFill>
          <a:latin typeface="+mn-lt"/>
          <a:ea typeface="+mn-ea"/>
          <a:cs typeface="ＭＳ Ｐゴシック"/>
        </a:defRPr>
      </a:lvl1pPr>
      <a:lvl2pPr marL="541338" indent="-252413" algn="l" rtl="0" eaLnBrk="1" fontAlgn="base" hangingPunct="1">
        <a:spcBef>
          <a:spcPct val="0"/>
        </a:spcBef>
        <a:spcAft>
          <a:spcPct val="0"/>
        </a:spcAft>
        <a:buClr>
          <a:schemeClr val="bg1"/>
        </a:buClr>
        <a:buSzPct val="85000"/>
        <a:buFont typeface="Wingdings" pitchFamily="2" charset="2"/>
        <a:buChar char="l"/>
        <a:defRPr sz="1700">
          <a:solidFill>
            <a:srgbClr val="103184"/>
          </a:solidFill>
          <a:latin typeface="+mn-lt"/>
          <a:ea typeface="+mn-ea"/>
          <a:cs typeface="ＭＳ Ｐゴシック"/>
        </a:defRPr>
      </a:lvl2pPr>
      <a:lvl3pPr marL="738188" indent="-195263" algn="l" rtl="0" eaLnBrk="1" fontAlgn="base" hangingPunct="1">
        <a:spcBef>
          <a:spcPct val="0"/>
        </a:spcBef>
        <a:spcAft>
          <a:spcPct val="0"/>
        </a:spcAft>
        <a:buClr>
          <a:schemeClr val="bg1"/>
        </a:buClr>
        <a:buSzPct val="85000"/>
        <a:buChar char="-"/>
        <a:defRPr sz="1700">
          <a:solidFill>
            <a:srgbClr val="103184"/>
          </a:solidFill>
          <a:latin typeface="+mn-lt"/>
          <a:ea typeface="+mn-ea"/>
          <a:cs typeface="ＭＳ Ｐゴシック"/>
        </a:defRPr>
      </a:lvl3pPr>
      <a:lvl4pPr marL="933450" indent="-193675" algn="l" rtl="0" eaLnBrk="1" fontAlgn="base" hangingPunct="1">
        <a:spcBef>
          <a:spcPct val="0"/>
        </a:spcBef>
        <a:spcAft>
          <a:spcPct val="0"/>
        </a:spcAft>
        <a:buClr>
          <a:schemeClr val="bg1"/>
        </a:buClr>
        <a:buSzPct val="85000"/>
        <a:defRPr sz="2200" b="1">
          <a:solidFill>
            <a:schemeClr val="bg1"/>
          </a:solidFill>
          <a:latin typeface="+mn-lt"/>
          <a:ea typeface="+mn-ea"/>
          <a:cs typeface="ＭＳ Ｐゴシック"/>
        </a:defRPr>
      </a:lvl4pPr>
      <a:lvl5pPr marL="1220788" indent="-285750" algn="l" rtl="0" eaLnBrk="1" fontAlgn="base" hangingPunct="1">
        <a:spcBef>
          <a:spcPct val="0"/>
        </a:spcBef>
        <a:spcAft>
          <a:spcPct val="0"/>
        </a:spcAft>
        <a:buSzPct val="80000"/>
        <a:buFont typeface="Wingdings" pitchFamily="2" charset="2"/>
        <a:defRPr>
          <a:solidFill>
            <a:srgbClr val="103184"/>
          </a:solidFill>
          <a:latin typeface="+mn-lt"/>
          <a:ea typeface="+mn-ea"/>
          <a:cs typeface="ＭＳ Ｐゴシック"/>
        </a:defRPr>
      </a:lvl5pPr>
      <a:lvl6pPr marL="1677988" indent="-285750" algn="l" rtl="0" eaLnBrk="1" fontAlgn="base" hangingPunct="1">
        <a:spcBef>
          <a:spcPct val="0"/>
        </a:spcBef>
        <a:spcAft>
          <a:spcPct val="0"/>
        </a:spcAft>
        <a:buSzPct val="80000"/>
        <a:buFont typeface="Wingdings" pitchFamily="2" charset="2"/>
        <a:defRPr>
          <a:solidFill>
            <a:srgbClr val="103184"/>
          </a:solidFill>
          <a:latin typeface="+mn-lt"/>
          <a:ea typeface="+mn-ea"/>
        </a:defRPr>
      </a:lvl6pPr>
      <a:lvl7pPr marL="2135188" indent="-285750" algn="l" rtl="0" eaLnBrk="1" fontAlgn="base" hangingPunct="1">
        <a:spcBef>
          <a:spcPct val="0"/>
        </a:spcBef>
        <a:spcAft>
          <a:spcPct val="0"/>
        </a:spcAft>
        <a:buSzPct val="80000"/>
        <a:buFont typeface="Wingdings" pitchFamily="2" charset="2"/>
        <a:defRPr>
          <a:solidFill>
            <a:srgbClr val="103184"/>
          </a:solidFill>
          <a:latin typeface="+mn-lt"/>
          <a:ea typeface="+mn-ea"/>
        </a:defRPr>
      </a:lvl7pPr>
      <a:lvl8pPr marL="2592388" indent="-285750" algn="l" rtl="0" eaLnBrk="1" fontAlgn="base" hangingPunct="1">
        <a:spcBef>
          <a:spcPct val="0"/>
        </a:spcBef>
        <a:spcAft>
          <a:spcPct val="0"/>
        </a:spcAft>
        <a:buSzPct val="80000"/>
        <a:buFont typeface="Wingdings" pitchFamily="2" charset="2"/>
        <a:defRPr>
          <a:solidFill>
            <a:srgbClr val="103184"/>
          </a:solidFill>
          <a:latin typeface="+mn-lt"/>
          <a:ea typeface="+mn-ea"/>
        </a:defRPr>
      </a:lvl8pPr>
      <a:lvl9pPr marL="3049588" indent="-285750" algn="l" rtl="0" eaLnBrk="1" fontAlgn="base" hangingPunct="1">
        <a:spcBef>
          <a:spcPct val="0"/>
        </a:spcBef>
        <a:spcAft>
          <a:spcPct val="0"/>
        </a:spcAft>
        <a:buSzPct val="80000"/>
        <a:buFont typeface="Wingdings" pitchFamily="2" charset="2"/>
        <a:defRPr>
          <a:solidFill>
            <a:srgbClr val="103184"/>
          </a:solidFill>
          <a:latin typeface="+mn-lt"/>
          <a:ea typeface="+mn-ea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Aktív MAX továbbfejlesztése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84784"/>
            <a:ext cx="8352928" cy="3888432"/>
          </a:xfrm>
        </p:spPr>
        <p:txBody>
          <a:bodyPr/>
          <a:lstStyle/>
          <a:p>
            <a:r>
              <a:rPr lang="hu-HU" sz="2400" dirty="0" smtClean="0"/>
              <a:t>Maximális belépési kor </a:t>
            </a:r>
            <a:r>
              <a:rPr lang="hu-HU" sz="2400" dirty="0" smtClean="0">
                <a:solidFill>
                  <a:srgbClr val="FF0000"/>
                </a:solidFill>
              </a:rPr>
              <a:t>kibővítése</a:t>
            </a:r>
          </a:p>
          <a:p>
            <a:pPr lvl="1"/>
            <a:endParaRPr lang="hu-HU" sz="2000" b="1" dirty="0" smtClean="0">
              <a:solidFill>
                <a:srgbClr val="FF0000"/>
              </a:solidFill>
            </a:endParaRPr>
          </a:p>
          <a:p>
            <a:pPr lvl="1"/>
            <a:r>
              <a:rPr lang="hu-HU" sz="2000" b="1" dirty="0" smtClean="0">
                <a:solidFill>
                  <a:srgbClr val="FF0000"/>
                </a:solidFill>
              </a:rPr>
              <a:t>Max</a:t>
            </a:r>
            <a:r>
              <a:rPr lang="hu-HU" sz="2000" b="1" dirty="0" smtClean="0">
                <a:solidFill>
                  <a:srgbClr val="FF0000"/>
                </a:solidFill>
              </a:rPr>
              <a:t>. 55 éves korig </a:t>
            </a:r>
          </a:p>
          <a:p>
            <a:pPr lvl="1">
              <a:buNone/>
            </a:pPr>
            <a:r>
              <a:rPr lang="hu-HU" sz="2000" b="1" dirty="0" smtClean="0">
                <a:solidFill>
                  <a:srgbClr val="FF0000"/>
                </a:solidFill>
              </a:rPr>
              <a:t>	</a:t>
            </a:r>
            <a:r>
              <a:rPr lang="hu-HU" sz="1800" dirty="0" smtClean="0"/>
              <a:t>akik </a:t>
            </a:r>
            <a:r>
              <a:rPr lang="hu-HU" sz="1800" dirty="0" smtClean="0"/>
              <a:t>még nem töltötték be az 55 </a:t>
            </a:r>
            <a:r>
              <a:rPr lang="hu-HU" sz="1800" dirty="0" smtClean="0"/>
              <a:t>évet</a:t>
            </a:r>
            <a:endParaRPr lang="hu-HU" sz="1800" dirty="0" smtClean="0"/>
          </a:p>
          <a:p>
            <a:pPr lvl="1"/>
            <a:endParaRPr lang="hu-HU" sz="1800" dirty="0" smtClean="0"/>
          </a:p>
          <a:p>
            <a:pPr lvl="1"/>
            <a:r>
              <a:rPr lang="hu-HU" sz="1800" dirty="0" smtClean="0"/>
              <a:t>51-55 éves belépőknél a </a:t>
            </a:r>
            <a:r>
              <a:rPr lang="hu-HU" sz="1800" b="1" dirty="0" smtClean="0">
                <a:solidFill>
                  <a:srgbClr val="FF0000"/>
                </a:solidFill>
              </a:rPr>
              <a:t>minimum éves díj 300.000 HUF</a:t>
            </a:r>
          </a:p>
          <a:p>
            <a:pPr lvl="1">
              <a:buNone/>
            </a:pPr>
            <a:endParaRPr lang="hu-HU" sz="1800" dirty="0" smtClean="0"/>
          </a:p>
          <a:p>
            <a:pPr lvl="1">
              <a:buNone/>
            </a:pPr>
            <a:endParaRPr lang="hu-HU" sz="1800" dirty="0" smtClean="0"/>
          </a:p>
          <a:p>
            <a:pPr marL="287338" lvl="1" indent="-287338">
              <a:buClr>
                <a:schemeClr val="tx2"/>
              </a:buClr>
              <a:buSzPct val="80000"/>
              <a:buFont typeface="Wingdings" pitchFamily="2" charset="2"/>
              <a:buChar char="n"/>
            </a:pPr>
            <a:r>
              <a:rPr lang="hu-HU" sz="2400" b="1" dirty="0" smtClean="0"/>
              <a:t>Az Ügyfelek célja a </a:t>
            </a:r>
            <a:r>
              <a:rPr lang="hu-HU" sz="2400" b="1" dirty="0" smtClean="0">
                <a:solidFill>
                  <a:srgbClr val="FF0000"/>
                </a:solidFill>
              </a:rPr>
              <a:t>minél magasabb megtérülés </a:t>
            </a:r>
          </a:p>
          <a:p>
            <a:pPr lvl="1"/>
            <a:endParaRPr lang="hu-HU" sz="1800" dirty="0" smtClean="0"/>
          </a:p>
          <a:p>
            <a:pPr lvl="1"/>
            <a:r>
              <a:rPr lang="hu-HU" sz="1800" dirty="0" smtClean="0"/>
              <a:t>Figyelemfelhívás </a:t>
            </a:r>
            <a:r>
              <a:rPr lang="hu-HU" sz="1800" b="1" dirty="0" smtClean="0">
                <a:solidFill>
                  <a:srgbClr val="FF0000"/>
                </a:solidFill>
              </a:rPr>
              <a:t>TOP UP </a:t>
            </a:r>
            <a:r>
              <a:rPr lang="hu-HU" sz="1800" dirty="0" smtClean="0"/>
              <a:t>befizetésre</a:t>
            </a:r>
          </a:p>
          <a:p>
            <a:pPr lvl="1"/>
            <a:endParaRPr lang="hu-HU" sz="1800" dirty="0" smtClean="0"/>
          </a:p>
          <a:p>
            <a:pPr lvl="1"/>
            <a:r>
              <a:rPr lang="hu-HU" sz="1800" dirty="0" smtClean="0"/>
              <a:t>Figyelemfelhívás </a:t>
            </a:r>
            <a:r>
              <a:rPr lang="hu-HU" sz="1800" b="1" dirty="0" smtClean="0">
                <a:solidFill>
                  <a:srgbClr val="FF0000"/>
                </a:solidFill>
              </a:rPr>
              <a:t>adójóváírás igénybevételére</a:t>
            </a:r>
          </a:p>
          <a:p>
            <a:pPr lvl="1"/>
            <a:endParaRPr lang="hu-HU" sz="1800" dirty="0" smtClean="0"/>
          </a:p>
          <a:p>
            <a:pPr lvl="1"/>
            <a:r>
              <a:rPr lang="hu-HU" sz="1800" dirty="0" smtClean="0"/>
              <a:t>Figyelemfelhívás </a:t>
            </a:r>
            <a:r>
              <a:rPr lang="hu-HU" sz="1800" b="1" dirty="0" smtClean="0">
                <a:solidFill>
                  <a:srgbClr val="FF0000"/>
                </a:solidFill>
              </a:rPr>
              <a:t>adójóváírás maximalizálásra   </a:t>
            </a:r>
            <a:endParaRPr lang="hu-HU" sz="1800" b="1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484784"/>
            <a:ext cx="1336891" cy="1872208"/>
          </a:xfrm>
          <a:prstGeom prst="rect">
            <a:avLst/>
          </a:prstGeom>
          <a:noFill/>
          <a:ln w="9525">
            <a:solidFill>
              <a:srgbClr val="103184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éma1 ENG">
  <a:themeElements>
    <a:clrScheme name="Nouvelle présentation 1">
      <a:dk1>
        <a:srgbClr val="8C5AA5"/>
      </a:dk1>
      <a:lt1>
        <a:srgbClr val="91C8EB"/>
      </a:lt1>
      <a:dk2>
        <a:srgbClr val="4B91CD"/>
      </a:dk2>
      <a:lt2>
        <a:srgbClr val="F04123"/>
      </a:lt2>
      <a:accent1>
        <a:srgbClr val="FA961E"/>
      </a:accent1>
      <a:accent2>
        <a:srgbClr val="556496"/>
      </a:accent2>
      <a:accent3>
        <a:srgbClr val="B1C7E3"/>
      </a:accent3>
      <a:accent4>
        <a:srgbClr val="7BAAC9"/>
      </a:accent4>
      <a:accent5>
        <a:srgbClr val="FCC9AB"/>
      </a:accent5>
      <a:accent6>
        <a:srgbClr val="4C5A87"/>
      </a:accent6>
      <a:hlink>
        <a:srgbClr val="A0D278"/>
      </a:hlink>
      <a:folHlink>
        <a:srgbClr val="877D19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64" charset="-128"/>
          </a:defRPr>
        </a:defPPr>
      </a:lstStyle>
    </a:lnDef>
  </a:objectDefaults>
  <a:extraClrSchemeLst>
    <a:extraClrScheme>
      <a:clrScheme name="Nouvelle présentation 1">
        <a:dk1>
          <a:srgbClr val="8C5AA5"/>
        </a:dk1>
        <a:lt1>
          <a:srgbClr val="91C8EB"/>
        </a:lt1>
        <a:dk2>
          <a:srgbClr val="4B91CD"/>
        </a:dk2>
        <a:lt2>
          <a:srgbClr val="F04123"/>
        </a:lt2>
        <a:accent1>
          <a:srgbClr val="FA961E"/>
        </a:accent1>
        <a:accent2>
          <a:srgbClr val="556496"/>
        </a:accent2>
        <a:accent3>
          <a:srgbClr val="B1C7E3"/>
        </a:accent3>
        <a:accent4>
          <a:srgbClr val="7BAAC9"/>
        </a:accent4>
        <a:accent5>
          <a:srgbClr val="FCC9AB"/>
        </a:accent5>
        <a:accent6>
          <a:srgbClr val="4C5A87"/>
        </a:accent6>
        <a:hlink>
          <a:srgbClr val="A0D278"/>
        </a:hlink>
        <a:folHlink>
          <a:srgbClr val="877D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Téma1 ENG</Template>
  <TotalTime>25</TotalTime>
  <Words>12</Words>
  <Application>Microsoft Office PowerPoint</Application>
  <PresentationFormat>Diavetítés a képernyőre (4:3 oldalarány)</PresentationFormat>
  <Paragraphs>16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Téma1 ENG</vt:lpstr>
      <vt:lpstr>Aktív MAX továbbfejlesztése</vt:lpstr>
    </vt:vector>
  </TitlesOfParts>
  <Company>AXA Zrt.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Aktív MAX továbbfejlesztése</dc:title>
  <dc:creator>balazs.meszaros</dc:creator>
  <cp:lastModifiedBy>balazs.meszaros</cp:lastModifiedBy>
  <cp:revision>4</cp:revision>
  <dcterms:created xsi:type="dcterms:W3CDTF">2014-02-13T09:36:17Z</dcterms:created>
  <dcterms:modified xsi:type="dcterms:W3CDTF">2014-02-13T10:02:01Z</dcterms:modified>
</cp:coreProperties>
</file>