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382" r:id="rId2"/>
    <p:sldId id="426" r:id="rId3"/>
    <p:sldId id="428" r:id="rId4"/>
    <p:sldId id="429" r:id="rId5"/>
    <p:sldId id="431" r:id="rId6"/>
    <p:sldId id="430" r:id="rId7"/>
    <p:sldId id="432" r:id="rId8"/>
    <p:sldId id="434" r:id="rId9"/>
    <p:sldId id="436" r:id="rId10"/>
    <p:sldId id="438" r:id="rId11"/>
    <p:sldId id="450" r:id="rId12"/>
    <p:sldId id="480" r:id="rId13"/>
    <p:sldId id="452" r:id="rId14"/>
    <p:sldId id="465" r:id="rId15"/>
    <p:sldId id="466" r:id="rId16"/>
    <p:sldId id="440" r:id="rId17"/>
    <p:sldId id="453" r:id="rId18"/>
    <p:sldId id="462" r:id="rId19"/>
    <p:sldId id="463" r:id="rId20"/>
    <p:sldId id="481" r:id="rId21"/>
    <p:sldId id="464" r:id="rId22"/>
    <p:sldId id="443" r:id="rId23"/>
    <p:sldId id="455" r:id="rId24"/>
    <p:sldId id="470" r:id="rId25"/>
    <p:sldId id="474" r:id="rId26"/>
    <p:sldId id="475" r:id="rId27"/>
    <p:sldId id="446" r:id="rId28"/>
    <p:sldId id="456" r:id="rId29"/>
    <p:sldId id="459" r:id="rId30"/>
    <p:sldId id="457" r:id="rId31"/>
    <p:sldId id="448" r:id="rId32"/>
    <p:sldId id="458" r:id="rId33"/>
    <p:sldId id="483" r:id="rId34"/>
    <p:sldId id="482" r:id="rId35"/>
    <p:sldId id="498" r:id="rId36"/>
    <p:sldId id="493" r:id="rId37"/>
    <p:sldId id="495" r:id="rId38"/>
    <p:sldId id="494" r:id="rId39"/>
    <p:sldId id="496" r:id="rId40"/>
    <p:sldId id="484" r:id="rId41"/>
    <p:sldId id="485" r:id="rId42"/>
    <p:sldId id="487" r:id="rId43"/>
    <p:sldId id="488" r:id="rId44"/>
    <p:sldId id="499" r:id="rId45"/>
  </p:sldIdLst>
  <p:sldSz cx="9144000" cy="6858000" type="screen4x3"/>
  <p:notesSz cx="6797675" cy="9926638"/>
  <p:defaultTextStyle>
    <a:defPPr>
      <a:defRPr lang="de-DE"/>
    </a:defPPr>
    <a:lvl1pPr algn="ctr" rtl="0" fontAlgn="base">
      <a:spcBef>
        <a:spcPct val="0"/>
      </a:spcBef>
      <a:spcAft>
        <a:spcPct val="30000"/>
      </a:spcAft>
      <a:buClr>
        <a:schemeClr val="accent1"/>
      </a:buClr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30000"/>
      </a:spcAft>
      <a:buClr>
        <a:schemeClr val="accent1"/>
      </a:buClr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30000"/>
      </a:spcAft>
      <a:buClr>
        <a:schemeClr val="accent1"/>
      </a:buClr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30000"/>
      </a:spcAft>
      <a:buClr>
        <a:schemeClr val="accent1"/>
      </a:buClr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30000"/>
      </a:spcAft>
      <a:buClr>
        <a:schemeClr val="accent1"/>
      </a:buClr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862633"/>
    <a:srgbClr val="A50034"/>
    <a:srgbClr val="00677F"/>
    <a:srgbClr val="009CA6"/>
    <a:srgbClr val="F1701A"/>
    <a:srgbClr val="A07400"/>
    <a:srgbClr val="949300"/>
    <a:srgbClr val="3F54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90" autoAdjust="0"/>
    <p:restoredTop sz="94811" autoAdjust="0"/>
  </p:normalViewPr>
  <p:slideViewPr>
    <p:cSldViewPr snapToGrid="0" snapToObjects="1">
      <p:cViewPr varScale="1">
        <p:scale>
          <a:sx n="108" d="100"/>
          <a:sy n="108" d="100"/>
        </p:scale>
        <p:origin x="-11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048" y="-9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95B856-09F9-44C6-AD11-88D8634713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A3FA278-D571-415D-9CC9-235EA4F02759}">
      <dgm:prSet/>
      <dgm:spPr/>
      <dgm:t>
        <a:bodyPr/>
        <a:lstStyle/>
        <a:p>
          <a:pPr rtl="0"/>
          <a:r>
            <a:rPr lang="hu-HU" dirty="0" smtClean="0"/>
            <a:t>Ha az </a:t>
          </a:r>
          <a:r>
            <a:rPr lang="hu-HU" dirty="0" err="1" smtClean="0"/>
            <a:t>Eurotax</a:t>
          </a:r>
          <a:r>
            <a:rPr lang="hu-HU" dirty="0" smtClean="0"/>
            <a:t> kóddal rendelkezésünkre áll, az erre vonatkozó mezőbe be lehet írni. </a:t>
          </a:r>
          <a:endParaRPr lang="hu-HU" dirty="0"/>
        </a:p>
      </dgm:t>
    </dgm:pt>
    <dgm:pt modelId="{14E54AD0-3AF8-4600-AB35-E2ADD908B783}" type="parTrans" cxnId="{4CFFAEFC-AF32-43B3-854D-FC7F13948AD9}">
      <dgm:prSet/>
      <dgm:spPr/>
      <dgm:t>
        <a:bodyPr/>
        <a:lstStyle/>
        <a:p>
          <a:endParaRPr lang="hu-HU"/>
        </a:p>
      </dgm:t>
    </dgm:pt>
    <dgm:pt modelId="{95F8E503-9DEF-48C0-AA62-F40A3A8F2363}" type="sibTrans" cxnId="{4CFFAEFC-AF32-43B3-854D-FC7F13948AD9}">
      <dgm:prSet/>
      <dgm:spPr/>
      <dgm:t>
        <a:bodyPr/>
        <a:lstStyle/>
        <a:p>
          <a:endParaRPr lang="hu-HU"/>
        </a:p>
      </dgm:t>
    </dgm:pt>
    <dgm:pt modelId="{3260101C-DC07-484E-986E-96804D0995BA}">
      <dgm:prSet/>
      <dgm:spPr/>
      <dgm:t>
        <a:bodyPr/>
        <a:lstStyle/>
        <a:p>
          <a:pPr rtl="0"/>
          <a:r>
            <a:rPr lang="hu-HU" dirty="0" smtClean="0"/>
            <a:t>Amennyiben nem tudjuk az </a:t>
          </a:r>
          <a:r>
            <a:rPr lang="hu-HU" dirty="0" err="1" smtClean="0"/>
            <a:t>Eurotax</a:t>
          </a:r>
          <a:r>
            <a:rPr lang="hu-HU" dirty="0" smtClean="0"/>
            <a:t> kódot, akkor az adatok alapján a kalkuláció gomb megnyomását követően felkínálja a rendszer a beazonosított gépjármű modelleket. A gyártási évek, a felépítmény (limuzin/kombi, stb.) és az ajtók száma (/4, /5, stb.) alapján lényegesen kevesebb modell közül kell kiválasztani a megfelelőt. A felszereltség név ismerete (</a:t>
          </a:r>
          <a:r>
            <a:rPr lang="hu-HU" dirty="0" err="1" smtClean="0"/>
            <a:t>Titanium</a:t>
          </a:r>
          <a:r>
            <a:rPr lang="hu-HU" dirty="0" smtClean="0"/>
            <a:t>, Trend, stb.) tovább szűkíti a lehetőségeket!</a:t>
          </a:r>
          <a:endParaRPr lang="hu-HU" dirty="0"/>
        </a:p>
      </dgm:t>
    </dgm:pt>
    <dgm:pt modelId="{09F3A861-AFF7-4D58-9433-86A8195FFCD0}" type="parTrans" cxnId="{2E05F785-9565-493D-BF4D-BF4C3B666D88}">
      <dgm:prSet/>
      <dgm:spPr/>
      <dgm:t>
        <a:bodyPr/>
        <a:lstStyle/>
        <a:p>
          <a:endParaRPr lang="hu-HU"/>
        </a:p>
      </dgm:t>
    </dgm:pt>
    <dgm:pt modelId="{10517834-26BE-4F21-A1E2-0073E31730A3}" type="sibTrans" cxnId="{2E05F785-9565-493D-BF4D-BF4C3B666D88}">
      <dgm:prSet/>
      <dgm:spPr/>
      <dgm:t>
        <a:bodyPr/>
        <a:lstStyle/>
        <a:p>
          <a:endParaRPr lang="hu-HU"/>
        </a:p>
      </dgm:t>
    </dgm:pt>
    <dgm:pt modelId="{6514D319-6C08-468C-998B-DC601451EB48}" type="pres">
      <dgm:prSet presAssocID="{3495B856-09F9-44C6-AD11-88D8634713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8B3207A-78BE-428B-94B0-DC62B5CB6F69}" type="pres">
      <dgm:prSet presAssocID="{BA3FA278-D571-415D-9CC9-235EA4F02759}" presName="parentText" presStyleLbl="node1" presStyleIdx="0" presStyleCnt="2" custScaleY="67899" custLinFactNeighborX="-254" custLinFactNeighborY="-9840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BFF36D-0528-4C40-9E2E-0A06036C502B}" type="pres">
      <dgm:prSet presAssocID="{95F8E503-9DEF-48C0-AA62-F40A3A8F2363}" presName="spacer" presStyleCnt="0"/>
      <dgm:spPr/>
    </dgm:pt>
    <dgm:pt modelId="{56B021D3-59EA-465C-9EC8-D73B043CB08B}" type="pres">
      <dgm:prSet presAssocID="{3260101C-DC07-484E-986E-96804D0995B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CFFAEFC-AF32-43B3-854D-FC7F13948AD9}" srcId="{3495B856-09F9-44C6-AD11-88D8634713A4}" destId="{BA3FA278-D571-415D-9CC9-235EA4F02759}" srcOrd="0" destOrd="0" parTransId="{14E54AD0-3AF8-4600-AB35-E2ADD908B783}" sibTransId="{95F8E503-9DEF-48C0-AA62-F40A3A8F2363}"/>
    <dgm:cxn modelId="{2E05F785-9565-493D-BF4D-BF4C3B666D88}" srcId="{3495B856-09F9-44C6-AD11-88D8634713A4}" destId="{3260101C-DC07-484E-986E-96804D0995BA}" srcOrd="1" destOrd="0" parTransId="{09F3A861-AFF7-4D58-9433-86A8195FFCD0}" sibTransId="{10517834-26BE-4F21-A1E2-0073E31730A3}"/>
    <dgm:cxn modelId="{48D80A74-9DA5-4603-B6FF-93E6CFF914EA}" type="presOf" srcId="{3495B856-09F9-44C6-AD11-88D8634713A4}" destId="{6514D319-6C08-468C-998B-DC601451EB48}" srcOrd="0" destOrd="0" presId="urn:microsoft.com/office/officeart/2005/8/layout/vList2"/>
    <dgm:cxn modelId="{D5B93958-95CC-448E-8DCF-F04F848D5764}" type="presOf" srcId="{3260101C-DC07-484E-986E-96804D0995BA}" destId="{56B021D3-59EA-465C-9EC8-D73B043CB08B}" srcOrd="0" destOrd="0" presId="urn:microsoft.com/office/officeart/2005/8/layout/vList2"/>
    <dgm:cxn modelId="{B6AEF258-D169-455D-B4F6-32A0DDE7AC30}" type="presOf" srcId="{BA3FA278-D571-415D-9CC9-235EA4F02759}" destId="{28B3207A-78BE-428B-94B0-DC62B5CB6F69}" srcOrd="0" destOrd="0" presId="urn:microsoft.com/office/officeart/2005/8/layout/vList2"/>
    <dgm:cxn modelId="{F9B5D584-AAEB-4AE0-A64D-5E91899DC350}" type="presParOf" srcId="{6514D319-6C08-468C-998B-DC601451EB48}" destId="{28B3207A-78BE-428B-94B0-DC62B5CB6F69}" srcOrd="0" destOrd="0" presId="urn:microsoft.com/office/officeart/2005/8/layout/vList2"/>
    <dgm:cxn modelId="{F08CC3A1-9DC4-4690-8D35-F5A1592916DF}" type="presParOf" srcId="{6514D319-6C08-468C-998B-DC601451EB48}" destId="{8BBFF36D-0528-4C40-9E2E-0A06036C502B}" srcOrd="1" destOrd="0" presId="urn:microsoft.com/office/officeart/2005/8/layout/vList2"/>
    <dgm:cxn modelId="{87A3C4BE-0C6F-4ECC-9636-8F4698E3F058}" type="presParOf" srcId="{6514D319-6C08-468C-998B-DC601451EB48}" destId="{56B021D3-59EA-465C-9EC8-D73B043CB08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6BFAE-3EB0-4C1D-BD90-6F41729687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F48C4D1-9CB3-4AC7-B4D8-337A79CC6844}">
      <dgm:prSet/>
      <dgm:spPr/>
      <dgm:t>
        <a:bodyPr/>
        <a:lstStyle/>
        <a:p>
          <a:pPr rtl="0"/>
          <a:r>
            <a:rPr lang="hu-HU" dirty="0" smtClean="0"/>
            <a:t>A Bővebben gomb megnyomására megtekinthető a pontos felszereltség, ez segíti a helyes beazonosítást. </a:t>
          </a:r>
          <a:endParaRPr lang="hu-HU" dirty="0"/>
        </a:p>
      </dgm:t>
    </dgm:pt>
    <dgm:pt modelId="{5EA14E85-0C80-4E43-BA30-C2E33BB87BB3}" type="parTrans" cxnId="{1BC67368-77B1-416A-A328-65936E8B9360}">
      <dgm:prSet/>
      <dgm:spPr/>
      <dgm:t>
        <a:bodyPr/>
        <a:lstStyle/>
        <a:p>
          <a:endParaRPr lang="hu-HU"/>
        </a:p>
      </dgm:t>
    </dgm:pt>
    <dgm:pt modelId="{039E32AD-40AA-401D-8CE6-0369C114FC8E}" type="sibTrans" cxnId="{1BC67368-77B1-416A-A328-65936E8B9360}">
      <dgm:prSet/>
      <dgm:spPr/>
      <dgm:t>
        <a:bodyPr/>
        <a:lstStyle/>
        <a:p>
          <a:endParaRPr lang="hu-HU"/>
        </a:p>
      </dgm:t>
    </dgm:pt>
    <dgm:pt modelId="{82FDBE92-75F0-4671-B53E-E50121015A74}">
      <dgm:prSet/>
      <dgm:spPr/>
      <dgm:t>
        <a:bodyPr/>
        <a:lstStyle/>
        <a:p>
          <a:pPr rtl="0"/>
          <a:r>
            <a:rPr lang="hu-HU" dirty="0" smtClean="0"/>
            <a:t>A vissza gomb megnyomásával akár új kód is választható, amely felszereltség listája szintén megtekinthető. </a:t>
          </a:r>
          <a:endParaRPr lang="hu-HU" dirty="0"/>
        </a:p>
      </dgm:t>
    </dgm:pt>
    <dgm:pt modelId="{0F40E684-CB1F-42DE-AAEE-B7E3BF971E99}" type="parTrans" cxnId="{6D8BB15E-898C-4949-AF12-C19F29EF1D42}">
      <dgm:prSet/>
      <dgm:spPr/>
      <dgm:t>
        <a:bodyPr/>
        <a:lstStyle/>
        <a:p>
          <a:endParaRPr lang="hu-HU"/>
        </a:p>
      </dgm:t>
    </dgm:pt>
    <dgm:pt modelId="{8A362E18-9068-493D-9EDC-740386D19172}" type="sibTrans" cxnId="{6D8BB15E-898C-4949-AF12-C19F29EF1D42}">
      <dgm:prSet/>
      <dgm:spPr/>
      <dgm:t>
        <a:bodyPr/>
        <a:lstStyle/>
        <a:p>
          <a:endParaRPr lang="hu-HU"/>
        </a:p>
      </dgm:t>
    </dgm:pt>
    <dgm:pt modelId="{8CC12467-48A4-41CB-9B0E-3F6271DFAA5D}" type="pres">
      <dgm:prSet presAssocID="{7126BFAE-3EB0-4C1D-BD90-6F41729687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465D047-9220-40AF-9A5D-96036FFEFD32}" type="pres">
      <dgm:prSet presAssocID="{5F48C4D1-9CB3-4AC7-B4D8-337A79CC6844}" presName="parentText" presStyleLbl="node1" presStyleIdx="0" presStyleCnt="2" custScaleY="7294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78D9178-5B34-4DE9-A740-0955AF9568CF}" type="pres">
      <dgm:prSet presAssocID="{039E32AD-40AA-401D-8CE6-0369C114FC8E}" presName="spacer" presStyleCnt="0"/>
      <dgm:spPr/>
    </dgm:pt>
    <dgm:pt modelId="{193CCBFB-B0DE-4A37-8F68-A2BFC0199D81}" type="pres">
      <dgm:prSet presAssocID="{82FDBE92-75F0-4671-B53E-E50121015A74}" presName="parentText" presStyleLbl="node1" presStyleIdx="1" presStyleCnt="2" custLinFactY="7732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42E74BC-1595-46D2-A9B0-02BD7C63B76D}" type="presOf" srcId="{5F48C4D1-9CB3-4AC7-B4D8-337A79CC6844}" destId="{F465D047-9220-40AF-9A5D-96036FFEFD32}" srcOrd="0" destOrd="0" presId="urn:microsoft.com/office/officeart/2005/8/layout/vList2"/>
    <dgm:cxn modelId="{44692665-05E1-48A7-AE29-41F3DFA8CCF3}" type="presOf" srcId="{82FDBE92-75F0-4671-B53E-E50121015A74}" destId="{193CCBFB-B0DE-4A37-8F68-A2BFC0199D81}" srcOrd="0" destOrd="0" presId="urn:microsoft.com/office/officeart/2005/8/layout/vList2"/>
    <dgm:cxn modelId="{6D8BB15E-898C-4949-AF12-C19F29EF1D42}" srcId="{7126BFAE-3EB0-4C1D-BD90-6F4172968713}" destId="{82FDBE92-75F0-4671-B53E-E50121015A74}" srcOrd="1" destOrd="0" parTransId="{0F40E684-CB1F-42DE-AAEE-B7E3BF971E99}" sibTransId="{8A362E18-9068-493D-9EDC-740386D19172}"/>
    <dgm:cxn modelId="{1BC67368-77B1-416A-A328-65936E8B9360}" srcId="{7126BFAE-3EB0-4C1D-BD90-6F4172968713}" destId="{5F48C4D1-9CB3-4AC7-B4D8-337A79CC6844}" srcOrd="0" destOrd="0" parTransId="{5EA14E85-0C80-4E43-BA30-C2E33BB87BB3}" sibTransId="{039E32AD-40AA-401D-8CE6-0369C114FC8E}"/>
    <dgm:cxn modelId="{9932AD5E-521C-489F-9117-3307A3CF85A0}" type="presOf" srcId="{7126BFAE-3EB0-4C1D-BD90-6F4172968713}" destId="{8CC12467-48A4-41CB-9B0E-3F6271DFAA5D}" srcOrd="0" destOrd="0" presId="urn:microsoft.com/office/officeart/2005/8/layout/vList2"/>
    <dgm:cxn modelId="{CD8CDE74-4739-4D48-8211-582B6FCA5EAE}" type="presParOf" srcId="{8CC12467-48A4-41CB-9B0E-3F6271DFAA5D}" destId="{F465D047-9220-40AF-9A5D-96036FFEFD32}" srcOrd="0" destOrd="0" presId="urn:microsoft.com/office/officeart/2005/8/layout/vList2"/>
    <dgm:cxn modelId="{3B75C67D-C3A0-489E-A298-F62C5FDD957D}" type="presParOf" srcId="{8CC12467-48A4-41CB-9B0E-3F6271DFAA5D}" destId="{378D9178-5B34-4DE9-A740-0955AF9568CF}" srcOrd="1" destOrd="0" presId="urn:microsoft.com/office/officeart/2005/8/layout/vList2"/>
    <dgm:cxn modelId="{F5357642-E75E-48E5-ACEC-97782771E1CB}" type="presParOf" srcId="{8CC12467-48A4-41CB-9B0E-3F6271DFAA5D}" destId="{193CCBFB-B0DE-4A37-8F68-A2BFC0199D8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B662E3-1E41-4446-B348-29A23B90C9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61F14A4-3B63-40DD-8A41-65534A694823}">
      <dgm:prSet/>
      <dgm:spPr/>
      <dgm:t>
        <a:bodyPr/>
        <a:lstStyle/>
        <a:p>
          <a:pPr rtl="0"/>
          <a:r>
            <a:rPr lang="hu-HU" dirty="0" smtClean="0"/>
            <a:t>A kiemelt tartozékokat be kell jelölni. </a:t>
          </a:r>
          <a:endParaRPr lang="hu-HU" dirty="0"/>
        </a:p>
      </dgm:t>
    </dgm:pt>
    <dgm:pt modelId="{F00D40AC-CA19-45D4-8F0E-FE65B312F0F0}" type="parTrans" cxnId="{AC56D454-9C9D-4CD2-8858-978D6F91F02A}">
      <dgm:prSet/>
      <dgm:spPr/>
      <dgm:t>
        <a:bodyPr/>
        <a:lstStyle/>
        <a:p>
          <a:endParaRPr lang="hu-HU"/>
        </a:p>
      </dgm:t>
    </dgm:pt>
    <dgm:pt modelId="{39662449-DAF4-447F-80E6-81E6EC2A1356}" type="sibTrans" cxnId="{AC56D454-9C9D-4CD2-8858-978D6F91F02A}">
      <dgm:prSet/>
      <dgm:spPr/>
      <dgm:t>
        <a:bodyPr/>
        <a:lstStyle/>
        <a:p>
          <a:endParaRPr lang="hu-HU"/>
        </a:p>
      </dgm:t>
    </dgm:pt>
    <dgm:pt modelId="{6D7A3B3F-FE3B-49D5-9704-50770A34462B}">
      <dgm:prSet/>
      <dgm:spPr/>
      <dgm:t>
        <a:bodyPr/>
        <a:lstStyle/>
        <a:p>
          <a:pPr rtl="0"/>
          <a:r>
            <a:rPr lang="hu-HU" dirty="0" smtClean="0"/>
            <a:t>11 elemre bővült az ingyen biztosítható tartozékok köre. Könnyűfém keréktárcsa és  elektroakusztika akár 500-500 000 ezer Ft-ig biztosítható  </a:t>
          </a:r>
          <a:endParaRPr lang="hu-HU" dirty="0"/>
        </a:p>
      </dgm:t>
    </dgm:pt>
    <dgm:pt modelId="{69AABF1A-E35F-4A38-AF7F-8E07A9E44B18}" type="parTrans" cxnId="{C0D1FB13-BCDC-400F-95A6-9F9467B94063}">
      <dgm:prSet/>
      <dgm:spPr/>
      <dgm:t>
        <a:bodyPr/>
        <a:lstStyle/>
        <a:p>
          <a:endParaRPr lang="hu-HU"/>
        </a:p>
      </dgm:t>
    </dgm:pt>
    <dgm:pt modelId="{B5A6E94A-9FF8-436C-9429-35EEF1D8740E}" type="sibTrans" cxnId="{C0D1FB13-BCDC-400F-95A6-9F9467B94063}">
      <dgm:prSet/>
      <dgm:spPr/>
      <dgm:t>
        <a:bodyPr/>
        <a:lstStyle/>
        <a:p>
          <a:endParaRPr lang="hu-HU"/>
        </a:p>
      </dgm:t>
    </dgm:pt>
    <dgm:pt modelId="{A29FAB8B-2B21-44B3-823C-C0DC8F19D864}">
      <dgm:prSet/>
      <dgm:spPr/>
      <dgm:t>
        <a:bodyPr/>
        <a:lstStyle/>
        <a:p>
          <a:pPr rtl="0"/>
          <a:r>
            <a:rPr lang="hu-HU" dirty="0" smtClean="0"/>
            <a:t>Ezek azonban a </a:t>
          </a:r>
          <a:r>
            <a:rPr lang="hu-HU" i="1" dirty="0" smtClean="0"/>
            <a:t>motorkerékpárokat kivéve </a:t>
          </a:r>
          <a:r>
            <a:rPr lang="hu-HU" b="1" dirty="0" smtClean="0"/>
            <a:t>nem</a:t>
          </a:r>
          <a:r>
            <a:rPr lang="hu-HU" dirty="0" smtClean="0"/>
            <a:t> díjmódosító tényezők. </a:t>
          </a:r>
          <a:endParaRPr lang="hu-HU" dirty="0"/>
        </a:p>
      </dgm:t>
    </dgm:pt>
    <dgm:pt modelId="{CAA2065C-3E0E-411A-AE8F-5547D58EB807}" type="parTrans" cxnId="{D13941CB-8365-4243-B50A-DAABC93774A0}">
      <dgm:prSet/>
      <dgm:spPr/>
      <dgm:t>
        <a:bodyPr/>
        <a:lstStyle/>
        <a:p>
          <a:endParaRPr lang="hu-HU"/>
        </a:p>
      </dgm:t>
    </dgm:pt>
    <dgm:pt modelId="{B95AF686-D317-41C8-8C57-BA8FD9D04160}" type="sibTrans" cxnId="{D13941CB-8365-4243-B50A-DAABC93774A0}">
      <dgm:prSet/>
      <dgm:spPr/>
      <dgm:t>
        <a:bodyPr/>
        <a:lstStyle/>
        <a:p>
          <a:endParaRPr lang="hu-HU"/>
        </a:p>
      </dgm:t>
    </dgm:pt>
    <dgm:pt modelId="{E91B870E-3CB2-4845-AA91-4F0F70613651}">
      <dgm:prSet/>
      <dgm:spPr/>
      <dgm:t>
        <a:bodyPr/>
        <a:lstStyle/>
        <a:p>
          <a:pPr rtl="0"/>
          <a:r>
            <a:rPr lang="hu-HU" dirty="0" smtClean="0"/>
            <a:t>A pontos beazonosíthatóság, és a későbbi esetleges kárrendezés miatt a pontos felszereltséget szükséges megadni. </a:t>
          </a:r>
          <a:endParaRPr lang="hu-HU" dirty="0"/>
        </a:p>
      </dgm:t>
    </dgm:pt>
    <dgm:pt modelId="{28980EF2-6BFE-4F96-B7FC-74E4DC271F3E}" type="parTrans" cxnId="{89F6ADD5-F599-44E3-A0AA-7FC31153131D}">
      <dgm:prSet/>
      <dgm:spPr/>
      <dgm:t>
        <a:bodyPr/>
        <a:lstStyle/>
        <a:p>
          <a:endParaRPr lang="hu-HU"/>
        </a:p>
      </dgm:t>
    </dgm:pt>
    <dgm:pt modelId="{AF20DD73-073C-4499-98B1-0242DF267049}" type="sibTrans" cxnId="{89F6ADD5-F599-44E3-A0AA-7FC31153131D}">
      <dgm:prSet/>
      <dgm:spPr/>
      <dgm:t>
        <a:bodyPr/>
        <a:lstStyle/>
        <a:p>
          <a:endParaRPr lang="hu-HU"/>
        </a:p>
      </dgm:t>
    </dgm:pt>
    <dgm:pt modelId="{6F106669-5FF3-4D43-86CE-D84D5EC8EEC3}" type="pres">
      <dgm:prSet presAssocID="{85B662E3-1E41-4446-B348-29A23B90C9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21E40E7-33AB-4828-BCD4-923B03D63916}" type="pres">
      <dgm:prSet presAssocID="{861F14A4-3B63-40DD-8A41-65534A69482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FF09CD4-3FC5-4429-81E9-C934DE9149AB}" type="pres">
      <dgm:prSet presAssocID="{39662449-DAF4-447F-80E6-81E6EC2A1356}" presName="spacer" presStyleCnt="0"/>
      <dgm:spPr/>
    </dgm:pt>
    <dgm:pt modelId="{ECCA2295-AE1D-4E62-A95A-2F0456A915D7}" type="pres">
      <dgm:prSet presAssocID="{6D7A3B3F-FE3B-49D5-9704-50770A34462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20998D-E05C-49ED-B6C3-C36636A6481A}" type="pres">
      <dgm:prSet presAssocID="{B5A6E94A-9FF8-436C-9429-35EEF1D8740E}" presName="spacer" presStyleCnt="0"/>
      <dgm:spPr/>
    </dgm:pt>
    <dgm:pt modelId="{9A231433-FDFF-4867-8901-0AA5BBB1E834}" type="pres">
      <dgm:prSet presAssocID="{A29FAB8B-2B21-44B3-823C-C0DC8F19D86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9F20F5A-960C-4B65-B0C2-6D453A94E60A}" type="pres">
      <dgm:prSet presAssocID="{B95AF686-D317-41C8-8C57-BA8FD9D04160}" presName="spacer" presStyleCnt="0"/>
      <dgm:spPr/>
    </dgm:pt>
    <dgm:pt modelId="{A45E337C-36C3-4E2B-912B-79AA5A93FCF2}" type="pres">
      <dgm:prSet presAssocID="{E91B870E-3CB2-4845-AA91-4F0F7061365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2C133F0-C060-4AFE-A7B6-4C56D2143EC3}" type="presOf" srcId="{E91B870E-3CB2-4845-AA91-4F0F70613651}" destId="{A45E337C-36C3-4E2B-912B-79AA5A93FCF2}" srcOrd="0" destOrd="0" presId="urn:microsoft.com/office/officeart/2005/8/layout/vList2"/>
    <dgm:cxn modelId="{891C63B1-11CD-42D7-B1F8-200B966FC56B}" type="presOf" srcId="{A29FAB8B-2B21-44B3-823C-C0DC8F19D864}" destId="{9A231433-FDFF-4867-8901-0AA5BBB1E834}" srcOrd="0" destOrd="0" presId="urn:microsoft.com/office/officeart/2005/8/layout/vList2"/>
    <dgm:cxn modelId="{59977C27-80F6-4E29-9CEB-D45CCD034654}" type="presOf" srcId="{861F14A4-3B63-40DD-8A41-65534A694823}" destId="{A21E40E7-33AB-4828-BCD4-923B03D63916}" srcOrd="0" destOrd="0" presId="urn:microsoft.com/office/officeart/2005/8/layout/vList2"/>
    <dgm:cxn modelId="{3647945C-2927-40C3-B450-558CE6ED0CE3}" type="presOf" srcId="{85B662E3-1E41-4446-B348-29A23B90C91D}" destId="{6F106669-5FF3-4D43-86CE-D84D5EC8EEC3}" srcOrd="0" destOrd="0" presId="urn:microsoft.com/office/officeart/2005/8/layout/vList2"/>
    <dgm:cxn modelId="{C0D1FB13-BCDC-400F-95A6-9F9467B94063}" srcId="{85B662E3-1E41-4446-B348-29A23B90C91D}" destId="{6D7A3B3F-FE3B-49D5-9704-50770A34462B}" srcOrd="1" destOrd="0" parTransId="{69AABF1A-E35F-4A38-AF7F-8E07A9E44B18}" sibTransId="{B5A6E94A-9FF8-436C-9429-35EEF1D8740E}"/>
    <dgm:cxn modelId="{21C5AA2B-DADF-43DF-AFAB-9F21F260F84F}" type="presOf" srcId="{6D7A3B3F-FE3B-49D5-9704-50770A34462B}" destId="{ECCA2295-AE1D-4E62-A95A-2F0456A915D7}" srcOrd="0" destOrd="0" presId="urn:microsoft.com/office/officeart/2005/8/layout/vList2"/>
    <dgm:cxn modelId="{AC56D454-9C9D-4CD2-8858-978D6F91F02A}" srcId="{85B662E3-1E41-4446-B348-29A23B90C91D}" destId="{861F14A4-3B63-40DD-8A41-65534A694823}" srcOrd="0" destOrd="0" parTransId="{F00D40AC-CA19-45D4-8F0E-FE65B312F0F0}" sibTransId="{39662449-DAF4-447F-80E6-81E6EC2A1356}"/>
    <dgm:cxn modelId="{89F6ADD5-F599-44E3-A0AA-7FC31153131D}" srcId="{85B662E3-1E41-4446-B348-29A23B90C91D}" destId="{E91B870E-3CB2-4845-AA91-4F0F70613651}" srcOrd="3" destOrd="0" parTransId="{28980EF2-6BFE-4F96-B7FC-74E4DC271F3E}" sibTransId="{AF20DD73-073C-4499-98B1-0242DF267049}"/>
    <dgm:cxn modelId="{D13941CB-8365-4243-B50A-DAABC93774A0}" srcId="{85B662E3-1E41-4446-B348-29A23B90C91D}" destId="{A29FAB8B-2B21-44B3-823C-C0DC8F19D864}" srcOrd="2" destOrd="0" parTransId="{CAA2065C-3E0E-411A-AE8F-5547D58EB807}" sibTransId="{B95AF686-D317-41C8-8C57-BA8FD9D04160}"/>
    <dgm:cxn modelId="{992625F1-E3A2-4F97-BE83-EC1DEEBC4C8A}" type="presParOf" srcId="{6F106669-5FF3-4D43-86CE-D84D5EC8EEC3}" destId="{A21E40E7-33AB-4828-BCD4-923B03D63916}" srcOrd="0" destOrd="0" presId="urn:microsoft.com/office/officeart/2005/8/layout/vList2"/>
    <dgm:cxn modelId="{514021FC-E026-4868-B502-20A3DAA79219}" type="presParOf" srcId="{6F106669-5FF3-4D43-86CE-D84D5EC8EEC3}" destId="{DFF09CD4-3FC5-4429-81E9-C934DE9149AB}" srcOrd="1" destOrd="0" presId="urn:microsoft.com/office/officeart/2005/8/layout/vList2"/>
    <dgm:cxn modelId="{3F21BA74-95A8-45FC-9C44-6F0EFE8E954C}" type="presParOf" srcId="{6F106669-5FF3-4D43-86CE-D84D5EC8EEC3}" destId="{ECCA2295-AE1D-4E62-A95A-2F0456A915D7}" srcOrd="2" destOrd="0" presId="urn:microsoft.com/office/officeart/2005/8/layout/vList2"/>
    <dgm:cxn modelId="{1187BB30-8C9F-415F-AC4C-FC342D0985D0}" type="presParOf" srcId="{6F106669-5FF3-4D43-86CE-D84D5EC8EEC3}" destId="{9F20998D-E05C-49ED-B6C3-C36636A6481A}" srcOrd="3" destOrd="0" presId="urn:microsoft.com/office/officeart/2005/8/layout/vList2"/>
    <dgm:cxn modelId="{1F325DFD-562D-40C2-966E-F2A83116869F}" type="presParOf" srcId="{6F106669-5FF3-4D43-86CE-D84D5EC8EEC3}" destId="{9A231433-FDFF-4867-8901-0AA5BBB1E834}" srcOrd="4" destOrd="0" presId="urn:microsoft.com/office/officeart/2005/8/layout/vList2"/>
    <dgm:cxn modelId="{9163F5FB-89FF-4002-A024-C36E71907571}" type="presParOf" srcId="{6F106669-5FF3-4D43-86CE-D84D5EC8EEC3}" destId="{A9F20F5A-960C-4B65-B0C2-6D453A94E60A}" srcOrd="5" destOrd="0" presId="urn:microsoft.com/office/officeart/2005/8/layout/vList2"/>
    <dgm:cxn modelId="{5A9B41C3-130E-4E71-A451-FC40435AD801}" type="presParOf" srcId="{6F106669-5FF3-4D43-86CE-D84D5EC8EEC3}" destId="{A45E337C-36C3-4E2B-912B-79AA5A93FCF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BCAD22-FF5A-496F-9168-A7DA98C4DF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u-HU"/>
        </a:p>
      </dgm:t>
    </dgm:pt>
    <dgm:pt modelId="{9116513E-0F3D-4387-9F62-EEF9C5617F69}">
      <dgm:prSet/>
      <dgm:spPr/>
      <dgm:t>
        <a:bodyPr/>
        <a:lstStyle/>
        <a:p>
          <a:pPr rtl="0"/>
          <a:r>
            <a:rPr lang="hu-HU" dirty="0" smtClean="0"/>
            <a:t>Beírható területi fedezeti hatály kiterjesztése</a:t>
          </a:r>
          <a:endParaRPr lang="hu-HU" dirty="0"/>
        </a:p>
      </dgm:t>
    </dgm:pt>
    <dgm:pt modelId="{8DB2B833-07C1-46FA-A43D-2AD0892D6159}" type="parTrans" cxnId="{5150C05B-1081-4EC6-9D2C-F136DDAE2ADA}">
      <dgm:prSet/>
      <dgm:spPr/>
      <dgm:t>
        <a:bodyPr/>
        <a:lstStyle/>
        <a:p>
          <a:endParaRPr lang="hu-HU"/>
        </a:p>
      </dgm:t>
    </dgm:pt>
    <dgm:pt modelId="{B913DBF5-AE04-402B-BE9C-811776AA87EB}" type="sibTrans" cxnId="{5150C05B-1081-4EC6-9D2C-F136DDAE2ADA}">
      <dgm:prSet/>
      <dgm:spPr/>
      <dgm:t>
        <a:bodyPr/>
        <a:lstStyle/>
        <a:p>
          <a:endParaRPr lang="hu-HU"/>
        </a:p>
      </dgm:t>
    </dgm:pt>
    <dgm:pt modelId="{1E8B2828-E495-476C-A33E-8BB7527B0552}" type="pres">
      <dgm:prSet presAssocID="{6CBCAD22-FF5A-496F-9168-A7DA98C4DF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C8E498E-FA43-4167-B83D-1C81C466C30A}" type="pres">
      <dgm:prSet presAssocID="{9116513E-0F3D-4387-9F62-EEF9C5617F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150C05B-1081-4EC6-9D2C-F136DDAE2ADA}" srcId="{6CBCAD22-FF5A-496F-9168-A7DA98C4DF0C}" destId="{9116513E-0F3D-4387-9F62-EEF9C5617F69}" srcOrd="0" destOrd="0" parTransId="{8DB2B833-07C1-46FA-A43D-2AD0892D6159}" sibTransId="{B913DBF5-AE04-402B-BE9C-811776AA87EB}"/>
    <dgm:cxn modelId="{85E86D69-F950-4C4D-8721-0F044036F543}" type="presOf" srcId="{6CBCAD22-FF5A-496F-9168-A7DA98C4DF0C}" destId="{1E8B2828-E495-476C-A33E-8BB7527B0552}" srcOrd="0" destOrd="0" presId="urn:microsoft.com/office/officeart/2005/8/layout/vList2"/>
    <dgm:cxn modelId="{563A339F-C298-469F-A37B-E35F0698612B}" type="presOf" srcId="{9116513E-0F3D-4387-9F62-EEF9C5617F69}" destId="{6C8E498E-FA43-4167-B83D-1C81C466C30A}" srcOrd="0" destOrd="0" presId="urn:microsoft.com/office/officeart/2005/8/layout/vList2"/>
    <dgm:cxn modelId="{0516EF29-E913-4037-90D7-76C5CF3E1053}" type="presParOf" srcId="{1E8B2828-E495-476C-A33E-8BB7527B0552}" destId="{6C8E498E-FA43-4167-B83D-1C81C466C3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A6C000-C754-4E63-94F9-F8B895BEA7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u-HU"/>
        </a:p>
      </dgm:t>
    </dgm:pt>
    <dgm:pt modelId="{1E918FB2-6E30-4FBC-8289-44F88C71CD36}">
      <dgm:prSet/>
      <dgm:spPr/>
      <dgm:t>
        <a:bodyPr/>
        <a:lstStyle/>
        <a:p>
          <a:pPr rtl="0"/>
          <a:r>
            <a:rPr lang="hu-HU" dirty="0" smtClean="0"/>
            <a:t>Ajánlatkészítéshez: Tovább az ajánlathoz gomb!</a:t>
          </a:r>
          <a:endParaRPr lang="hu-HU" dirty="0"/>
        </a:p>
      </dgm:t>
    </dgm:pt>
    <dgm:pt modelId="{019585B2-3AF0-4148-A99E-DE94151C1F78}" type="parTrans" cxnId="{DB6D642F-123E-413F-AAB9-92290137687A}">
      <dgm:prSet/>
      <dgm:spPr/>
      <dgm:t>
        <a:bodyPr/>
        <a:lstStyle/>
        <a:p>
          <a:endParaRPr lang="hu-HU"/>
        </a:p>
      </dgm:t>
    </dgm:pt>
    <dgm:pt modelId="{5A9862FF-8D9F-4DD6-ABEB-8DEF991816A6}" type="sibTrans" cxnId="{DB6D642F-123E-413F-AAB9-92290137687A}">
      <dgm:prSet/>
      <dgm:spPr/>
      <dgm:t>
        <a:bodyPr/>
        <a:lstStyle/>
        <a:p>
          <a:endParaRPr lang="hu-HU"/>
        </a:p>
      </dgm:t>
    </dgm:pt>
    <dgm:pt modelId="{3D555FBA-7CE4-4C92-8B1E-39AFF8A09CA2}" type="pres">
      <dgm:prSet presAssocID="{82A6C000-C754-4E63-94F9-F8B895BEA7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CE5A2ED-A082-4DB8-87B9-F29DBFEE47A9}" type="pres">
      <dgm:prSet presAssocID="{1E918FB2-6E30-4FBC-8289-44F88C71CD3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86F710F-B705-47FE-9ECD-B8C431267E0A}" type="presOf" srcId="{82A6C000-C754-4E63-94F9-F8B895BEA79E}" destId="{3D555FBA-7CE4-4C92-8B1E-39AFF8A09CA2}" srcOrd="0" destOrd="0" presId="urn:microsoft.com/office/officeart/2005/8/layout/vList2"/>
    <dgm:cxn modelId="{DB6D642F-123E-413F-AAB9-92290137687A}" srcId="{82A6C000-C754-4E63-94F9-F8B895BEA79E}" destId="{1E918FB2-6E30-4FBC-8289-44F88C71CD36}" srcOrd="0" destOrd="0" parTransId="{019585B2-3AF0-4148-A99E-DE94151C1F78}" sibTransId="{5A9862FF-8D9F-4DD6-ABEB-8DEF991816A6}"/>
    <dgm:cxn modelId="{81403AB6-D2F2-4906-87CB-78149C48345F}" type="presOf" srcId="{1E918FB2-6E30-4FBC-8289-44F88C71CD36}" destId="{5CE5A2ED-A082-4DB8-87B9-F29DBFEE47A9}" srcOrd="0" destOrd="0" presId="urn:microsoft.com/office/officeart/2005/8/layout/vList2"/>
    <dgm:cxn modelId="{B6B7331B-94DF-4C32-9248-2A8978E9BC4F}" type="presParOf" srcId="{3D555FBA-7CE4-4C92-8B1E-39AFF8A09CA2}" destId="{5CE5A2ED-A082-4DB8-87B9-F29DBFEE47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732669-B47E-4389-B665-9A3ADD3F9A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0200EDB-60D3-43CC-841E-4CA93FA4D482}">
      <dgm:prSet/>
      <dgm:spPr/>
      <dgm:t>
        <a:bodyPr/>
        <a:lstStyle/>
        <a:p>
          <a:pPr rtl="0"/>
          <a:r>
            <a:rPr lang="hu-HU" dirty="0" smtClean="0"/>
            <a:t>Ügyfélkeresés csak néhány gombnyomással</a:t>
          </a:r>
          <a:endParaRPr lang="hu-HU" dirty="0"/>
        </a:p>
      </dgm:t>
    </dgm:pt>
    <dgm:pt modelId="{7903411C-109A-4940-B05F-230F1E4C19C0}" type="parTrans" cxnId="{DF94C65D-5C4B-4CEC-9C34-A449BB3D0D2D}">
      <dgm:prSet/>
      <dgm:spPr/>
      <dgm:t>
        <a:bodyPr/>
        <a:lstStyle/>
        <a:p>
          <a:endParaRPr lang="hu-HU"/>
        </a:p>
      </dgm:t>
    </dgm:pt>
    <dgm:pt modelId="{73FD36E3-EA83-4DD1-969F-A37AAAD4FD95}" type="sibTrans" cxnId="{DF94C65D-5C4B-4CEC-9C34-A449BB3D0D2D}">
      <dgm:prSet/>
      <dgm:spPr/>
      <dgm:t>
        <a:bodyPr/>
        <a:lstStyle/>
        <a:p>
          <a:endParaRPr lang="hu-HU"/>
        </a:p>
      </dgm:t>
    </dgm:pt>
    <dgm:pt modelId="{7958D872-F004-4714-8C0B-A3AFB0A563A5}" type="pres">
      <dgm:prSet presAssocID="{35732669-B47E-4389-B665-9A3ADD3F9A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3F1A3DC-158E-4713-998E-43272D598A8F}" type="pres">
      <dgm:prSet presAssocID="{60200EDB-60D3-43CC-841E-4CA93FA4D48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E1BBFCF-8B0C-48A2-8CFF-3CAE1F141495}" type="presOf" srcId="{60200EDB-60D3-43CC-841E-4CA93FA4D482}" destId="{F3F1A3DC-158E-4713-998E-43272D598A8F}" srcOrd="0" destOrd="0" presId="urn:microsoft.com/office/officeart/2005/8/layout/vList2"/>
    <dgm:cxn modelId="{BF25D011-9604-4B38-A488-4D983D63FE60}" type="presOf" srcId="{35732669-B47E-4389-B665-9A3ADD3F9A95}" destId="{7958D872-F004-4714-8C0B-A3AFB0A563A5}" srcOrd="0" destOrd="0" presId="urn:microsoft.com/office/officeart/2005/8/layout/vList2"/>
    <dgm:cxn modelId="{DF94C65D-5C4B-4CEC-9C34-A449BB3D0D2D}" srcId="{35732669-B47E-4389-B665-9A3ADD3F9A95}" destId="{60200EDB-60D3-43CC-841E-4CA93FA4D482}" srcOrd="0" destOrd="0" parTransId="{7903411C-109A-4940-B05F-230F1E4C19C0}" sibTransId="{73FD36E3-EA83-4DD1-969F-A37AAAD4FD95}"/>
    <dgm:cxn modelId="{2ED998E4-CC8B-4991-8082-60B0A8D4B9D8}" type="presParOf" srcId="{7958D872-F004-4714-8C0B-A3AFB0A563A5}" destId="{F3F1A3DC-158E-4713-998E-43272D598A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B9FB37-146A-4C0E-9778-37CB8B40DA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78D17DB-DAA6-4EC0-9995-4D37AE34058E}">
      <dgm:prSet/>
      <dgm:spPr/>
      <dgm:t>
        <a:bodyPr/>
        <a:lstStyle/>
        <a:p>
          <a:pPr rtl="0"/>
          <a:r>
            <a:rPr lang="hu-HU" dirty="0" smtClean="0"/>
            <a:t>A mezőket maradéktalanul ki kell tölteni</a:t>
          </a:r>
        </a:p>
      </dgm:t>
    </dgm:pt>
    <dgm:pt modelId="{6F1FCDE8-C53E-41AB-BB9F-031F7F4E9A4A}" type="parTrans" cxnId="{CFEC6BB6-311A-4E8A-9CCF-F5FA26D43B35}">
      <dgm:prSet/>
      <dgm:spPr/>
      <dgm:t>
        <a:bodyPr/>
        <a:lstStyle/>
        <a:p>
          <a:endParaRPr lang="hu-HU"/>
        </a:p>
      </dgm:t>
    </dgm:pt>
    <dgm:pt modelId="{04C2B5F7-2BFF-4E52-B9C9-7F0C45382B1C}" type="sibTrans" cxnId="{CFEC6BB6-311A-4E8A-9CCF-F5FA26D43B35}">
      <dgm:prSet/>
      <dgm:spPr/>
      <dgm:t>
        <a:bodyPr/>
        <a:lstStyle/>
        <a:p>
          <a:endParaRPr lang="hu-HU"/>
        </a:p>
      </dgm:t>
    </dgm:pt>
    <dgm:pt modelId="{7FCE871A-0A51-431C-BBFA-71FDE41060A3}">
      <dgm:prSet/>
      <dgm:spPr/>
      <dgm:t>
        <a:bodyPr/>
        <a:lstStyle/>
        <a:p>
          <a:pPr rtl="0"/>
          <a:r>
            <a:rPr lang="hu-HU" dirty="0" smtClean="0"/>
            <a:t>Aláírás rögzítését követően Beküldés</a:t>
          </a:r>
          <a:endParaRPr lang="hu-HU" dirty="0"/>
        </a:p>
      </dgm:t>
    </dgm:pt>
    <dgm:pt modelId="{4F5E4DC2-C304-4C13-AD42-C2B64A4B3FCD}" type="parTrans" cxnId="{8ED3BEDF-8077-4F97-997D-85312A75D769}">
      <dgm:prSet/>
      <dgm:spPr/>
      <dgm:t>
        <a:bodyPr/>
        <a:lstStyle/>
        <a:p>
          <a:endParaRPr lang="hu-HU"/>
        </a:p>
      </dgm:t>
    </dgm:pt>
    <dgm:pt modelId="{716B612A-EED8-4D33-9106-E773D30B4617}" type="sibTrans" cxnId="{8ED3BEDF-8077-4F97-997D-85312A75D769}">
      <dgm:prSet/>
      <dgm:spPr/>
      <dgm:t>
        <a:bodyPr/>
        <a:lstStyle/>
        <a:p>
          <a:endParaRPr lang="hu-HU"/>
        </a:p>
      </dgm:t>
    </dgm:pt>
    <dgm:pt modelId="{5345E975-1636-415A-B5D9-56966CD37D11}">
      <dgm:prSet/>
      <dgm:spPr/>
      <dgm:t>
        <a:bodyPr/>
        <a:lstStyle/>
        <a:p>
          <a:pPr rtl="0"/>
          <a:r>
            <a:rPr lang="hu-HU" dirty="0" smtClean="0"/>
            <a:t>Ajánlat nyomtatása: Casco ajánlat gombra kattintva</a:t>
          </a:r>
          <a:endParaRPr lang="hu-HU" dirty="0"/>
        </a:p>
      </dgm:t>
    </dgm:pt>
    <dgm:pt modelId="{FD7CAE31-4836-4EF0-95F3-934DB5D2FA01}" type="parTrans" cxnId="{BE179E5E-1AA9-4B8E-B509-ED686C209337}">
      <dgm:prSet/>
      <dgm:spPr/>
      <dgm:t>
        <a:bodyPr/>
        <a:lstStyle/>
        <a:p>
          <a:endParaRPr lang="hu-HU"/>
        </a:p>
      </dgm:t>
    </dgm:pt>
    <dgm:pt modelId="{6F19B0F2-CC35-40CA-BB30-F61D6CC82CB3}" type="sibTrans" cxnId="{BE179E5E-1AA9-4B8E-B509-ED686C209337}">
      <dgm:prSet/>
      <dgm:spPr/>
      <dgm:t>
        <a:bodyPr/>
        <a:lstStyle/>
        <a:p>
          <a:endParaRPr lang="hu-HU"/>
        </a:p>
      </dgm:t>
    </dgm:pt>
    <dgm:pt modelId="{5EBB91E1-AFF2-49D6-BCD5-764943348561}">
      <dgm:prSet/>
      <dgm:spPr/>
      <dgm:t>
        <a:bodyPr/>
        <a:lstStyle/>
        <a:p>
          <a:pPr rtl="0"/>
          <a:r>
            <a:rPr lang="hu-HU" smtClean="0"/>
            <a:t>Kalkuláció gomb megnyomását követően a rögzített paraméterek alapján a rendszer újra tarifál.</a:t>
          </a:r>
          <a:endParaRPr lang="hu-HU" dirty="0"/>
        </a:p>
      </dgm:t>
    </dgm:pt>
    <dgm:pt modelId="{B20CDBA6-81FB-4E0D-9527-9ADAEECF6CA7}" type="sibTrans" cxnId="{81A34999-188C-4B33-A107-8F6D25EBA242}">
      <dgm:prSet/>
      <dgm:spPr/>
      <dgm:t>
        <a:bodyPr/>
        <a:lstStyle/>
        <a:p>
          <a:endParaRPr lang="hu-HU"/>
        </a:p>
      </dgm:t>
    </dgm:pt>
    <dgm:pt modelId="{9619E47E-CE44-4575-84C6-E87D550C9CF6}" type="parTrans" cxnId="{81A34999-188C-4B33-A107-8F6D25EBA242}">
      <dgm:prSet/>
      <dgm:spPr/>
      <dgm:t>
        <a:bodyPr/>
        <a:lstStyle/>
        <a:p>
          <a:endParaRPr lang="hu-HU"/>
        </a:p>
      </dgm:t>
    </dgm:pt>
    <dgm:pt modelId="{E8D427DC-FBBB-48CA-AC06-6C96DA4BF0DE}" type="pres">
      <dgm:prSet presAssocID="{9EB9FB37-146A-4C0E-9778-37CB8B40DA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EB64422-35BC-42C5-9D3A-9456A9F9EF78}" type="pres">
      <dgm:prSet presAssocID="{478D17DB-DAA6-4EC0-9995-4D37AE34058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6BCD6FC-CC1C-4368-ABAD-84131D1C4C8D}" type="pres">
      <dgm:prSet presAssocID="{04C2B5F7-2BFF-4E52-B9C9-7F0C45382B1C}" presName="spacer" presStyleCnt="0"/>
      <dgm:spPr/>
    </dgm:pt>
    <dgm:pt modelId="{27CB1523-DDD0-4341-B203-BE9602F390E4}" type="pres">
      <dgm:prSet presAssocID="{5EBB91E1-AFF2-49D6-BCD5-76494334856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7B8E92-8AF5-4711-BC50-3C26DDF9F015}" type="pres">
      <dgm:prSet presAssocID="{B20CDBA6-81FB-4E0D-9527-9ADAEECF6CA7}" presName="spacer" presStyleCnt="0"/>
      <dgm:spPr/>
    </dgm:pt>
    <dgm:pt modelId="{A29A20DF-5851-4D88-BDE3-FA7C43069536}" type="pres">
      <dgm:prSet presAssocID="{5345E975-1636-415A-B5D9-56966CD37D1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E21E91B-0791-4A96-9ACE-DEC15A834FF8}" type="pres">
      <dgm:prSet presAssocID="{6F19B0F2-CC35-40CA-BB30-F61D6CC82CB3}" presName="spacer" presStyleCnt="0"/>
      <dgm:spPr/>
    </dgm:pt>
    <dgm:pt modelId="{81315476-7099-4930-B72F-EE9341A1A217}" type="pres">
      <dgm:prSet presAssocID="{7FCE871A-0A51-431C-BBFA-71FDE41060A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54C2141-990F-440D-AFB9-65C6656FC037}" type="presOf" srcId="{478D17DB-DAA6-4EC0-9995-4D37AE34058E}" destId="{AEB64422-35BC-42C5-9D3A-9456A9F9EF78}" srcOrd="0" destOrd="0" presId="urn:microsoft.com/office/officeart/2005/8/layout/vList2"/>
    <dgm:cxn modelId="{CFEC6BB6-311A-4E8A-9CCF-F5FA26D43B35}" srcId="{9EB9FB37-146A-4C0E-9778-37CB8B40DA25}" destId="{478D17DB-DAA6-4EC0-9995-4D37AE34058E}" srcOrd="0" destOrd="0" parTransId="{6F1FCDE8-C53E-41AB-BB9F-031F7F4E9A4A}" sibTransId="{04C2B5F7-2BFF-4E52-B9C9-7F0C45382B1C}"/>
    <dgm:cxn modelId="{81A34999-188C-4B33-A107-8F6D25EBA242}" srcId="{9EB9FB37-146A-4C0E-9778-37CB8B40DA25}" destId="{5EBB91E1-AFF2-49D6-BCD5-764943348561}" srcOrd="1" destOrd="0" parTransId="{9619E47E-CE44-4575-84C6-E87D550C9CF6}" sibTransId="{B20CDBA6-81FB-4E0D-9527-9ADAEECF6CA7}"/>
    <dgm:cxn modelId="{B1B5D518-2670-41E4-A7D6-FABAD47F36F2}" type="presOf" srcId="{9EB9FB37-146A-4C0E-9778-37CB8B40DA25}" destId="{E8D427DC-FBBB-48CA-AC06-6C96DA4BF0DE}" srcOrd="0" destOrd="0" presId="urn:microsoft.com/office/officeart/2005/8/layout/vList2"/>
    <dgm:cxn modelId="{0D063980-606A-4CDB-8201-FA7A8CA8B50A}" type="presOf" srcId="{7FCE871A-0A51-431C-BBFA-71FDE41060A3}" destId="{81315476-7099-4930-B72F-EE9341A1A217}" srcOrd="0" destOrd="0" presId="urn:microsoft.com/office/officeart/2005/8/layout/vList2"/>
    <dgm:cxn modelId="{C275375C-5560-49F8-80D3-A073837589A1}" type="presOf" srcId="{5EBB91E1-AFF2-49D6-BCD5-764943348561}" destId="{27CB1523-DDD0-4341-B203-BE9602F390E4}" srcOrd="0" destOrd="0" presId="urn:microsoft.com/office/officeart/2005/8/layout/vList2"/>
    <dgm:cxn modelId="{8ED3BEDF-8077-4F97-997D-85312A75D769}" srcId="{9EB9FB37-146A-4C0E-9778-37CB8B40DA25}" destId="{7FCE871A-0A51-431C-BBFA-71FDE41060A3}" srcOrd="3" destOrd="0" parTransId="{4F5E4DC2-C304-4C13-AD42-C2B64A4B3FCD}" sibTransId="{716B612A-EED8-4D33-9106-E773D30B4617}"/>
    <dgm:cxn modelId="{BE179E5E-1AA9-4B8E-B509-ED686C209337}" srcId="{9EB9FB37-146A-4C0E-9778-37CB8B40DA25}" destId="{5345E975-1636-415A-B5D9-56966CD37D11}" srcOrd="2" destOrd="0" parTransId="{FD7CAE31-4836-4EF0-95F3-934DB5D2FA01}" sibTransId="{6F19B0F2-CC35-40CA-BB30-F61D6CC82CB3}"/>
    <dgm:cxn modelId="{9230E76A-A2E7-4D85-B495-51D2BAF7F3D5}" type="presOf" srcId="{5345E975-1636-415A-B5D9-56966CD37D11}" destId="{A29A20DF-5851-4D88-BDE3-FA7C43069536}" srcOrd="0" destOrd="0" presId="urn:microsoft.com/office/officeart/2005/8/layout/vList2"/>
    <dgm:cxn modelId="{5903C27C-FDCD-4C18-B953-BFB646BF9761}" type="presParOf" srcId="{E8D427DC-FBBB-48CA-AC06-6C96DA4BF0DE}" destId="{AEB64422-35BC-42C5-9D3A-9456A9F9EF78}" srcOrd="0" destOrd="0" presId="urn:microsoft.com/office/officeart/2005/8/layout/vList2"/>
    <dgm:cxn modelId="{1FD97810-2FA9-42C0-AEF3-965132CD546E}" type="presParOf" srcId="{E8D427DC-FBBB-48CA-AC06-6C96DA4BF0DE}" destId="{36BCD6FC-CC1C-4368-ABAD-84131D1C4C8D}" srcOrd="1" destOrd="0" presId="urn:microsoft.com/office/officeart/2005/8/layout/vList2"/>
    <dgm:cxn modelId="{8EA0CB24-02F8-447A-B1E0-C0F2225A990C}" type="presParOf" srcId="{E8D427DC-FBBB-48CA-AC06-6C96DA4BF0DE}" destId="{27CB1523-DDD0-4341-B203-BE9602F390E4}" srcOrd="2" destOrd="0" presId="urn:microsoft.com/office/officeart/2005/8/layout/vList2"/>
    <dgm:cxn modelId="{BF99C049-4746-4F6E-AD35-D27946BD8941}" type="presParOf" srcId="{E8D427DC-FBBB-48CA-AC06-6C96DA4BF0DE}" destId="{717B8E92-8AF5-4711-BC50-3C26DDF9F015}" srcOrd="3" destOrd="0" presId="urn:microsoft.com/office/officeart/2005/8/layout/vList2"/>
    <dgm:cxn modelId="{2FC0AF2A-CF4D-47A9-A76E-5750ABA171BF}" type="presParOf" srcId="{E8D427DC-FBBB-48CA-AC06-6C96DA4BF0DE}" destId="{A29A20DF-5851-4D88-BDE3-FA7C43069536}" srcOrd="4" destOrd="0" presId="urn:microsoft.com/office/officeart/2005/8/layout/vList2"/>
    <dgm:cxn modelId="{4622B60D-A6D0-4997-A037-B885A554FCB8}" type="presParOf" srcId="{E8D427DC-FBBB-48CA-AC06-6C96DA4BF0DE}" destId="{8E21E91B-0791-4A96-9ACE-DEC15A834FF8}" srcOrd="5" destOrd="0" presId="urn:microsoft.com/office/officeart/2005/8/layout/vList2"/>
    <dgm:cxn modelId="{3A3F795A-4C66-4878-B4B0-AE63723AB353}" type="presParOf" srcId="{E8D427DC-FBBB-48CA-AC06-6C96DA4BF0DE}" destId="{81315476-7099-4930-B72F-EE9341A1A21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B3207A-78BE-428B-94B0-DC62B5CB6F69}">
      <dsp:nvSpPr>
        <dsp:cNvPr id="0" name=""/>
        <dsp:cNvSpPr/>
      </dsp:nvSpPr>
      <dsp:spPr>
        <a:xfrm>
          <a:off x="0" y="0"/>
          <a:ext cx="3460954" cy="1363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Ha az </a:t>
          </a:r>
          <a:r>
            <a:rPr lang="hu-HU" sz="1300" kern="1200" dirty="0" err="1" smtClean="0"/>
            <a:t>Eurotax</a:t>
          </a:r>
          <a:r>
            <a:rPr lang="hu-HU" sz="1300" kern="1200" dirty="0" smtClean="0"/>
            <a:t> kóddal rendelkezésünkre áll, az erre vonatkozó mezőbe be lehet írni. </a:t>
          </a:r>
          <a:endParaRPr lang="hu-HU" sz="1300" kern="1200" dirty="0"/>
        </a:p>
      </dsp:txBody>
      <dsp:txXfrm>
        <a:off x="0" y="0"/>
        <a:ext cx="3460954" cy="1363221"/>
      </dsp:txXfrm>
    </dsp:sp>
    <dsp:sp modelId="{56B021D3-59EA-465C-9EC8-D73B043CB08B}">
      <dsp:nvSpPr>
        <dsp:cNvPr id="0" name=""/>
        <dsp:cNvSpPr/>
      </dsp:nvSpPr>
      <dsp:spPr>
        <a:xfrm>
          <a:off x="0" y="1427532"/>
          <a:ext cx="3460954" cy="2007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Amennyiben nem tudjuk az </a:t>
          </a:r>
          <a:r>
            <a:rPr lang="hu-HU" sz="1300" kern="1200" dirty="0" err="1" smtClean="0"/>
            <a:t>Eurotax</a:t>
          </a:r>
          <a:r>
            <a:rPr lang="hu-HU" sz="1300" kern="1200" dirty="0" smtClean="0"/>
            <a:t> kódot, akkor az adatok alapján a kalkuláció gomb megnyomását követően felkínálja a rendszer a beazonosított gépjármű modelleket. A gyártási évek, a felépítmény (limuzin/kombi, stb.) és az ajtók száma (/4, /5, stb.) alapján lényegesen kevesebb modell közül kell kiválasztani a megfelelőt. A felszereltség név ismerete (</a:t>
          </a:r>
          <a:r>
            <a:rPr lang="hu-HU" sz="1300" kern="1200" dirty="0" err="1" smtClean="0"/>
            <a:t>Titanium</a:t>
          </a:r>
          <a:r>
            <a:rPr lang="hu-HU" sz="1300" kern="1200" dirty="0" smtClean="0"/>
            <a:t>, Trend, stb.) tovább szűkíti a lehetőségeket!</a:t>
          </a:r>
          <a:endParaRPr lang="hu-HU" sz="1300" kern="1200" dirty="0"/>
        </a:p>
      </dsp:txBody>
      <dsp:txXfrm>
        <a:off x="0" y="1427532"/>
        <a:ext cx="3460954" cy="2007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65D047-9220-40AF-9A5D-96036FFEFD32}">
      <dsp:nvSpPr>
        <dsp:cNvPr id="0" name=""/>
        <dsp:cNvSpPr/>
      </dsp:nvSpPr>
      <dsp:spPr>
        <a:xfrm>
          <a:off x="0" y="126687"/>
          <a:ext cx="2383342" cy="1189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A Bővebben gomb megnyomására megtekinthető a pontos felszereltség, ez segíti a helyes beazonosítást. </a:t>
          </a:r>
          <a:endParaRPr lang="hu-HU" sz="1400" kern="1200" dirty="0"/>
        </a:p>
      </dsp:txBody>
      <dsp:txXfrm>
        <a:off x="0" y="126687"/>
        <a:ext cx="2383342" cy="1189685"/>
      </dsp:txXfrm>
    </dsp:sp>
    <dsp:sp modelId="{193CCBFB-B0DE-4A37-8F68-A2BFC0199D81}">
      <dsp:nvSpPr>
        <dsp:cNvPr id="0" name=""/>
        <dsp:cNvSpPr/>
      </dsp:nvSpPr>
      <dsp:spPr>
        <a:xfrm>
          <a:off x="0" y="1492020"/>
          <a:ext cx="2383342" cy="1630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A vissza gomb megnyomásával akár új kód is választható, amely felszereltség listája szintén megtekinthető. </a:t>
          </a:r>
          <a:endParaRPr lang="hu-HU" sz="1400" kern="1200" dirty="0"/>
        </a:p>
      </dsp:txBody>
      <dsp:txXfrm>
        <a:off x="0" y="1492020"/>
        <a:ext cx="2383342" cy="16309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1E40E7-33AB-4828-BCD4-923B03D63916}">
      <dsp:nvSpPr>
        <dsp:cNvPr id="0" name=""/>
        <dsp:cNvSpPr/>
      </dsp:nvSpPr>
      <dsp:spPr>
        <a:xfrm>
          <a:off x="0" y="60466"/>
          <a:ext cx="3859824" cy="941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A kiemelt tartozékokat be kell jelölni. </a:t>
          </a:r>
          <a:endParaRPr lang="hu-HU" sz="1400" kern="1200" dirty="0"/>
        </a:p>
      </dsp:txBody>
      <dsp:txXfrm>
        <a:off x="0" y="60466"/>
        <a:ext cx="3859824" cy="941849"/>
      </dsp:txXfrm>
    </dsp:sp>
    <dsp:sp modelId="{ECCA2295-AE1D-4E62-A95A-2F0456A915D7}">
      <dsp:nvSpPr>
        <dsp:cNvPr id="0" name=""/>
        <dsp:cNvSpPr/>
      </dsp:nvSpPr>
      <dsp:spPr>
        <a:xfrm>
          <a:off x="0" y="1042636"/>
          <a:ext cx="3859824" cy="941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11 elemre bővült az ingyen biztosítható tartozékok köre. Könnyűfém keréktárcsa és  elektroakusztika akár 500-500 000 ezer Ft-ig biztosítható  </a:t>
          </a:r>
          <a:endParaRPr lang="hu-HU" sz="1400" kern="1200" dirty="0"/>
        </a:p>
      </dsp:txBody>
      <dsp:txXfrm>
        <a:off x="0" y="1042636"/>
        <a:ext cx="3859824" cy="941849"/>
      </dsp:txXfrm>
    </dsp:sp>
    <dsp:sp modelId="{9A231433-FDFF-4867-8901-0AA5BBB1E834}">
      <dsp:nvSpPr>
        <dsp:cNvPr id="0" name=""/>
        <dsp:cNvSpPr/>
      </dsp:nvSpPr>
      <dsp:spPr>
        <a:xfrm>
          <a:off x="0" y="2024805"/>
          <a:ext cx="3859824" cy="941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Ezek azonban a </a:t>
          </a:r>
          <a:r>
            <a:rPr lang="hu-HU" sz="1400" i="1" kern="1200" dirty="0" smtClean="0"/>
            <a:t>motorkerékpárokat kivéve </a:t>
          </a:r>
          <a:r>
            <a:rPr lang="hu-HU" sz="1400" b="1" kern="1200" dirty="0" smtClean="0"/>
            <a:t>nem</a:t>
          </a:r>
          <a:r>
            <a:rPr lang="hu-HU" sz="1400" kern="1200" dirty="0" smtClean="0"/>
            <a:t> díjmódosító tényezők. </a:t>
          </a:r>
          <a:endParaRPr lang="hu-HU" sz="1400" kern="1200" dirty="0"/>
        </a:p>
      </dsp:txBody>
      <dsp:txXfrm>
        <a:off x="0" y="2024805"/>
        <a:ext cx="3859824" cy="941849"/>
      </dsp:txXfrm>
    </dsp:sp>
    <dsp:sp modelId="{A45E337C-36C3-4E2B-912B-79AA5A93FCF2}">
      <dsp:nvSpPr>
        <dsp:cNvPr id="0" name=""/>
        <dsp:cNvSpPr/>
      </dsp:nvSpPr>
      <dsp:spPr>
        <a:xfrm>
          <a:off x="0" y="3006976"/>
          <a:ext cx="3859824" cy="941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A pontos beazonosíthatóság, és a későbbi esetleges kárrendezés miatt a pontos felszereltséget szükséges megadni. </a:t>
          </a:r>
          <a:endParaRPr lang="hu-HU" sz="1400" kern="1200" dirty="0"/>
        </a:p>
      </dsp:txBody>
      <dsp:txXfrm>
        <a:off x="0" y="3006976"/>
        <a:ext cx="3859824" cy="9418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8E498E-FA43-4167-B83D-1C81C466C30A}">
      <dsp:nvSpPr>
        <dsp:cNvPr id="0" name=""/>
        <dsp:cNvSpPr/>
      </dsp:nvSpPr>
      <dsp:spPr>
        <a:xfrm>
          <a:off x="0" y="2812"/>
          <a:ext cx="2795957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Beírható területi fedezeti hatály kiterjesztése</a:t>
          </a:r>
          <a:endParaRPr lang="hu-HU" sz="1500" kern="1200" dirty="0"/>
        </a:p>
      </dsp:txBody>
      <dsp:txXfrm>
        <a:off x="0" y="2812"/>
        <a:ext cx="2795957" cy="5791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E5A2ED-A082-4DB8-87B9-F29DBFEE47A9}">
      <dsp:nvSpPr>
        <dsp:cNvPr id="0" name=""/>
        <dsp:cNvSpPr/>
      </dsp:nvSpPr>
      <dsp:spPr>
        <a:xfrm>
          <a:off x="0" y="2812"/>
          <a:ext cx="2795957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Ajánlatkészítéshez: Tovább az ajánlathoz gomb!</a:t>
          </a:r>
          <a:endParaRPr lang="hu-HU" sz="1500" kern="1200" dirty="0"/>
        </a:p>
      </dsp:txBody>
      <dsp:txXfrm>
        <a:off x="0" y="2812"/>
        <a:ext cx="2795957" cy="57914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F1A3DC-158E-4713-998E-43272D598A8F}">
      <dsp:nvSpPr>
        <dsp:cNvPr id="0" name=""/>
        <dsp:cNvSpPr/>
      </dsp:nvSpPr>
      <dsp:spPr>
        <a:xfrm>
          <a:off x="0" y="137806"/>
          <a:ext cx="2664069" cy="656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Ügyfélkeresés csak néhány gombnyomással</a:t>
          </a:r>
          <a:endParaRPr lang="hu-HU" sz="1700" kern="1200" dirty="0"/>
        </a:p>
      </dsp:txBody>
      <dsp:txXfrm>
        <a:off x="0" y="137806"/>
        <a:ext cx="2664069" cy="65637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B64422-35BC-42C5-9D3A-9456A9F9EF78}">
      <dsp:nvSpPr>
        <dsp:cNvPr id="0" name=""/>
        <dsp:cNvSpPr/>
      </dsp:nvSpPr>
      <dsp:spPr>
        <a:xfrm>
          <a:off x="0" y="4283"/>
          <a:ext cx="3235570" cy="796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A mezőket maradéktalanul ki kell tölteni</a:t>
          </a:r>
        </a:p>
      </dsp:txBody>
      <dsp:txXfrm>
        <a:off x="0" y="4283"/>
        <a:ext cx="3235570" cy="796331"/>
      </dsp:txXfrm>
    </dsp:sp>
    <dsp:sp modelId="{27CB1523-DDD0-4341-B203-BE9602F390E4}">
      <dsp:nvSpPr>
        <dsp:cNvPr id="0" name=""/>
        <dsp:cNvSpPr/>
      </dsp:nvSpPr>
      <dsp:spPr>
        <a:xfrm>
          <a:off x="0" y="843814"/>
          <a:ext cx="3235570" cy="796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smtClean="0"/>
            <a:t>Kalkuláció gomb megnyomását követően a rögzített paraméterek alapján a rendszer újra tarifál.</a:t>
          </a:r>
          <a:endParaRPr lang="hu-HU" sz="1500" kern="1200" dirty="0"/>
        </a:p>
      </dsp:txBody>
      <dsp:txXfrm>
        <a:off x="0" y="843814"/>
        <a:ext cx="3235570" cy="796331"/>
      </dsp:txXfrm>
    </dsp:sp>
    <dsp:sp modelId="{A29A20DF-5851-4D88-BDE3-FA7C43069536}">
      <dsp:nvSpPr>
        <dsp:cNvPr id="0" name=""/>
        <dsp:cNvSpPr/>
      </dsp:nvSpPr>
      <dsp:spPr>
        <a:xfrm>
          <a:off x="0" y="1683346"/>
          <a:ext cx="3235570" cy="796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Ajánlat nyomtatása: Casco ajánlat gombra kattintva</a:t>
          </a:r>
          <a:endParaRPr lang="hu-HU" sz="1500" kern="1200" dirty="0"/>
        </a:p>
      </dsp:txBody>
      <dsp:txXfrm>
        <a:off x="0" y="1683346"/>
        <a:ext cx="3235570" cy="796331"/>
      </dsp:txXfrm>
    </dsp:sp>
    <dsp:sp modelId="{81315476-7099-4930-B72F-EE9341A1A217}">
      <dsp:nvSpPr>
        <dsp:cNvPr id="0" name=""/>
        <dsp:cNvSpPr/>
      </dsp:nvSpPr>
      <dsp:spPr>
        <a:xfrm>
          <a:off x="0" y="2522877"/>
          <a:ext cx="3235570" cy="796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Aláírás rögzítését követően Beküldés</a:t>
          </a:r>
          <a:endParaRPr lang="hu-HU" sz="1500" kern="1200" dirty="0"/>
        </a:p>
      </dsp:txBody>
      <dsp:txXfrm>
        <a:off x="0" y="2522877"/>
        <a:ext cx="3235570" cy="796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algn="l" defTabSz="903288">
              <a:spcAft>
                <a:spcPct val="0"/>
              </a:spcAft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algn="r" defTabSz="903288">
              <a:spcAft>
                <a:spcPct val="0"/>
              </a:spcAft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algn="l" defTabSz="903288">
              <a:spcAft>
                <a:spcPct val="0"/>
              </a:spcAft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algn="r" defTabSz="903288">
              <a:spcAft>
                <a:spcPct val="0"/>
              </a:spcAft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F71CBD7-1521-4249-887C-AD0ACCBACAA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algn="l" defTabSz="903288">
              <a:spcAft>
                <a:spcPct val="0"/>
              </a:spcAft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algn="r" defTabSz="903288">
              <a:spcAft>
                <a:spcPct val="0"/>
              </a:spcAft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777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algn="l" defTabSz="903288">
              <a:spcAft>
                <a:spcPct val="0"/>
              </a:spcAft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algn="r" defTabSz="903288">
              <a:spcAft>
                <a:spcPct val="0"/>
              </a:spcAft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97527E7-CAC2-464A-BF7D-5821E460CBB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30000"/>
      </a:spcAft>
      <a:tabLst>
        <a:tab pos="195263" algn="l"/>
      </a:tabLst>
      <a:defRPr kern="1200">
        <a:solidFill>
          <a:schemeClr val="accent1"/>
        </a:solidFill>
        <a:latin typeface="Arial" pitchFamily="34" charset="0"/>
        <a:ea typeface="+mn-ea"/>
        <a:cs typeface="+mn-cs"/>
      </a:defRPr>
    </a:lvl1pPr>
    <a:lvl2pPr marL="1588" algn="l" rtl="0" eaLnBrk="0" fontAlgn="base" hangingPunct="0">
      <a:spcBef>
        <a:spcPct val="0"/>
      </a:spcBef>
      <a:spcAft>
        <a:spcPct val="30000"/>
      </a:spcAft>
      <a:buFont typeface="Wingdings" pitchFamily="2" charset="2"/>
      <a:tabLst>
        <a:tab pos="195263" algn="l"/>
      </a:tabLs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92088" indent="-188913" algn="l" rtl="0" eaLnBrk="0" fontAlgn="base" hangingPunct="0">
      <a:spcBef>
        <a:spcPct val="0"/>
      </a:spcBef>
      <a:spcAft>
        <a:spcPct val="30000"/>
      </a:spcAft>
      <a:buClr>
        <a:schemeClr val="accent1"/>
      </a:buClr>
      <a:buFont typeface="Wingdings" pitchFamily="2" charset="2"/>
      <a:buChar char="§"/>
      <a:tabLst>
        <a:tab pos="195263" algn="l"/>
      </a:tabLs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84175" indent="-190500" algn="l" rtl="0" eaLnBrk="0" fontAlgn="base" hangingPunct="0">
      <a:spcBef>
        <a:spcPct val="0"/>
      </a:spcBef>
      <a:spcAft>
        <a:spcPct val="30000"/>
      </a:spcAft>
      <a:buClr>
        <a:schemeClr val="accent1"/>
      </a:buClr>
      <a:buChar char="-"/>
      <a:tabLst>
        <a:tab pos="195263" algn="l"/>
      </a:tabLs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574675" indent="-177800" algn="l" rtl="0" eaLnBrk="0" fontAlgn="base" hangingPunct="0">
      <a:spcBef>
        <a:spcPct val="0"/>
      </a:spcBef>
      <a:spcAft>
        <a:spcPct val="30000"/>
      </a:spcAft>
      <a:buClr>
        <a:schemeClr val="accent1"/>
      </a:buClr>
      <a:buChar char="-"/>
      <a:tabLst>
        <a:tab pos="195263" algn="l"/>
      </a:tabLs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27FC1-FEDC-40A6-A565-F5ACB76A5E6F}" type="slidenum">
              <a:rPr lang="de-DE" smtClean="0">
                <a:latin typeface="Arial" charset="0"/>
              </a:rPr>
              <a:pPr/>
              <a:t>1</a:t>
            </a:fld>
            <a:endParaRPr lang="de-DE" dirty="0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tabLst/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EF344-A87D-42A0-8A94-EC10ACDDA99E}" type="slidenum">
              <a:rPr lang="de-DE" smtClean="0">
                <a:latin typeface="Arial" charset="0"/>
              </a:rPr>
              <a:pPr/>
              <a:t>2</a:t>
            </a:fld>
            <a:endParaRPr lang="de-DE" dirty="0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527E7-CAC2-464A-BF7D-5821E460CBBF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527E7-CAC2-464A-BF7D-5821E460CBBF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527E7-CAC2-464A-BF7D-5821E460CBBF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23825" y="123825"/>
            <a:ext cx="8886825" cy="5961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24"/>
          <p:cNvSpPr>
            <a:spLocks/>
          </p:cNvSpPr>
          <p:nvPr/>
        </p:nvSpPr>
        <p:spPr bwMode="auto">
          <a:xfrm>
            <a:off x="631825" y="682625"/>
            <a:ext cx="3686175" cy="3657600"/>
          </a:xfrm>
          <a:custGeom>
            <a:avLst/>
            <a:gdLst/>
            <a:ahLst/>
            <a:cxnLst>
              <a:cxn ang="0">
                <a:pos x="0" y="2304"/>
              </a:cxn>
              <a:cxn ang="0">
                <a:pos x="2010" y="2304"/>
              </a:cxn>
              <a:cxn ang="0">
                <a:pos x="2322" y="1992"/>
              </a:cxn>
              <a:cxn ang="0">
                <a:pos x="2322" y="0"/>
              </a:cxn>
              <a:cxn ang="0">
                <a:pos x="0" y="0"/>
              </a:cxn>
              <a:cxn ang="0">
                <a:pos x="0" y="2304"/>
              </a:cxn>
            </a:cxnLst>
            <a:rect l="0" t="0" r="r" b="b"/>
            <a:pathLst>
              <a:path w="2322" h="2304">
                <a:moveTo>
                  <a:pt x="0" y="2304"/>
                </a:moveTo>
                <a:lnTo>
                  <a:pt x="2010" y="2304"/>
                </a:lnTo>
                <a:lnTo>
                  <a:pt x="2322" y="1992"/>
                </a:lnTo>
                <a:lnTo>
                  <a:pt x="2322" y="0"/>
                </a:lnTo>
                <a:lnTo>
                  <a:pt x="0" y="0"/>
                </a:lnTo>
                <a:lnTo>
                  <a:pt x="0" y="230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7" name="Bild 8" descr="AZ_Logo_RGB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4813" y="5721350"/>
            <a:ext cx="19208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31825" y="768350"/>
            <a:ext cx="3598863" cy="2009775"/>
          </a:xfrm>
          <a:ln w="6350"/>
        </p:spPr>
        <p:txBody>
          <a:bodyPr lIns="162000" tIns="46800" rIns="90000" bIns="82800"/>
          <a:lstStyle>
            <a:lvl1pPr defTabSz="914400" eaLnBrk="1" hangingPunct="1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31825" y="3654425"/>
            <a:ext cx="3171825" cy="546100"/>
          </a:xfrm>
          <a:ln w="6350"/>
        </p:spPr>
        <p:txBody>
          <a:bodyPr lIns="162000" tIns="46800" rIns="90000" bIns="10800" anchor="b">
            <a:spAutoFit/>
          </a:bodyPr>
          <a:lstStyle>
            <a:lvl1pPr eaLnBrk="1" hangingPunct="1">
              <a:spcAft>
                <a:spcPct val="0"/>
              </a:spcAft>
              <a:buFont typeface="Wingdings" pitchFamily="2" charset="2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4938" y="611188"/>
            <a:ext cx="2012950" cy="53879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611188"/>
            <a:ext cx="5888038" cy="53879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1363663"/>
            <a:ext cx="39497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6600" y="1363663"/>
            <a:ext cx="3951288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 smtClean="0"/>
              <a:t>Kép beszúrásához kattintson az ikonra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44500" y="611188"/>
            <a:ext cx="67849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4500" y="1363663"/>
            <a:ext cx="8053388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grpSp>
        <p:nvGrpSpPr>
          <p:cNvPr id="1028" name="Group 15"/>
          <p:cNvGrpSpPr>
            <a:grpSpLocks/>
          </p:cNvGrpSpPr>
          <p:nvPr/>
        </p:nvGrpSpPr>
        <p:grpSpPr bwMode="auto">
          <a:xfrm>
            <a:off x="7140575" y="93663"/>
            <a:ext cx="1781175" cy="658812"/>
            <a:chOff x="4350" y="3617"/>
            <a:chExt cx="1122" cy="415"/>
          </a:xfrm>
        </p:grpSpPr>
        <p:sp>
          <p:nvSpPr>
            <p:cNvPr id="4112" name="Rectangle 16"/>
            <p:cNvSpPr>
              <a:spLocks noChangeArrowheads="1"/>
            </p:cNvSpPr>
            <p:nvPr/>
          </p:nvSpPr>
          <p:spPr bwMode="gray">
            <a:xfrm>
              <a:off x="4350" y="3617"/>
              <a:ext cx="1122" cy="415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pic>
          <p:nvPicPr>
            <p:cNvPr id="1031" name="Picture 17" descr="Logo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gray">
            <a:xfrm>
              <a:off x="4477" y="3716"/>
              <a:ext cx="8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8302625" y="6491288"/>
            <a:ext cx="466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Aft>
                <a:spcPct val="0"/>
              </a:spcAft>
              <a:buClrTx/>
              <a:buFontTx/>
              <a:buNone/>
              <a:defRPr/>
            </a:pPr>
            <a:fld id="{7B89A11D-7762-4CE4-907E-631E737A12A1}" type="slidenum">
              <a:rPr lang="de-DE" sz="800">
                <a:latin typeface="Arial" pitchFamily="34" charset="0"/>
              </a:rPr>
              <a:pPr algn="r"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de-DE" sz="800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/>
  <p:txStyles>
    <p:titleStyle>
      <a:lvl1pPr algn="l" defTabSz="784225" rtl="0" eaLnBrk="0" fontAlgn="base" hangingPunct="0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784225" rtl="0" eaLnBrk="0" fontAlgn="base" hangingPunct="0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2pPr>
      <a:lvl3pPr algn="l" defTabSz="784225" rtl="0" eaLnBrk="0" fontAlgn="base" hangingPunct="0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3pPr>
      <a:lvl4pPr algn="l" defTabSz="784225" rtl="0" eaLnBrk="0" fontAlgn="base" hangingPunct="0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4pPr>
      <a:lvl5pPr algn="l" defTabSz="784225" rtl="0" eaLnBrk="0" fontAlgn="base" hangingPunct="0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5pPr>
      <a:lvl6pPr marL="457200" algn="l" defTabSz="784225" rtl="0" eaLnBrk="1" fontAlgn="base" hangingPunct="1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6pPr>
      <a:lvl7pPr marL="914400" algn="l" defTabSz="784225" rtl="0" eaLnBrk="1" fontAlgn="base" hangingPunct="1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7pPr>
      <a:lvl8pPr marL="1371600" algn="l" defTabSz="784225" rtl="0" eaLnBrk="1" fontAlgn="base" hangingPunct="1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8pPr>
      <a:lvl9pPr marL="1828800" algn="l" defTabSz="784225" rtl="0" eaLnBrk="1" fontAlgn="base" hangingPunct="1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tabLst>
          <a:tab pos="195263" algn="l"/>
        </a:tabLst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0"/>
        </a:spcBef>
        <a:spcAft>
          <a:spcPct val="30000"/>
        </a:spcAft>
        <a:buFont typeface="Wingdings" pitchFamily="2" charset="2"/>
        <a:tabLst>
          <a:tab pos="195263" algn="l"/>
        </a:tabLst>
        <a:defRPr>
          <a:solidFill>
            <a:schemeClr val="tx1"/>
          </a:solidFill>
          <a:latin typeface="+mn-lt"/>
        </a:defRPr>
      </a:lvl2pPr>
      <a:lvl3pPr marL="192088" indent="-188913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Wingdings" pitchFamily="2" charset="2"/>
        <a:buChar char="§"/>
        <a:tabLst>
          <a:tab pos="195263" algn="l"/>
        </a:tabLst>
        <a:defRPr>
          <a:solidFill>
            <a:schemeClr val="tx1"/>
          </a:solidFill>
          <a:latin typeface="+mn-lt"/>
        </a:defRPr>
      </a:lvl3pPr>
      <a:lvl4pPr marL="384175" indent="-190500" algn="l" rtl="0" eaLnBrk="0" fontAlgn="base" hangingPunct="0">
        <a:spcBef>
          <a:spcPct val="0"/>
        </a:spcBef>
        <a:spcAft>
          <a:spcPct val="30000"/>
        </a:spcAft>
        <a:buClr>
          <a:schemeClr val="tx1"/>
        </a:buClr>
        <a:buChar char="-"/>
        <a:tabLst>
          <a:tab pos="195263" algn="l"/>
        </a:tabLst>
        <a:defRPr>
          <a:solidFill>
            <a:schemeClr val="tx1"/>
          </a:solidFill>
          <a:latin typeface="+mn-lt"/>
        </a:defRPr>
      </a:lvl4pPr>
      <a:lvl5pPr marL="574675" indent="-177800" algn="l" rtl="0" eaLnBrk="0" fontAlgn="base" hangingPunct="0">
        <a:spcBef>
          <a:spcPct val="0"/>
        </a:spcBef>
        <a:spcAft>
          <a:spcPct val="30000"/>
        </a:spcAft>
        <a:buClr>
          <a:schemeClr val="tx1"/>
        </a:buClr>
        <a:buChar char="-"/>
        <a:tabLst>
          <a:tab pos="195263" algn="l"/>
        </a:tabLst>
        <a:defRPr>
          <a:solidFill>
            <a:schemeClr val="tx1"/>
          </a:solidFill>
          <a:latin typeface="+mn-lt"/>
        </a:defRPr>
      </a:lvl5pPr>
      <a:lvl6pPr marL="1031875" indent="-177800" algn="l" rtl="0" eaLnBrk="1" fontAlgn="base" hangingPunct="1">
        <a:spcBef>
          <a:spcPct val="0"/>
        </a:spcBef>
        <a:spcAft>
          <a:spcPct val="30000"/>
        </a:spcAft>
        <a:buClr>
          <a:schemeClr val="tx1"/>
        </a:buClr>
        <a:buChar char="-"/>
        <a:tabLst>
          <a:tab pos="195263" algn="l"/>
        </a:tabLst>
        <a:defRPr>
          <a:solidFill>
            <a:schemeClr val="tx1"/>
          </a:solidFill>
          <a:latin typeface="+mn-lt"/>
        </a:defRPr>
      </a:lvl6pPr>
      <a:lvl7pPr marL="1489075" indent="-177800" algn="l" rtl="0" eaLnBrk="1" fontAlgn="base" hangingPunct="1">
        <a:spcBef>
          <a:spcPct val="0"/>
        </a:spcBef>
        <a:spcAft>
          <a:spcPct val="30000"/>
        </a:spcAft>
        <a:buClr>
          <a:schemeClr val="tx1"/>
        </a:buClr>
        <a:buChar char="-"/>
        <a:tabLst>
          <a:tab pos="195263" algn="l"/>
        </a:tabLst>
        <a:defRPr>
          <a:solidFill>
            <a:schemeClr val="tx1"/>
          </a:solidFill>
          <a:latin typeface="+mn-lt"/>
        </a:defRPr>
      </a:lvl7pPr>
      <a:lvl8pPr marL="1946275" indent="-177800" algn="l" rtl="0" eaLnBrk="1" fontAlgn="base" hangingPunct="1">
        <a:spcBef>
          <a:spcPct val="0"/>
        </a:spcBef>
        <a:spcAft>
          <a:spcPct val="30000"/>
        </a:spcAft>
        <a:buClr>
          <a:schemeClr val="tx1"/>
        </a:buClr>
        <a:buChar char="-"/>
        <a:tabLst>
          <a:tab pos="195263" algn="l"/>
        </a:tabLst>
        <a:defRPr>
          <a:solidFill>
            <a:schemeClr val="tx1"/>
          </a:solidFill>
          <a:latin typeface="+mn-lt"/>
        </a:defRPr>
      </a:lvl8pPr>
      <a:lvl9pPr marL="2403475" indent="-177800" algn="l" rtl="0" eaLnBrk="1" fontAlgn="base" hangingPunct="1">
        <a:spcBef>
          <a:spcPct val="0"/>
        </a:spcBef>
        <a:spcAft>
          <a:spcPct val="30000"/>
        </a:spcAft>
        <a:buClr>
          <a:schemeClr val="tx1"/>
        </a:buClr>
        <a:buChar char="-"/>
        <a:tabLst>
          <a:tab pos="195263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gray">
          <a:xfrm>
            <a:off x="4837113" y="731838"/>
            <a:ext cx="408305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784225" eaLnBrk="0" hangingPunct="0">
              <a:buClrTx/>
              <a:buFontTx/>
              <a:buNone/>
            </a:pPr>
            <a:endParaRPr lang="en-US" sz="5400" b="1" dirty="0">
              <a:solidFill>
                <a:srgbClr val="D9D9D9"/>
              </a:solidFill>
              <a:ea typeface="ＭＳ Ｐゴシック" pitchFamily="34" charset="-128"/>
            </a:endParaRPr>
          </a:p>
        </p:txBody>
      </p:sp>
      <p:sp>
        <p:nvSpPr>
          <p:cNvPr id="3075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31825" y="768350"/>
            <a:ext cx="3598863" cy="1977525"/>
          </a:xfrm>
          <a:noFill/>
          <a:ln w="9525"/>
        </p:spPr>
        <p:txBody>
          <a:bodyPr/>
          <a:lstStyle/>
          <a:p>
            <a:r>
              <a:rPr lang="hu-HU" sz="3000" dirty="0" smtClean="0"/>
              <a:t>Allianz Casco </a:t>
            </a:r>
            <a:r>
              <a:rPr lang="hu-HU" sz="3000" dirty="0" smtClean="0"/>
              <a:t/>
            </a:r>
            <a:br>
              <a:rPr lang="hu-HU" sz="3000" dirty="0" smtClean="0"/>
            </a:br>
            <a:r>
              <a:rPr lang="hu-HU" sz="3000" dirty="0" smtClean="0"/>
              <a:t>2012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hu-HU" sz="3000" dirty="0" smtClean="0"/>
              <a:t>Új termékverzió bemutatása</a:t>
            </a:r>
            <a:endParaRPr lang="en-US" sz="3000" dirty="0" smtClean="0"/>
          </a:p>
        </p:txBody>
      </p:sp>
      <p:sp>
        <p:nvSpPr>
          <p:cNvPr id="3076" name="Rectangle 18"/>
          <p:cNvSpPr>
            <a:spLocks noChangeArrowheads="1"/>
          </p:cNvSpPr>
          <p:nvPr/>
        </p:nvSpPr>
        <p:spPr bwMode="gray">
          <a:xfrm>
            <a:off x="649288" y="2595563"/>
            <a:ext cx="3679825" cy="8905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162000" tIns="190800" rIns="90000" bIns="10800"/>
          <a:lstStyle/>
          <a:p>
            <a:pPr algn="l">
              <a:buClrTx/>
            </a:pPr>
            <a:endParaRPr lang="en-US" dirty="0">
              <a:solidFill>
                <a:srgbClr val="A50034"/>
              </a:solidFill>
            </a:endParaRPr>
          </a:p>
        </p:txBody>
      </p:sp>
      <p:sp>
        <p:nvSpPr>
          <p:cNvPr id="3077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657600"/>
            <a:ext cx="3171825" cy="550863"/>
          </a:xfrm>
          <a:noFill/>
          <a:ln w="9525"/>
        </p:spPr>
        <p:txBody>
          <a:bodyPr lIns="126000"/>
          <a:lstStyle/>
          <a:p>
            <a:pPr marL="0" indent="0"/>
            <a:r>
              <a:rPr lang="hu-HU" dirty="0" smtClean="0"/>
              <a:t>Értékesítési </a:t>
            </a:r>
            <a:r>
              <a:rPr lang="hu-HU" dirty="0" smtClean="0"/>
              <a:t>koordináció </a:t>
            </a:r>
            <a:endParaRPr lang="hu-HU" dirty="0" smtClean="0"/>
          </a:p>
          <a:p>
            <a:pPr marL="0" indent="0"/>
            <a:r>
              <a:rPr lang="hu-HU" dirty="0" smtClean="0"/>
              <a:t>2012. október 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 txBox="1">
            <a:spLocks/>
          </p:cNvSpPr>
          <p:nvPr/>
        </p:nvSpPr>
        <p:spPr bwMode="gray">
          <a:xfrm>
            <a:off x="460375" y="6416675"/>
            <a:ext cx="173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</a:pPr>
            <a:r>
              <a:rPr lang="hu-HU" sz="800" dirty="0"/>
              <a:t>2007 évi és a </a:t>
            </a:r>
            <a:r>
              <a:rPr lang="hu-HU" sz="800" dirty="0" smtClean="0"/>
              <a:t>2012  </a:t>
            </a:r>
            <a:r>
              <a:rPr lang="hu-HU" sz="800" dirty="0"/>
              <a:t>évi termékverziók</a:t>
            </a:r>
            <a:endParaRPr lang="de-DE" sz="800" dirty="0">
              <a:solidFill>
                <a:schemeClr val="bg2"/>
              </a:solidFill>
            </a:endParaRPr>
          </a:p>
          <a:p>
            <a:pPr algn="l" defTabSz="784225" eaLnBrk="0" hangingPunct="0">
              <a:spcAft>
                <a:spcPct val="0"/>
              </a:spcAft>
              <a:buClrTx/>
              <a:buFontTx/>
              <a:buNone/>
            </a:pP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9263" y="611188"/>
            <a:ext cx="6784975" cy="338137"/>
          </a:xfrm>
          <a:prstGeom prst="rect">
            <a:avLst/>
          </a:prstGeom>
        </p:spPr>
        <p:txBody>
          <a:bodyPr/>
          <a:lstStyle/>
          <a:p>
            <a:pPr algn="l" defTabSz="784225">
              <a:buClrTx/>
              <a:buFontTx/>
              <a:buNone/>
              <a:defRPr/>
            </a:pPr>
            <a:r>
              <a:rPr lang="hu-HU" sz="2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2007 évi és a 2012 évi casco termékverziók</a:t>
            </a:r>
            <a:endParaRPr lang="en-US" sz="180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gray">
          <a:xfrm>
            <a:off x="449263" y="1282261"/>
            <a:ext cx="8255000" cy="37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4000" rIns="0" bIns="0"/>
          <a:lstStyle/>
          <a:p>
            <a:pPr eaLnBrk="0" hangingPunct="0">
              <a:buClrTx/>
              <a:tabLst>
                <a:tab pos="195263" algn="l"/>
              </a:tabLst>
            </a:pPr>
            <a:r>
              <a:rPr lang="hu-HU" sz="1800" dirty="0"/>
              <a:t>Közlési és változás bejelentési </a:t>
            </a:r>
            <a:r>
              <a:rPr lang="hu-HU" sz="1800" dirty="0" smtClean="0"/>
              <a:t>kötelezettség</a:t>
            </a:r>
          </a:p>
          <a:p>
            <a:pPr eaLnBrk="0" hangingPunct="0">
              <a:buClrTx/>
              <a:tabLst>
                <a:tab pos="195263" algn="l"/>
              </a:tabLst>
            </a:pPr>
            <a:r>
              <a:rPr lang="hu-HU" sz="1800" dirty="0" smtClean="0"/>
              <a:t>  </a:t>
            </a:r>
            <a:endParaRPr lang="hu-HU" sz="1800" dirty="0"/>
          </a:p>
          <a:p>
            <a:pPr eaLnBrk="0" hangingPunct="0">
              <a:buClrTx/>
              <a:tabLst>
                <a:tab pos="195263" algn="l"/>
              </a:tabLst>
            </a:pPr>
            <a:r>
              <a:rPr lang="sv-SE" sz="1800" dirty="0"/>
              <a:t> </a:t>
            </a:r>
            <a:endParaRPr lang="de-DE" sz="1800" dirty="0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gray">
          <a:xfrm>
            <a:off x="4903788" y="1870075"/>
            <a:ext cx="3778250" cy="4429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 dirty="0">
                <a:solidFill>
                  <a:schemeClr val="bg1"/>
                </a:solidFill>
              </a:rPr>
              <a:t>Allianz Casco 2012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gray">
          <a:xfrm>
            <a:off x="4903788" y="2312988"/>
            <a:ext cx="3778250" cy="3646487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 smtClean="0"/>
              <a:t>Nem </a:t>
            </a:r>
            <a:r>
              <a:rPr lang="hu-HU" sz="1800" dirty="0"/>
              <a:t>kell </a:t>
            </a:r>
            <a:r>
              <a:rPr lang="hu-HU" sz="1800" dirty="0" smtClean="0"/>
              <a:t>nyilatkozni, mert </a:t>
            </a:r>
            <a:r>
              <a:rPr lang="hu-HU" sz="1800" b="1" dirty="0" smtClean="0"/>
              <a:t>a fiatal vezetői </a:t>
            </a:r>
            <a:r>
              <a:rPr lang="hu-HU" sz="1800" b="1" u="sng" dirty="0" smtClean="0"/>
              <a:t>pótdíj megszűnt</a:t>
            </a:r>
            <a:r>
              <a:rPr lang="hu-HU" sz="1800" b="1" dirty="0" smtClean="0"/>
              <a:t>!</a:t>
            </a:r>
          </a:p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b="1" dirty="0" smtClean="0"/>
              <a:t>Megszűnt a mozgássérült kedvezmény.</a:t>
            </a:r>
          </a:p>
          <a:p>
            <a:pPr algn="l" eaLnBrk="0" hangingPunct="0">
              <a:buClrTx/>
              <a:tabLst>
                <a:tab pos="195263" algn="l"/>
              </a:tabLst>
            </a:pPr>
            <a:endParaRPr lang="hu-HU" sz="1800" b="1" dirty="0" smtClean="0"/>
          </a:p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b="1" dirty="0" smtClean="0"/>
              <a:t>Töréskár</a:t>
            </a:r>
            <a:r>
              <a:rPr lang="hu-HU" sz="1800" dirty="0" smtClean="0"/>
              <a:t> esetén 20%-kal </a:t>
            </a:r>
            <a:r>
              <a:rPr lang="hu-HU" sz="1800" b="1" dirty="0" smtClean="0"/>
              <a:t>csökken a szolgáltatás</a:t>
            </a:r>
            <a:r>
              <a:rPr lang="hu-HU" sz="1800" dirty="0" smtClean="0"/>
              <a:t>,</a:t>
            </a:r>
            <a:r>
              <a:rPr lang="hu-HU" sz="1800" b="1" dirty="0" smtClean="0"/>
              <a:t> </a:t>
            </a:r>
            <a:r>
              <a:rPr lang="hu-HU" sz="1800" dirty="0" smtClean="0"/>
              <a:t>ha a szerződő (kötéskor vagy utóbb) nem jelentette be gépjárművének taxiként, vagy bérbeadással való hasznosítását; szolgáltatás 80%-át fizetjük ki</a:t>
            </a:r>
            <a:endParaRPr lang="hu-HU" sz="1800" dirty="0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gray">
          <a:xfrm>
            <a:off x="452438" y="1870075"/>
            <a:ext cx="3778250" cy="4429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 dirty="0">
                <a:solidFill>
                  <a:schemeClr val="bg1"/>
                </a:solidFill>
              </a:rPr>
              <a:t>Allianz Casco 2007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gray">
          <a:xfrm>
            <a:off x="449263" y="2312988"/>
            <a:ext cx="3778250" cy="3646487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/>
              <a:t>Nyilatkozni kell: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 smtClean="0"/>
              <a:t> A 30 évnél fiatalabb </a:t>
            </a:r>
            <a:r>
              <a:rPr lang="hu-HU" sz="1800" dirty="0"/>
              <a:t>vezetőről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 smtClean="0"/>
              <a:t> A </a:t>
            </a:r>
            <a:r>
              <a:rPr lang="hu-HU" sz="1800" b="1" dirty="0" smtClean="0"/>
              <a:t>mozgássérült</a:t>
            </a:r>
            <a:r>
              <a:rPr lang="hu-HU" sz="1800" dirty="0" smtClean="0"/>
              <a:t> </a:t>
            </a:r>
            <a:r>
              <a:rPr lang="hu-HU" sz="1800" dirty="0"/>
              <a:t>kedvezményre jogosító körülmények megszűnéséről</a:t>
            </a:r>
          </a:p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/>
              <a:t>A kötelezettség </a:t>
            </a:r>
            <a:r>
              <a:rPr lang="hu-HU" sz="1800" b="1" dirty="0" smtClean="0"/>
              <a:t>megszegésekor </a:t>
            </a:r>
            <a:r>
              <a:rPr lang="hu-HU" sz="1800" dirty="0" smtClean="0"/>
              <a:t> aránylagos </a:t>
            </a:r>
            <a:r>
              <a:rPr lang="hu-HU" sz="1800" dirty="0"/>
              <a:t>térítésre kerül sor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>
            <a:spLocks/>
          </p:cNvSpPr>
          <p:nvPr/>
        </p:nvSpPr>
        <p:spPr bwMode="gray">
          <a:xfrm>
            <a:off x="460375" y="6416675"/>
            <a:ext cx="173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</a:pPr>
            <a:r>
              <a:rPr lang="hu-HU" sz="800" dirty="0"/>
              <a:t>2007 évi és a </a:t>
            </a:r>
            <a:r>
              <a:rPr lang="hu-HU" sz="800" dirty="0" smtClean="0"/>
              <a:t>2012  </a:t>
            </a:r>
            <a:r>
              <a:rPr lang="hu-HU" sz="800" dirty="0"/>
              <a:t>évi termékverziók</a:t>
            </a:r>
            <a:endParaRPr lang="de-DE" sz="800" dirty="0">
              <a:solidFill>
                <a:schemeClr val="bg2"/>
              </a:solidFill>
            </a:endParaRPr>
          </a:p>
          <a:p>
            <a:pPr algn="l" defTabSz="784225" eaLnBrk="0" hangingPunct="0">
              <a:spcAft>
                <a:spcPct val="0"/>
              </a:spcAft>
              <a:buClrTx/>
              <a:buFontTx/>
              <a:buNone/>
            </a:pP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9263" y="611188"/>
            <a:ext cx="6784975" cy="338137"/>
          </a:xfrm>
          <a:prstGeom prst="rect">
            <a:avLst/>
          </a:prstGeom>
        </p:spPr>
        <p:txBody>
          <a:bodyPr/>
          <a:lstStyle/>
          <a:p>
            <a:pPr algn="l" defTabSz="784225">
              <a:buClrTx/>
              <a:buFontTx/>
              <a:buNone/>
              <a:defRPr/>
            </a:pPr>
            <a:r>
              <a:rPr lang="hu-HU" sz="2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2007 évi és a 2012 évi casco termékverziók</a:t>
            </a:r>
            <a:endParaRPr lang="en-US" sz="180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449263" y="1324303"/>
            <a:ext cx="8255000" cy="40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4000" rIns="0" bIns="0"/>
          <a:lstStyle/>
          <a:p>
            <a:pPr eaLnBrk="0" hangingPunct="0">
              <a:buClrTx/>
              <a:tabLst>
                <a:tab pos="195263" algn="l"/>
              </a:tabLst>
            </a:pPr>
            <a:r>
              <a:rPr lang="hu-HU" sz="1800" dirty="0"/>
              <a:t>Aránylagos térítés </a:t>
            </a:r>
            <a:endParaRPr lang="hu-HU" sz="1800" dirty="0" smtClean="0"/>
          </a:p>
          <a:p>
            <a:pPr eaLnBrk="0" hangingPunct="0">
              <a:buClrTx/>
              <a:tabLst>
                <a:tab pos="195263" algn="l"/>
              </a:tabLst>
            </a:pPr>
            <a:r>
              <a:rPr lang="hu-HU" sz="1800" dirty="0" smtClean="0"/>
              <a:t>  </a:t>
            </a:r>
            <a:endParaRPr lang="hu-HU" sz="1800" dirty="0"/>
          </a:p>
          <a:p>
            <a:pPr eaLnBrk="0" hangingPunct="0">
              <a:buClrTx/>
              <a:tabLst>
                <a:tab pos="195263" algn="l"/>
              </a:tabLst>
            </a:pPr>
            <a:r>
              <a:rPr lang="sv-SE" sz="1800" dirty="0"/>
              <a:t> </a:t>
            </a:r>
            <a:endParaRPr lang="de-DE" sz="18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4903788" y="1870075"/>
            <a:ext cx="3778250" cy="4429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>
                <a:solidFill>
                  <a:schemeClr val="bg1"/>
                </a:solidFill>
              </a:rPr>
              <a:t>Allianz Casco 2012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gray">
          <a:xfrm>
            <a:off x="4903788" y="2312988"/>
            <a:ext cx="3778250" cy="3646487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l"/>
            <a:r>
              <a:rPr lang="hu-HU" sz="1800" b="1" u="sng" dirty="0" smtClean="0"/>
              <a:t>Nincs pótdíj!</a:t>
            </a:r>
            <a:r>
              <a:rPr lang="hu-HU" sz="1800" u="sng" dirty="0" smtClean="0"/>
              <a:t> </a:t>
            </a:r>
          </a:p>
          <a:p>
            <a:pPr algn="l">
              <a:buClrTx/>
              <a:buFont typeface="Wingdings" pitchFamily="2" charset="2"/>
              <a:buChar char="§"/>
            </a:pPr>
            <a:r>
              <a:rPr lang="hu-HU" sz="1800" dirty="0" smtClean="0"/>
              <a:t> Ha a gépjárművet </a:t>
            </a:r>
            <a:r>
              <a:rPr lang="hu-HU" sz="1800" dirty="0"/>
              <a:t>a szerződés érvényessége alatt </a:t>
            </a:r>
            <a:r>
              <a:rPr lang="hu-HU" sz="1800" dirty="0" smtClean="0"/>
              <a:t>értéknövelő módon átalakítják, és </a:t>
            </a:r>
            <a:r>
              <a:rPr lang="hu-HU" sz="1800" b="1" dirty="0" smtClean="0"/>
              <a:t>nem jelentik be</a:t>
            </a:r>
            <a:r>
              <a:rPr lang="hu-HU" sz="1800" dirty="0" smtClean="0"/>
              <a:t>, akkor - bármely kárnál - </a:t>
            </a:r>
            <a:r>
              <a:rPr lang="hu-HU" sz="1800" b="1" dirty="0" smtClean="0"/>
              <a:t>aránylagos kártérítés </a:t>
            </a:r>
            <a:r>
              <a:rPr lang="hu-HU" sz="1800" dirty="0" smtClean="0"/>
              <a:t>történik </a:t>
            </a:r>
          </a:p>
          <a:p>
            <a:pPr algn="l">
              <a:buClrTx/>
            </a:pPr>
            <a:r>
              <a:rPr lang="hu-HU" sz="1800" dirty="0" smtClean="0"/>
              <a:t>(olyan arányban térítünk, ahogyan a szerződéskötéskor érvényes újkori ár aránylik az átalakítással keletkezett jármű újkori árához)</a:t>
            </a:r>
          </a:p>
          <a:p>
            <a:pPr algn="l" eaLnBrk="0" hangingPunct="0">
              <a:buClrTx/>
              <a:tabLst>
                <a:tab pos="195263" algn="l"/>
              </a:tabLst>
            </a:pPr>
            <a:endParaRPr lang="hu-HU" sz="1800" dirty="0"/>
          </a:p>
          <a:p>
            <a:pPr algn="l" eaLnBrk="0" hangingPunct="0">
              <a:buClrTx/>
              <a:tabLst>
                <a:tab pos="195263" algn="l"/>
              </a:tabLst>
            </a:pPr>
            <a:endParaRPr lang="hu-HU" sz="1800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452438" y="1870075"/>
            <a:ext cx="3778250" cy="4429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>
                <a:solidFill>
                  <a:schemeClr val="bg1"/>
                </a:solidFill>
              </a:rPr>
              <a:t>Allianz Casco 2007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gray">
          <a:xfrm>
            <a:off x="449263" y="2312988"/>
            <a:ext cx="3778250" cy="3646487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 smtClean="0"/>
              <a:t>Átalakítás </a:t>
            </a:r>
            <a:r>
              <a:rPr lang="hu-HU" sz="1800" dirty="0"/>
              <a:t>vagy használati mód </a:t>
            </a:r>
            <a:r>
              <a:rPr lang="hu-HU" sz="1800" dirty="0" smtClean="0"/>
              <a:t>be nem jelentése miatti pótdíj</a:t>
            </a:r>
          </a:p>
          <a:p>
            <a:pPr algn="l" eaLnBrk="0" hangingPunct="0">
              <a:buClrTx/>
              <a:buFont typeface="Arial" pitchFamily="34" charset="0"/>
              <a:buChar char="•"/>
              <a:tabLst>
                <a:tab pos="195263" algn="l"/>
              </a:tabLst>
            </a:pPr>
            <a:endParaRPr lang="hu-HU" sz="1800" dirty="0" smtClean="0"/>
          </a:p>
          <a:p>
            <a:pPr algn="l" eaLnBrk="0" hangingPunct="0">
              <a:buClrTx/>
              <a:buFont typeface="Arial" pitchFamily="34" charset="0"/>
              <a:buChar char="•"/>
              <a:tabLst>
                <a:tab pos="195263" algn="l"/>
              </a:tabLst>
            </a:pPr>
            <a:endParaRPr lang="hu-HU" sz="1800" dirty="0" smtClean="0"/>
          </a:p>
          <a:p>
            <a:pPr algn="l" eaLnBrk="0" hangingPunct="0">
              <a:buClrTx/>
              <a:buFont typeface="Arial" pitchFamily="34" charset="0"/>
              <a:buChar char="•"/>
              <a:tabLst>
                <a:tab pos="195263" algn="l"/>
              </a:tabLst>
            </a:pPr>
            <a:endParaRPr lang="hu-HU" sz="1800" dirty="0" smtClean="0"/>
          </a:p>
          <a:p>
            <a:pPr algn="l" eaLnBrk="0" hangingPunct="0">
              <a:buClrTx/>
              <a:tabLst>
                <a:tab pos="195263" algn="l"/>
              </a:tabLst>
            </a:pP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>
            <a:spLocks/>
          </p:cNvSpPr>
          <p:nvPr/>
        </p:nvSpPr>
        <p:spPr bwMode="gray">
          <a:xfrm>
            <a:off x="460375" y="6416675"/>
            <a:ext cx="173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</a:pPr>
            <a:r>
              <a:rPr lang="hu-HU" sz="800" dirty="0"/>
              <a:t>2007 évi és a 2012 </a:t>
            </a:r>
            <a:r>
              <a:rPr lang="hu-HU" sz="800" dirty="0" smtClean="0"/>
              <a:t> évi </a:t>
            </a:r>
            <a:r>
              <a:rPr lang="hu-HU" sz="800" dirty="0"/>
              <a:t>termékverziók</a:t>
            </a:r>
            <a:endParaRPr lang="de-DE" sz="800" dirty="0">
              <a:solidFill>
                <a:schemeClr val="bg2"/>
              </a:solidFill>
            </a:endParaRPr>
          </a:p>
          <a:p>
            <a:pPr algn="l" defTabSz="784225" eaLnBrk="0" hangingPunct="0">
              <a:spcAft>
                <a:spcPct val="0"/>
              </a:spcAft>
              <a:buClrTx/>
              <a:buFontTx/>
              <a:buNone/>
            </a:pP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9263" y="611188"/>
            <a:ext cx="6784975" cy="338137"/>
          </a:xfrm>
          <a:prstGeom prst="rect">
            <a:avLst/>
          </a:prstGeom>
        </p:spPr>
        <p:txBody>
          <a:bodyPr/>
          <a:lstStyle/>
          <a:p>
            <a:pPr algn="l" defTabSz="784225">
              <a:buClrTx/>
              <a:buFontTx/>
              <a:buNone/>
              <a:defRPr/>
            </a:pPr>
            <a:r>
              <a:rPr lang="hu-HU" sz="2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2007 évi és a 2012 évi casco termékverziók</a:t>
            </a:r>
            <a:endParaRPr lang="en-US" sz="180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449263" y="1292771"/>
            <a:ext cx="8255000" cy="40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4000" rIns="0" bIns="0"/>
          <a:lstStyle/>
          <a:p>
            <a:pPr eaLnBrk="0" hangingPunct="0">
              <a:buClrTx/>
              <a:tabLst>
                <a:tab pos="195263" algn="l"/>
              </a:tabLst>
            </a:pPr>
            <a:r>
              <a:rPr lang="hu-HU" sz="1800" dirty="0" smtClean="0"/>
              <a:t>A </a:t>
            </a:r>
            <a:r>
              <a:rPr lang="hu-HU" sz="1800" dirty="0"/>
              <a:t>biztosító mentesülése</a:t>
            </a:r>
          </a:p>
          <a:p>
            <a:pPr eaLnBrk="0" hangingPunct="0">
              <a:buClrTx/>
              <a:tabLst>
                <a:tab pos="195263" algn="l"/>
              </a:tabLst>
            </a:pPr>
            <a:r>
              <a:rPr lang="hu-HU" sz="1800" dirty="0"/>
              <a:t>  </a:t>
            </a:r>
          </a:p>
          <a:p>
            <a:pPr eaLnBrk="0" hangingPunct="0">
              <a:buClrTx/>
              <a:tabLst>
                <a:tab pos="195263" algn="l"/>
              </a:tabLst>
            </a:pPr>
            <a:r>
              <a:rPr lang="sv-SE" sz="1800" dirty="0"/>
              <a:t> </a:t>
            </a:r>
            <a:endParaRPr lang="de-DE" sz="18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4903788" y="1870075"/>
            <a:ext cx="3778250" cy="4429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>
                <a:solidFill>
                  <a:schemeClr val="bg1"/>
                </a:solidFill>
              </a:rPr>
              <a:t>Allianz Casco 2012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gray">
          <a:xfrm>
            <a:off x="4903788" y="2312988"/>
            <a:ext cx="3778250" cy="3646487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b="1" dirty="0" smtClean="0"/>
              <a:t>Mentesülés 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 smtClean="0"/>
              <a:t> Kiegészül </a:t>
            </a:r>
            <a:r>
              <a:rPr lang="hu-HU" sz="1800" dirty="0"/>
              <a:t>a bejegyzett </a:t>
            </a:r>
            <a:r>
              <a:rPr lang="hu-HU" sz="1800" dirty="0" smtClean="0"/>
              <a:t>élettárssal</a:t>
            </a:r>
          </a:p>
          <a:p>
            <a:pPr lvl="0"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 smtClean="0"/>
              <a:t> </a:t>
            </a:r>
            <a:r>
              <a:rPr lang="hu-HU" sz="1800" b="1" dirty="0" smtClean="0"/>
              <a:t>Nem minősül mentesülési oknak </a:t>
            </a:r>
            <a:r>
              <a:rPr lang="hu-HU" sz="1800" dirty="0" smtClean="0"/>
              <a:t>a gépjármű lejárt vezetői engedéllyel vezetése, ha nem bizonyítható, hogy a baleset a vezető egészségi állapotával okozati összefüggésben következett be.</a:t>
            </a:r>
          </a:p>
          <a:p>
            <a:pPr algn="l" eaLnBrk="0" hangingPunct="0">
              <a:buClrTx/>
              <a:buFont typeface="Arial" pitchFamily="34" charset="0"/>
              <a:buChar char="•"/>
              <a:tabLst>
                <a:tab pos="195263" algn="l"/>
              </a:tabLst>
            </a:pPr>
            <a:endParaRPr lang="hu-HU" sz="1800" dirty="0" smtClean="0"/>
          </a:p>
          <a:p>
            <a:pPr algn="l">
              <a:buFont typeface="Arial" pitchFamily="34" charset="0"/>
              <a:buChar char="•"/>
            </a:pPr>
            <a:endParaRPr lang="hu-HU" sz="1800" dirty="0"/>
          </a:p>
          <a:p>
            <a:pPr algn="l" eaLnBrk="0" hangingPunct="0">
              <a:buClrTx/>
              <a:tabLst>
                <a:tab pos="195263" algn="l"/>
              </a:tabLst>
            </a:pPr>
            <a:endParaRPr lang="hu-HU" sz="1800" dirty="0"/>
          </a:p>
          <a:p>
            <a:pPr algn="l" eaLnBrk="0" hangingPunct="0">
              <a:buClrTx/>
              <a:tabLst>
                <a:tab pos="195263" algn="l"/>
              </a:tabLst>
            </a:pPr>
            <a:endParaRPr lang="hu-HU" sz="1800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452438" y="1870075"/>
            <a:ext cx="3778250" cy="4429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>
                <a:solidFill>
                  <a:schemeClr val="bg1"/>
                </a:solidFill>
              </a:rPr>
              <a:t>Allianz Casco 2007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gray">
          <a:xfrm>
            <a:off x="449263" y="2312988"/>
            <a:ext cx="3778250" cy="3646487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b="1" dirty="0" smtClean="0"/>
              <a:t>Mentesülés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 smtClean="0"/>
              <a:t> a </a:t>
            </a:r>
            <a:r>
              <a:rPr lang="hu-HU" sz="1800" dirty="0"/>
              <a:t>közeli hozzátartozó</a:t>
            </a:r>
            <a:endParaRPr lang="hu-HU" sz="1800" b="1" dirty="0" smtClean="0"/>
          </a:p>
          <a:p>
            <a:pPr algn="l" eaLnBrk="0" hangingPunct="0">
              <a:buClrTx/>
              <a:tabLst>
                <a:tab pos="195263" algn="l"/>
              </a:tabLst>
            </a:pP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>
            <a:spLocks/>
          </p:cNvSpPr>
          <p:nvPr/>
        </p:nvSpPr>
        <p:spPr bwMode="gray">
          <a:xfrm>
            <a:off x="460375" y="6416675"/>
            <a:ext cx="173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</a:pPr>
            <a:r>
              <a:rPr lang="hu-HU" sz="800" dirty="0"/>
              <a:t>2007 évi és a 2012 </a:t>
            </a:r>
            <a:r>
              <a:rPr lang="hu-HU" sz="800" dirty="0" smtClean="0"/>
              <a:t> évi </a:t>
            </a:r>
            <a:r>
              <a:rPr lang="hu-HU" sz="800" dirty="0"/>
              <a:t>termékverziók</a:t>
            </a:r>
            <a:endParaRPr lang="de-DE" sz="800" dirty="0">
              <a:solidFill>
                <a:schemeClr val="bg2"/>
              </a:solidFill>
            </a:endParaRPr>
          </a:p>
          <a:p>
            <a:pPr algn="l" defTabSz="784225" eaLnBrk="0" hangingPunct="0">
              <a:spcAft>
                <a:spcPct val="0"/>
              </a:spcAft>
              <a:buClrTx/>
              <a:buFontTx/>
              <a:buNone/>
            </a:pP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9263" y="611188"/>
            <a:ext cx="6784975" cy="338137"/>
          </a:xfrm>
          <a:prstGeom prst="rect">
            <a:avLst/>
          </a:prstGeom>
        </p:spPr>
        <p:txBody>
          <a:bodyPr/>
          <a:lstStyle/>
          <a:p>
            <a:pPr algn="l" defTabSz="784225">
              <a:buClrTx/>
              <a:buFontTx/>
              <a:buNone/>
              <a:defRPr/>
            </a:pPr>
            <a:r>
              <a:rPr lang="hu-HU" sz="2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2007 évi és a 2012 évi casco termékverziók</a:t>
            </a:r>
            <a:endParaRPr lang="en-US" sz="180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449263" y="1229709"/>
            <a:ext cx="8255000" cy="64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4000" rIns="0" bIns="0"/>
          <a:lstStyle/>
          <a:p>
            <a:pPr eaLnBrk="0" hangingPunct="0">
              <a:buClrTx/>
              <a:tabLst>
                <a:tab pos="195263" algn="l"/>
              </a:tabLst>
            </a:pPr>
            <a:r>
              <a:rPr lang="hu-HU" sz="1800" dirty="0" smtClean="0"/>
              <a:t>Szerződés díjának </a:t>
            </a:r>
            <a:r>
              <a:rPr lang="hu-HU" sz="1800" b="1" dirty="0" smtClean="0"/>
              <a:t>év közben </a:t>
            </a:r>
            <a:r>
              <a:rPr lang="hu-HU" sz="1800" dirty="0" smtClean="0"/>
              <a:t>történő módosítása </a:t>
            </a:r>
          </a:p>
          <a:p>
            <a:pPr eaLnBrk="0" hangingPunct="0">
              <a:buClrTx/>
              <a:tabLst>
                <a:tab pos="195263" algn="l"/>
              </a:tabLst>
            </a:pPr>
            <a:r>
              <a:rPr lang="hu-HU" sz="1800" dirty="0" smtClean="0"/>
              <a:t>  </a:t>
            </a:r>
            <a:endParaRPr lang="hu-HU" sz="1800" dirty="0"/>
          </a:p>
          <a:p>
            <a:pPr eaLnBrk="0" hangingPunct="0">
              <a:buClrTx/>
              <a:tabLst>
                <a:tab pos="195263" algn="l"/>
              </a:tabLst>
            </a:pPr>
            <a:r>
              <a:rPr lang="sv-SE" sz="1800" dirty="0"/>
              <a:t> </a:t>
            </a:r>
            <a:endParaRPr lang="de-DE" sz="18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4903788" y="1870075"/>
            <a:ext cx="3778250" cy="4429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 dirty="0">
                <a:solidFill>
                  <a:schemeClr val="bg1"/>
                </a:solidFill>
              </a:rPr>
              <a:t>Allianz Casco 2012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gray">
          <a:xfrm>
            <a:off x="4903788" y="2312988"/>
            <a:ext cx="3778250" cy="3814435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lvl="0" algn="l"/>
            <a:r>
              <a:rPr lang="hu-HU" sz="1800" dirty="0" smtClean="0"/>
              <a:t>Díjváltozás a </a:t>
            </a:r>
            <a:r>
              <a:rPr lang="hu-HU" sz="1800" b="1" dirty="0" smtClean="0"/>
              <a:t>bejelentés napjával</a:t>
            </a:r>
            <a:r>
              <a:rPr lang="hu-HU" sz="1800" dirty="0" smtClean="0"/>
              <a:t>, ha:</a:t>
            </a:r>
          </a:p>
          <a:p>
            <a:pPr lvl="0" algn="l">
              <a:buClrTx/>
              <a:buFont typeface="Wingdings" pitchFamily="2" charset="2"/>
              <a:buChar char="§"/>
            </a:pPr>
            <a:r>
              <a:rPr lang="hu-HU" sz="1800" dirty="0" smtClean="0"/>
              <a:t> megváltozik a szerződő lakcíme és/vagy a gépjármű kockázata</a:t>
            </a:r>
          </a:p>
          <a:p>
            <a:pPr lvl="0" algn="l">
              <a:buClrTx/>
              <a:buFont typeface="Wingdings" pitchFamily="2" charset="2"/>
              <a:buChar char="§"/>
            </a:pPr>
            <a:r>
              <a:rPr lang="hu-HU" sz="1800" dirty="0" smtClean="0"/>
              <a:t> a szerződő a díjfizetési mód és gyakoriság módosítását kérte</a:t>
            </a:r>
          </a:p>
          <a:p>
            <a:pPr lvl="0" algn="l">
              <a:buClrTx/>
              <a:buFont typeface="Wingdings" pitchFamily="2" charset="2"/>
              <a:buChar char="§"/>
            </a:pPr>
            <a:r>
              <a:rPr lang="hu-HU" sz="1800" dirty="0" smtClean="0"/>
              <a:t> a szerződő a biztosított gépjármű taxiként üzemeltetését, vagy bérbeadását jelenti be</a:t>
            </a:r>
          </a:p>
          <a:p>
            <a:pPr lvl="0" algn="l">
              <a:buClrTx/>
              <a:buFont typeface="Wingdings" pitchFamily="2" charset="2"/>
              <a:buChar char="§"/>
            </a:pPr>
            <a:r>
              <a:rPr lang="hu-HU" sz="1800" u="sng" dirty="0" smtClean="0"/>
              <a:t>Kivétel</a:t>
            </a:r>
            <a:r>
              <a:rPr lang="hu-HU" sz="1800" dirty="0" smtClean="0"/>
              <a:t>! A választott </a:t>
            </a:r>
            <a:r>
              <a:rPr lang="hu-HU" sz="1800" b="1" dirty="0" smtClean="0"/>
              <a:t>önrész módosítása </a:t>
            </a:r>
            <a:r>
              <a:rPr lang="hu-HU" sz="1800" dirty="0" smtClean="0"/>
              <a:t>csak a </a:t>
            </a:r>
            <a:r>
              <a:rPr lang="hu-HU" sz="1800" b="1" dirty="0" smtClean="0"/>
              <a:t>következő biztosítási időszaktól </a:t>
            </a:r>
            <a:r>
              <a:rPr lang="hu-HU" sz="1800" dirty="0" smtClean="0"/>
              <a:t>lehetséges!</a:t>
            </a:r>
          </a:p>
          <a:p>
            <a:pPr lvl="0" algn="l">
              <a:buFont typeface="Arial" pitchFamily="34" charset="0"/>
              <a:buChar char="•"/>
            </a:pPr>
            <a:endParaRPr lang="hu-HU" sz="1800" b="1" dirty="0" smtClean="0"/>
          </a:p>
          <a:p>
            <a:pPr algn="l"/>
            <a:endParaRPr lang="hu-HU" sz="1800" dirty="0" smtClean="0"/>
          </a:p>
          <a:p>
            <a:pPr algn="l" eaLnBrk="0" hangingPunct="0">
              <a:buClrTx/>
              <a:tabLst>
                <a:tab pos="195263" algn="l"/>
              </a:tabLst>
            </a:pPr>
            <a:endParaRPr lang="hu-HU" sz="1800" dirty="0" smtClean="0"/>
          </a:p>
          <a:p>
            <a:pPr algn="l" eaLnBrk="0" hangingPunct="0">
              <a:buClrTx/>
              <a:tabLst>
                <a:tab pos="195263" algn="l"/>
              </a:tabLst>
            </a:pPr>
            <a:endParaRPr lang="hu-HU" sz="1800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452438" y="1870075"/>
            <a:ext cx="3778250" cy="4429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>
                <a:solidFill>
                  <a:schemeClr val="bg1"/>
                </a:solidFill>
              </a:rPr>
              <a:t>Allianz Casco 2007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gray">
          <a:xfrm>
            <a:off x="439836" y="2312988"/>
            <a:ext cx="3778250" cy="3814435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lvl="0" algn="l"/>
            <a:r>
              <a:rPr lang="hu-HU" sz="1800" dirty="0" smtClean="0"/>
              <a:t>A szerződés módosítása a kedvezményeket és pótdíjakat érintő változás miatt</a:t>
            </a:r>
          </a:p>
          <a:p>
            <a:pPr lvl="0" algn="l">
              <a:buFont typeface="Wingdings" pitchFamily="2" charset="2"/>
              <a:buChar char="§"/>
            </a:pPr>
            <a:endParaRPr lang="hu-HU" sz="1800" dirty="0" smtClean="0"/>
          </a:p>
          <a:p>
            <a:pPr algn="l"/>
            <a:endParaRPr lang="hu-HU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/>
        </p:nvSpPr>
        <p:spPr bwMode="gray">
          <a:xfrm>
            <a:off x="460375" y="6416675"/>
            <a:ext cx="86081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Allianz </a:t>
            </a:r>
            <a:r>
              <a:rPr lang="hu-HU" sz="800" dirty="0" smtClean="0">
                <a:solidFill>
                  <a:schemeClr val="bg2"/>
                </a:solidFill>
              </a:rPr>
              <a:t>casco 2012</a:t>
            </a:r>
            <a:endParaRPr kumimoji="0" lang="de-DE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8"/>
          <p:cNvSpPr txBox="1">
            <a:spLocks noChangeArrowheads="1"/>
          </p:cNvSpPr>
          <p:nvPr/>
        </p:nvSpPr>
        <p:spPr>
          <a:xfrm>
            <a:off x="441325" y="606425"/>
            <a:ext cx="6784975" cy="334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84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Allianz Casco 2012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6378575" y="1484313"/>
            <a:ext cx="2295525" cy="3667125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37325" y="1757363"/>
            <a:ext cx="2012950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Termék bevezetése</a:t>
            </a: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>
          <a:xfrm>
            <a:off x="446087" y="1484313"/>
            <a:ext cx="5766177" cy="4401479"/>
          </a:xfrm>
          <a:prstGeom prst="rect">
            <a:avLst/>
          </a:prstGeom>
          <a:noFill/>
        </p:spPr>
        <p:txBody>
          <a:bodyPr/>
          <a:lstStyle/>
          <a:p>
            <a:pPr marL="192088" marR="0" lvl="2" indent="-1889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>
                <a:tab pos="195263" algn="l"/>
              </a:tabLst>
              <a:defRPr/>
            </a:pPr>
            <a:r>
              <a:rPr lang="hu-HU" sz="2000" b="1" kern="0" dirty="0" smtClean="0">
                <a:latin typeface="+mn-lt"/>
              </a:rPr>
              <a:t>Az új termékverzió bevezetésétől a jelenleg művelt 2007-es verziójú casco nem köthető, </a:t>
            </a:r>
            <a:r>
              <a:rPr lang="hu-HU" sz="2000" kern="0" dirty="0" smtClean="0">
                <a:latin typeface="+mn-lt"/>
              </a:rPr>
              <a:t>kivéve az </a:t>
            </a:r>
            <a:r>
              <a:rPr lang="hu-HU" sz="2000" b="1" kern="0" dirty="0" smtClean="0">
                <a:latin typeface="+mn-lt"/>
              </a:rPr>
              <a:t>online alkuszi </a:t>
            </a:r>
            <a:r>
              <a:rPr lang="hu-HU" sz="2000" kern="0" dirty="0" smtClean="0">
                <a:latin typeface="+mn-lt"/>
              </a:rPr>
              <a:t>felületeket, ahol az átállásig még a régi verzió köthető!</a:t>
            </a:r>
          </a:p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  <a:defRPr/>
            </a:pPr>
            <a:r>
              <a:rPr lang="hu-HU" sz="2000" kern="0" dirty="0" smtClean="0">
                <a:latin typeface="+mn-lt"/>
              </a:rPr>
              <a:t>Az új </a:t>
            </a:r>
            <a:r>
              <a:rPr lang="hu-HU" sz="2000" kern="0" dirty="0" smtClean="0"/>
              <a:t>termékverziójú </a:t>
            </a:r>
            <a:r>
              <a:rPr lang="hu-HU" sz="2000" kern="0" dirty="0" smtClean="0">
                <a:latin typeface="+mn-lt"/>
              </a:rPr>
              <a:t>casco biztosítás megkötése és működése, szerződéskezelése megegyezik az Allianz casco 2007-tel</a:t>
            </a:r>
          </a:p>
          <a:p>
            <a:pPr marL="192088" marR="0" lvl="2" indent="-1889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>
                <a:tab pos="195263" algn="l"/>
              </a:tabLst>
              <a:defRPr/>
            </a:pPr>
            <a:r>
              <a:rPr lang="hu-HU" sz="2000" b="1" kern="0" dirty="0" smtClean="0">
                <a:latin typeface="+mn-lt"/>
              </a:rPr>
              <a:t>Újdonság!</a:t>
            </a:r>
            <a:r>
              <a:rPr lang="hu-HU" sz="2000" kern="0" dirty="0" smtClean="0">
                <a:latin typeface="+mn-lt"/>
              </a:rPr>
              <a:t> Az Eurotax-kód bevezetése szgk.</a:t>
            </a:r>
          </a:p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  <a:defRPr/>
            </a:pPr>
            <a:r>
              <a:rPr lang="hu-HU" sz="2000" b="1" kern="0" dirty="0" smtClean="0">
                <a:latin typeface="+mn-lt"/>
              </a:rPr>
              <a:t>Pótdíjak</a:t>
            </a:r>
            <a:r>
              <a:rPr lang="hu-HU" sz="2000" kern="0" dirty="0" smtClean="0">
                <a:latin typeface="+mn-lt"/>
              </a:rPr>
              <a:t> – pl. fiatal vezetői, á</a:t>
            </a:r>
            <a:r>
              <a:rPr lang="hu-HU" sz="2000" dirty="0" smtClean="0"/>
              <a:t>talakítás, illetve használati mód be nem jelentése miatti pótdíj</a:t>
            </a:r>
            <a:r>
              <a:rPr lang="hu-HU" sz="2000" kern="0" dirty="0" smtClean="0">
                <a:latin typeface="+mn-lt"/>
              </a:rPr>
              <a:t> – megszűnése</a:t>
            </a:r>
          </a:p>
          <a:p>
            <a:pPr marL="192088" marR="0" lvl="2" indent="-1889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>
                <a:tab pos="195263" algn="l"/>
              </a:tabLst>
              <a:defRPr/>
            </a:pPr>
            <a:r>
              <a:rPr lang="hu-HU" sz="2000" b="1" kern="0" dirty="0" smtClean="0">
                <a:latin typeface="+mn-lt"/>
              </a:rPr>
              <a:t>MCS, KDC </a:t>
            </a:r>
            <a:r>
              <a:rPr lang="hu-HU" sz="2000" kern="0" dirty="0" smtClean="0">
                <a:latin typeface="+mn-lt"/>
              </a:rPr>
              <a:t>záradékok megszűntek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/>
        </p:nvSpPr>
        <p:spPr bwMode="gray">
          <a:xfrm>
            <a:off x="460375" y="6416675"/>
            <a:ext cx="86081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Allianz </a:t>
            </a:r>
            <a:r>
              <a:rPr lang="hu-HU" sz="800" dirty="0" smtClean="0">
                <a:solidFill>
                  <a:schemeClr val="bg2"/>
                </a:solidFill>
              </a:rPr>
              <a:t>casco 2012</a:t>
            </a:r>
            <a:endParaRPr kumimoji="0" lang="de-DE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8"/>
          <p:cNvSpPr txBox="1">
            <a:spLocks noChangeArrowheads="1"/>
          </p:cNvSpPr>
          <p:nvPr/>
        </p:nvSpPr>
        <p:spPr>
          <a:xfrm>
            <a:off x="441325" y="606425"/>
            <a:ext cx="6784975" cy="334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84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Allianz Casco 2012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6378575" y="1484313"/>
            <a:ext cx="2295525" cy="3667125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37325" y="1757363"/>
            <a:ext cx="2012950" cy="126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hu-HU" sz="2800" b="1" dirty="0" smtClean="0">
                <a:solidFill>
                  <a:schemeClr val="bg1"/>
                </a:solidFill>
              </a:rPr>
              <a:t>E-termék</a:t>
            </a: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>
          <a:xfrm>
            <a:off x="446087" y="1629103"/>
            <a:ext cx="5766177" cy="3522336"/>
          </a:xfrm>
          <a:prstGeom prst="rect">
            <a:avLst/>
          </a:prstGeom>
          <a:noFill/>
        </p:spPr>
        <p:txBody>
          <a:bodyPr/>
          <a:lstStyle/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  <a:defRPr/>
            </a:pPr>
            <a:r>
              <a:rPr lang="hu-HU" sz="2000" b="1" kern="0" dirty="0" smtClean="0">
                <a:latin typeface="+mn-lt"/>
              </a:rPr>
              <a:t>E-termékként</a:t>
            </a:r>
            <a:r>
              <a:rPr lang="hu-HU" sz="2000" kern="0" dirty="0" smtClean="0">
                <a:latin typeface="+mn-lt"/>
              </a:rPr>
              <a:t> felvett ajánlatok esetén alapértelmezett </a:t>
            </a:r>
            <a:r>
              <a:rPr lang="hu-HU" sz="2000" b="1" kern="0" dirty="0" smtClean="0">
                <a:latin typeface="+mn-lt"/>
              </a:rPr>
              <a:t>e-mail cím </a:t>
            </a:r>
            <a:r>
              <a:rPr lang="hu-HU" sz="2000" kern="0" dirty="0" smtClean="0">
                <a:latin typeface="+mn-lt"/>
              </a:rPr>
              <a:t>és</a:t>
            </a:r>
            <a:r>
              <a:rPr lang="hu-HU" sz="2000" kern="0" dirty="0" smtClean="0"/>
              <a:t> alapértelmezett</a:t>
            </a:r>
            <a:r>
              <a:rPr lang="hu-HU" sz="2000" kern="0" dirty="0" smtClean="0">
                <a:latin typeface="+mn-lt"/>
              </a:rPr>
              <a:t> </a:t>
            </a:r>
            <a:r>
              <a:rPr lang="hu-HU" sz="2000" b="1" kern="0" dirty="0" smtClean="0">
                <a:latin typeface="+mn-lt"/>
              </a:rPr>
              <a:t>mobilszám</a:t>
            </a:r>
            <a:r>
              <a:rPr lang="hu-HU" sz="2000" kern="0" dirty="0" smtClean="0">
                <a:latin typeface="+mn-lt"/>
              </a:rPr>
              <a:t> megadása kötelező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  <a:defRPr/>
            </a:pPr>
            <a:r>
              <a:rPr lang="hu-HU" sz="2000" kern="0" dirty="0" smtClean="0">
                <a:latin typeface="+mn-lt"/>
              </a:rPr>
              <a:t>A szerződés tartama alatt ezek </a:t>
            </a:r>
            <a:r>
              <a:rPr lang="hu-HU" sz="2000" b="1" kern="0" dirty="0" smtClean="0">
                <a:latin typeface="+mn-lt"/>
              </a:rPr>
              <a:t>nem törölhetők</a:t>
            </a:r>
            <a:r>
              <a:rPr lang="hu-HU" sz="2000" kern="0" dirty="0" smtClean="0">
                <a:latin typeface="+mn-lt"/>
              </a:rPr>
              <a:t> (csak módosíthatók) kivéve, ha a casco biztosítást átdolgozzák nem e-termékes verzióra.</a:t>
            </a:r>
          </a:p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  <a:defRPr/>
            </a:pPr>
            <a:r>
              <a:rPr lang="hu-HU" sz="2000" kern="0" dirty="0" smtClean="0">
                <a:latin typeface="+mn-lt"/>
              </a:rPr>
              <a:t>Minden e-termékként kötött Allianz Casco 2012 termékverziójú biztosításhoz </a:t>
            </a:r>
            <a:r>
              <a:rPr lang="hu-HU" sz="2000" b="1" kern="0" dirty="0" smtClean="0">
                <a:latin typeface="+mn-lt"/>
              </a:rPr>
              <a:t>kötelező Ügyfélportál szerződés kötése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/>
        </p:nvSpPr>
        <p:spPr bwMode="gray">
          <a:xfrm>
            <a:off x="460375" y="6416675"/>
            <a:ext cx="86081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Allianz </a:t>
            </a:r>
            <a:r>
              <a:rPr lang="hu-HU" sz="800" dirty="0" smtClean="0">
                <a:solidFill>
                  <a:schemeClr val="bg2"/>
                </a:solidFill>
              </a:rPr>
              <a:t>casco 2012</a:t>
            </a:r>
            <a:endParaRPr kumimoji="0" lang="de-DE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441325" y="606425"/>
            <a:ext cx="6784975" cy="334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84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Allianz Casco 2012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reeform 4"/>
          <p:cNvSpPr>
            <a:spLocks/>
          </p:cNvSpPr>
          <p:nvPr/>
        </p:nvSpPr>
        <p:spPr bwMode="auto">
          <a:xfrm>
            <a:off x="6378575" y="1484313"/>
            <a:ext cx="2295525" cy="3667125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537325" y="1757363"/>
            <a:ext cx="2012950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hu-HU" sz="3200" b="1" dirty="0" smtClean="0">
                <a:solidFill>
                  <a:schemeClr val="bg1"/>
                </a:solidFill>
              </a:rPr>
              <a:t>Tartam</a:t>
            </a:r>
          </a:p>
          <a:p>
            <a:pPr algn="l">
              <a:buClrTx/>
              <a:buFontTx/>
              <a:buNone/>
            </a:pPr>
            <a:r>
              <a:rPr lang="hu-HU" sz="3200" b="1" dirty="0" smtClean="0">
                <a:solidFill>
                  <a:schemeClr val="bg1"/>
                </a:solidFill>
              </a:rPr>
              <a:t>Tarifálás</a:t>
            </a:r>
            <a:endParaRPr lang="hu-HU" sz="3200" b="1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4" name="Rectangle 53"/>
          <p:cNvSpPr txBox="1">
            <a:spLocks noChangeArrowheads="1"/>
          </p:cNvSpPr>
          <p:nvPr/>
        </p:nvSpPr>
        <p:spPr>
          <a:xfrm>
            <a:off x="446087" y="1484313"/>
            <a:ext cx="5766177" cy="4112619"/>
          </a:xfrm>
          <a:prstGeom prst="rect">
            <a:avLst/>
          </a:prstGeom>
          <a:noFill/>
        </p:spPr>
        <p:txBody>
          <a:bodyPr/>
          <a:lstStyle/>
          <a:p>
            <a:pPr marL="192088" marR="0" lvl="2" indent="-1889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>
                <a:tab pos="195263" algn="l"/>
              </a:tabLst>
              <a:defRPr/>
            </a:pPr>
            <a:r>
              <a:rPr lang="hu-HU" sz="1800" b="1" kern="0" dirty="0" smtClean="0">
                <a:latin typeface="+mn-lt"/>
              </a:rPr>
              <a:t>Tartam</a:t>
            </a:r>
            <a:r>
              <a:rPr lang="hu-HU" sz="1800" kern="0" dirty="0" smtClean="0">
                <a:latin typeface="+mn-lt"/>
              </a:rPr>
              <a:t>: 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Határozatlan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és határozott (– később</a:t>
            </a:r>
            <a:r>
              <a:rPr kumimoji="0" lang="hu-HU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lesz lehetőség határozott időtartamra kötni)</a:t>
            </a: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92088" marR="0" lvl="2" indent="-1889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>
                <a:tab pos="195263" algn="l"/>
              </a:tabLst>
              <a:defRPr/>
            </a:pPr>
            <a:r>
              <a:rPr lang="hu-HU" sz="1800" b="1" kern="0" dirty="0" smtClean="0">
                <a:latin typeface="+mn-lt"/>
              </a:rPr>
              <a:t>Tarifálási adatok</a:t>
            </a:r>
            <a:r>
              <a:rPr lang="hu-HU" sz="1800" kern="0" dirty="0" smtClean="0">
                <a:latin typeface="+mn-lt"/>
              </a:rPr>
              <a:t>: az Allianz casco 2007-nél már ismertek + csak erre az új termékre érvényes adatok</a:t>
            </a:r>
          </a:p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Tarifálási </a:t>
            </a:r>
            <a:r>
              <a:rPr lang="hu-HU" sz="1800" dirty="0" smtClean="0"/>
              <a:t>paraméterek </a:t>
            </a:r>
            <a:r>
              <a:rPr lang="hu-HU" sz="1800" b="1" dirty="0" smtClean="0"/>
              <a:t>személygépjárműveknél:</a:t>
            </a:r>
            <a:endParaRPr lang="hu-HU" sz="1800" b="1" dirty="0"/>
          </a:p>
          <a:p>
            <a:pPr lvl="1" algn="l">
              <a:buFont typeface="Wingdings" pitchFamily="2" charset="2"/>
              <a:buChar char="ü"/>
            </a:pPr>
            <a:r>
              <a:rPr lang="hu-HU" dirty="0" smtClean="0"/>
              <a:t>Casco </a:t>
            </a:r>
            <a:r>
              <a:rPr lang="hu-HU" dirty="0"/>
              <a:t>bónusz, tarifálásba </a:t>
            </a:r>
            <a:r>
              <a:rPr lang="hu-HU" dirty="0" smtClean="0"/>
              <a:t>építve </a:t>
            </a:r>
            <a:r>
              <a:rPr lang="hu-HU" dirty="0"/>
              <a:t>nem </a:t>
            </a:r>
            <a:r>
              <a:rPr lang="hu-HU" dirty="0" smtClean="0"/>
              <a:t>	kedvezményként </a:t>
            </a:r>
            <a:r>
              <a:rPr lang="hu-HU" dirty="0"/>
              <a:t>jelenik meg;</a:t>
            </a:r>
            <a:endParaRPr lang="hu-HU" sz="1400" dirty="0"/>
          </a:p>
          <a:p>
            <a:pPr lvl="1" algn="l">
              <a:buFont typeface="Wingdings" pitchFamily="2" charset="2"/>
              <a:buChar char="ü"/>
            </a:pPr>
            <a:r>
              <a:rPr lang="hu-HU" dirty="0"/>
              <a:t>Módozat;</a:t>
            </a:r>
            <a:endParaRPr lang="hu-HU" sz="1400" dirty="0"/>
          </a:p>
          <a:p>
            <a:pPr lvl="1" algn="l">
              <a:buFont typeface="Wingdings" pitchFamily="2" charset="2"/>
              <a:buChar char="ü"/>
            </a:pPr>
            <a:r>
              <a:rPr lang="hu-HU" b="1" dirty="0"/>
              <a:t>Eurotax-kód</a:t>
            </a:r>
            <a:r>
              <a:rPr lang="hu-HU" dirty="0"/>
              <a:t>;</a:t>
            </a:r>
            <a:endParaRPr lang="hu-HU" sz="1400" dirty="0"/>
          </a:p>
          <a:p>
            <a:pPr lvl="1" algn="l">
              <a:buFont typeface="Wingdings" pitchFamily="2" charset="2"/>
              <a:buChar char="ü"/>
            </a:pPr>
            <a:r>
              <a:rPr lang="hu-HU" dirty="0"/>
              <a:t>Jármű használati módja;</a:t>
            </a:r>
            <a:endParaRPr lang="hu-HU" sz="1400" dirty="0"/>
          </a:p>
          <a:p>
            <a:pPr lvl="1" algn="l">
              <a:buFont typeface="Wingdings" pitchFamily="2" charset="2"/>
              <a:buChar char="ü"/>
            </a:pPr>
            <a:r>
              <a:rPr lang="hu-HU" dirty="0"/>
              <a:t>Gépjármű kora;</a:t>
            </a:r>
            <a:endParaRPr lang="hu-HU" sz="1400" dirty="0"/>
          </a:p>
          <a:p>
            <a:pPr lvl="1" algn="l">
              <a:buFont typeface="Wingdings" pitchFamily="2" charset="2"/>
              <a:buChar char="ü"/>
            </a:pPr>
            <a:r>
              <a:rPr lang="hu-HU" dirty="0"/>
              <a:t>Szerződő életkora</a:t>
            </a:r>
            <a:r>
              <a:rPr lang="hu-HU" dirty="0" smtClean="0"/>
              <a:t>;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/>
        </p:nvSpPr>
        <p:spPr bwMode="gray">
          <a:xfrm>
            <a:off x="460375" y="6416675"/>
            <a:ext cx="86081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  <a:defRPr/>
            </a:pPr>
            <a:r>
              <a:rPr lang="hu-HU" sz="800" dirty="0" smtClean="0">
                <a:solidFill>
                  <a:schemeClr val="bg2"/>
                </a:solidFill>
              </a:rPr>
              <a:t>Allianz casco 2012</a:t>
            </a:r>
            <a:endParaRPr lang="de-DE" sz="800" dirty="0" smtClean="0">
              <a:solidFill>
                <a:schemeClr val="bg2"/>
              </a:solidFill>
            </a:endParaRPr>
          </a:p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28"/>
          <p:cNvSpPr txBox="1">
            <a:spLocks noChangeArrowheads="1"/>
          </p:cNvSpPr>
          <p:nvPr/>
        </p:nvSpPr>
        <p:spPr>
          <a:xfrm>
            <a:off x="441325" y="606425"/>
            <a:ext cx="6784975" cy="334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84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Allianz Casco 2012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78575" y="1484313"/>
            <a:ext cx="2295525" cy="3667125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37325" y="1757363"/>
            <a:ext cx="2012950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hu-HU" sz="2800" b="1" dirty="0" smtClean="0">
                <a:solidFill>
                  <a:schemeClr val="bg1"/>
                </a:solidFill>
              </a:rPr>
              <a:t>Kockázati kör</a:t>
            </a: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Rectangle 53"/>
          <p:cNvSpPr txBox="1">
            <a:spLocks noChangeArrowheads="1"/>
          </p:cNvSpPr>
          <p:nvPr/>
        </p:nvSpPr>
        <p:spPr>
          <a:xfrm>
            <a:off x="446087" y="1757362"/>
            <a:ext cx="5766177" cy="4247783"/>
          </a:xfrm>
          <a:prstGeom prst="rect">
            <a:avLst/>
          </a:prstGeom>
          <a:noFill/>
        </p:spPr>
        <p:txBody>
          <a:bodyPr/>
          <a:lstStyle/>
          <a:p>
            <a:pPr marL="192088" marR="0" lvl="2" indent="-1889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>
                <a:tab pos="195263" algn="l"/>
              </a:tabLst>
              <a:defRPr/>
            </a:pPr>
            <a:r>
              <a:rPr lang="hu-HU" sz="1800" b="1" kern="0" dirty="0" smtClean="0">
                <a:latin typeface="+mn-lt"/>
              </a:rPr>
              <a:t>Alapkockázatok</a:t>
            </a:r>
            <a:r>
              <a:rPr lang="hu-HU" sz="1800" kern="0" dirty="0" smtClean="0">
                <a:latin typeface="+mn-lt"/>
              </a:rPr>
              <a:t>: elemi, lopás- és töréskár – teljes körű</a:t>
            </a:r>
          </a:p>
          <a:p>
            <a:pPr marL="192088" marR="0" lvl="2" indent="-1889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>
                <a:tab pos="195263" algn="l"/>
              </a:tabLst>
              <a:defRPr/>
            </a:pPr>
            <a:r>
              <a:rPr lang="hu-HU" sz="1800" kern="0" dirty="0" smtClean="0">
                <a:latin typeface="+mn-lt"/>
              </a:rPr>
              <a:t>A </a:t>
            </a:r>
            <a:r>
              <a:rPr lang="hu-HU" sz="1800" b="1" kern="0" dirty="0" smtClean="0">
                <a:latin typeface="+mn-lt"/>
              </a:rPr>
              <a:t>határozatlan</a:t>
            </a:r>
            <a:r>
              <a:rPr lang="hu-HU" sz="1800" kern="0" dirty="0" smtClean="0">
                <a:latin typeface="+mn-lt"/>
              </a:rPr>
              <a:t> időre kötött casco biztosítás </a:t>
            </a:r>
            <a:r>
              <a:rPr lang="hu-HU" sz="1800" b="1" kern="0" dirty="0" smtClean="0">
                <a:latin typeface="+mn-lt"/>
              </a:rPr>
              <a:t>kiegészítő</a:t>
            </a:r>
            <a:r>
              <a:rPr lang="hu-HU" sz="1800" kern="0" dirty="0" smtClean="0">
                <a:latin typeface="+mn-lt"/>
              </a:rPr>
              <a:t> biztosításokkal további kockázatokra kiterjeszthető: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Autós kiegészítő élet- és utasbiztosítás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Hungária kiegészítő kölcsöngépjármű-biztosítás (legkésőbb 2012. december 31-ei kockázatviselési kezdetű szerződésekhez)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HB Euro kár- és </a:t>
            </a:r>
            <a:r>
              <a:rPr lang="hu-HU" sz="1800" dirty="0" smtClean="0"/>
              <a:t>jogvédelem-biztosítás (legkésőbb 2012. december 31-ei kockázatviselési kezdetű szerződésekhez)</a:t>
            </a:r>
            <a:endParaRPr lang="hu-HU" sz="1800" dirty="0" smtClean="0"/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Kiegészítő </a:t>
            </a:r>
            <a:r>
              <a:rPr lang="hu-HU" sz="1800" dirty="0" smtClean="0"/>
              <a:t>poggyászbiztosítás</a:t>
            </a:r>
            <a:endParaRPr lang="hu-HU" kern="0" dirty="0" smtClean="0">
              <a:latin typeface="+mn-lt"/>
            </a:endParaRP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</a:pPr>
            <a:endParaRPr lang="hu-HU" dirty="0" smtClean="0"/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92088" marR="0" lvl="2" indent="-1889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>
                <a:tab pos="195263" algn="l"/>
              </a:tabLst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84175" marR="0" lvl="3" indent="-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SzTx/>
              <a:buFontTx/>
              <a:buChar char="-"/>
              <a:tabLst>
                <a:tab pos="195263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/>
        </p:nvSpPr>
        <p:spPr bwMode="gray">
          <a:xfrm>
            <a:off x="460375" y="6416675"/>
            <a:ext cx="86081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  <a:defRPr/>
            </a:pPr>
            <a:r>
              <a:rPr lang="hu-HU" sz="800" dirty="0" smtClean="0">
                <a:solidFill>
                  <a:schemeClr val="bg2"/>
                </a:solidFill>
              </a:rPr>
              <a:t>Allianz casco 2012</a:t>
            </a:r>
            <a:endParaRPr lang="de-DE" sz="800" dirty="0" smtClean="0">
              <a:solidFill>
                <a:schemeClr val="bg2"/>
              </a:solidFill>
            </a:endParaRPr>
          </a:p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8"/>
          <p:cNvSpPr txBox="1">
            <a:spLocks noChangeArrowheads="1"/>
          </p:cNvSpPr>
          <p:nvPr/>
        </p:nvSpPr>
        <p:spPr>
          <a:xfrm>
            <a:off x="441325" y="606425"/>
            <a:ext cx="6784975" cy="334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84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Allianz Casco 2012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6378575" y="1484313"/>
            <a:ext cx="2295525" cy="3667125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37325" y="1757363"/>
            <a:ext cx="20129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hu-HU" sz="2000" b="1" dirty="0" smtClean="0">
                <a:solidFill>
                  <a:schemeClr val="bg1"/>
                </a:solidFill>
              </a:rPr>
              <a:t>Önrészesedés </a:t>
            </a: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>
          <a:xfrm>
            <a:off x="446087" y="1484313"/>
            <a:ext cx="5766177" cy="4256611"/>
          </a:xfrm>
          <a:prstGeom prst="rect">
            <a:avLst/>
          </a:prstGeom>
          <a:noFill/>
        </p:spPr>
        <p:txBody>
          <a:bodyPr/>
          <a:lstStyle/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  <a:defRPr/>
            </a:pPr>
            <a:r>
              <a:rPr lang="hu-HU" sz="2000" b="1" dirty="0" smtClean="0"/>
              <a:t>Elemikár- és lopáskár-biztosítás</a:t>
            </a:r>
            <a:endParaRPr lang="hu-HU" sz="1800" b="1" dirty="0" smtClean="0"/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  <a:defRPr/>
            </a:pPr>
            <a:r>
              <a:rPr lang="hu-HU" dirty="0" smtClean="0"/>
              <a:t>10%, 20% vagy 30%-os önrészesedéssel köthető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  <a:defRPr/>
            </a:pPr>
            <a:r>
              <a:rPr lang="hu-HU" dirty="0" smtClean="0"/>
              <a:t>Ha a biztosított igénybe veszi az elemikár- vagy a lopáskár-biztosítás szolgáltatását, maga viseli a kárnak a szerződésben rögzített százalékát.</a:t>
            </a:r>
          </a:p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  <a:defRPr/>
            </a:pPr>
            <a:r>
              <a:rPr lang="hu-HU" sz="2000" b="1" dirty="0" smtClean="0"/>
              <a:t>A töréskár-biztosítás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  <a:defRPr/>
            </a:pPr>
            <a:r>
              <a:rPr lang="hu-HU" dirty="0" smtClean="0"/>
              <a:t>a százalékos önrészesedés mellett </a:t>
            </a:r>
            <a:r>
              <a:rPr lang="hu-HU" b="1" dirty="0" smtClean="0"/>
              <a:t>alap-önrészesedést</a:t>
            </a:r>
            <a:r>
              <a:rPr lang="hu-HU" dirty="0" smtClean="0"/>
              <a:t> is tartalmaz, amely </a:t>
            </a:r>
            <a:r>
              <a:rPr lang="hu-HU" b="1" dirty="0" smtClean="0"/>
              <a:t>ezer forintos lépcsőkben </a:t>
            </a:r>
            <a:r>
              <a:rPr lang="hu-HU" dirty="0" smtClean="0"/>
              <a:t>választható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  <a:defRPr/>
            </a:pPr>
            <a:r>
              <a:rPr lang="hu-HU" dirty="0" smtClean="0"/>
              <a:t>A biztosítottat a töréskárnak a szerződésben rögzített százaléka, de legalább az alap-önrészesedés összege terheli.</a:t>
            </a:r>
          </a:p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  <a:defRPr/>
            </a:pPr>
            <a:r>
              <a:rPr lang="hu-HU" sz="1800" dirty="0" smtClean="0"/>
              <a:t>Az önrészesedés megválasztása </a:t>
            </a:r>
            <a:r>
              <a:rPr lang="hu-HU" sz="1800" b="1" dirty="0" smtClean="0"/>
              <a:t>a szerződő döntése</a:t>
            </a:r>
            <a:r>
              <a:rPr lang="hu-HU" sz="1800" dirty="0" smtClean="0"/>
              <a:t>, de igazodjon a biztosított jármű értékéhez</a:t>
            </a:r>
            <a:endParaRPr kumimoji="0" lang="en-US" sz="1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/>
        </p:nvSpPr>
        <p:spPr bwMode="gray">
          <a:xfrm>
            <a:off x="460375" y="6416675"/>
            <a:ext cx="86081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  <a:defRPr/>
            </a:pPr>
            <a:r>
              <a:rPr lang="hu-HU" sz="800" dirty="0" smtClean="0">
                <a:solidFill>
                  <a:schemeClr val="bg2"/>
                </a:solidFill>
              </a:rPr>
              <a:t>Allianz casco 2012</a:t>
            </a:r>
            <a:endParaRPr lang="de-DE" sz="800" dirty="0" smtClean="0">
              <a:solidFill>
                <a:schemeClr val="bg2"/>
              </a:solidFill>
            </a:endParaRPr>
          </a:p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8"/>
          <p:cNvSpPr txBox="1">
            <a:spLocks noChangeArrowheads="1"/>
          </p:cNvSpPr>
          <p:nvPr/>
        </p:nvSpPr>
        <p:spPr>
          <a:xfrm>
            <a:off x="441325" y="606425"/>
            <a:ext cx="6784975" cy="334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84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Allianz Casco 2012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6378575" y="1484313"/>
            <a:ext cx="2295525" cy="3667125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37325" y="1757363"/>
            <a:ext cx="2012950" cy="212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hu-HU" sz="2800" b="1" dirty="0" smtClean="0">
                <a:solidFill>
                  <a:schemeClr val="bg1"/>
                </a:solidFill>
              </a:rPr>
              <a:t>Töréskár feltételek változásai</a:t>
            </a: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>
          <a:xfrm>
            <a:off x="446087" y="1484313"/>
            <a:ext cx="5766177" cy="4221895"/>
          </a:xfrm>
          <a:prstGeom prst="rect">
            <a:avLst/>
          </a:prstGeom>
          <a:noFill/>
        </p:spPr>
        <p:txBody>
          <a:bodyPr/>
          <a:lstStyle/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  <a:defRPr/>
            </a:pPr>
            <a:r>
              <a:rPr lang="hu-HU" sz="2000" dirty="0" smtClean="0"/>
              <a:t>A feltételeket érintő </a:t>
            </a:r>
            <a:r>
              <a:rPr lang="hu-HU" sz="2000" b="1" dirty="0" smtClean="0"/>
              <a:t>kedvező változás!!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  <a:defRPr/>
            </a:pPr>
            <a:r>
              <a:rPr lang="hu-HU" sz="1800" dirty="0" smtClean="0"/>
              <a:t>A töréskár-biztosítási káreseménykor társaságunk</a:t>
            </a:r>
            <a:r>
              <a:rPr lang="hu-HU" sz="1800" b="1" dirty="0" smtClean="0"/>
              <a:t> nem vizsgálja</a:t>
            </a:r>
            <a:r>
              <a:rPr lang="hu-HU" sz="1800" dirty="0" smtClean="0"/>
              <a:t>, hogy </a:t>
            </a:r>
            <a:r>
              <a:rPr lang="hu-HU" sz="1800" b="1" dirty="0" smtClean="0"/>
              <a:t>a járművet</a:t>
            </a:r>
            <a:r>
              <a:rPr lang="hu-HU" sz="1800" dirty="0" smtClean="0"/>
              <a:t> vezetheti-e, illetve </a:t>
            </a:r>
            <a:r>
              <a:rPr lang="hu-HU" sz="1800" b="1" dirty="0" smtClean="0"/>
              <a:t>a káresemény bekövetkezésekor vezette-e 30 évnél fiatalabb személy</a:t>
            </a:r>
            <a:r>
              <a:rPr lang="hu-HU" sz="1800" dirty="0" smtClean="0"/>
              <a:t>. 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  <a:defRPr/>
            </a:pPr>
            <a:r>
              <a:rPr lang="hu-HU" sz="1800" dirty="0" smtClean="0"/>
              <a:t>ha a káreseménykor a járművet 30 évnél fiatalabb személy vezette, </a:t>
            </a:r>
            <a:r>
              <a:rPr lang="hu-HU" sz="1800" b="1" dirty="0" smtClean="0"/>
              <a:t>a biztosító már</a:t>
            </a:r>
            <a:r>
              <a:rPr lang="hu-HU" sz="1800" dirty="0" smtClean="0"/>
              <a:t> </a:t>
            </a:r>
            <a:r>
              <a:rPr lang="hu-HU" sz="1800" b="1" dirty="0" smtClean="0"/>
              <a:t>nem von le 50%-kal emelt önrészesedést</a:t>
            </a:r>
            <a:r>
              <a:rPr lang="hu-HU" sz="1800" dirty="0" smtClean="0"/>
              <a:t>. </a:t>
            </a:r>
          </a:p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  <a:defRPr/>
            </a:pPr>
            <a:r>
              <a:rPr lang="hu-HU" sz="2000" dirty="0" smtClean="0"/>
              <a:t>A szerződésből eredő minden </a:t>
            </a:r>
            <a:r>
              <a:rPr lang="hu-HU" sz="2000" b="1" dirty="0" smtClean="0"/>
              <a:t>jogvita</a:t>
            </a:r>
            <a:r>
              <a:rPr lang="hu-HU" sz="2000" dirty="0" smtClean="0"/>
              <a:t> esetén a biztosított magyarországi lakóhelye, illetve székhelye szerinti bíróság kizárólagosan </a:t>
            </a:r>
            <a:r>
              <a:rPr lang="hu-HU" sz="2000" b="1" dirty="0" smtClean="0"/>
              <a:t>illetékes</a:t>
            </a:r>
            <a:r>
              <a:rPr lang="hu-HU" sz="2000" dirty="0" smtClean="0"/>
              <a:t>.</a:t>
            </a:r>
            <a:endParaRPr lang="hu-HU" sz="1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2"/>
          <p:cNvSpPr>
            <a:spLocks noGrp="1"/>
          </p:cNvSpPr>
          <p:nvPr>
            <p:ph type="dt" sz="quarter" idx="4294967295"/>
          </p:nvPr>
        </p:nvSpPr>
        <p:spPr bwMode="gray">
          <a:xfrm>
            <a:off x="460375" y="6416675"/>
            <a:ext cx="1732847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</a:pPr>
            <a:r>
              <a:rPr lang="hu-HU" sz="800" dirty="0"/>
              <a:t>2007 évi és a 2012 </a:t>
            </a:r>
            <a:r>
              <a:rPr lang="hu-HU" sz="800" dirty="0" smtClean="0"/>
              <a:t> évi </a:t>
            </a:r>
            <a:r>
              <a:rPr lang="hu-HU" sz="800" dirty="0"/>
              <a:t>termékverziók</a:t>
            </a:r>
            <a:endParaRPr lang="de-DE" sz="800" dirty="0">
              <a:solidFill>
                <a:schemeClr val="bg2"/>
              </a:solidFill>
            </a:endParaRPr>
          </a:p>
          <a:p>
            <a:pPr algn="l" defTabSz="784225" eaLnBrk="0" hangingPunct="0">
              <a:spcAft>
                <a:spcPct val="0"/>
              </a:spcAft>
              <a:buClrTx/>
              <a:buFontTx/>
              <a:buNone/>
            </a:pP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611188"/>
            <a:ext cx="6784975" cy="338137"/>
          </a:xfrm>
        </p:spPr>
        <p:txBody>
          <a:bodyPr/>
          <a:lstStyle/>
          <a:p>
            <a:pPr eaLnBrk="1" hangingPunct="1"/>
            <a:r>
              <a:rPr lang="hu-HU" dirty="0" smtClean="0"/>
              <a:t>A 2007 évi és a 2012 évi casco termékverziók</a:t>
            </a:r>
            <a:endParaRPr lang="en-US" sz="1800" dirty="0" smtClean="0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gray">
          <a:xfrm>
            <a:off x="449263" y="1082566"/>
            <a:ext cx="8255000" cy="78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4000" rIns="0" bIns="0"/>
          <a:lstStyle/>
          <a:p>
            <a:pPr eaLnBrk="0" hangingPunct="0">
              <a:buClrTx/>
              <a:tabLst>
                <a:tab pos="195263" algn="l"/>
              </a:tabLst>
            </a:pPr>
            <a:r>
              <a:rPr lang="hu-HU" sz="1800" dirty="0"/>
              <a:t> </a:t>
            </a:r>
            <a:r>
              <a:rPr lang="hu-HU" sz="1800" dirty="0" smtClean="0"/>
              <a:t>A szerződés </a:t>
            </a:r>
            <a:r>
              <a:rPr lang="hu-HU" sz="1800" dirty="0"/>
              <a:t>létrejötte </a:t>
            </a:r>
          </a:p>
          <a:p>
            <a:pPr eaLnBrk="0" hangingPunct="0">
              <a:buClrTx/>
              <a:tabLst>
                <a:tab pos="195263" algn="l"/>
              </a:tabLst>
            </a:pPr>
            <a:r>
              <a:rPr lang="hu-HU" sz="1800" dirty="0"/>
              <a:t> A kockázatviselés kezdete</a:t>
            </a:r>
            <a:r>
              <a:rPr lang="sv-SE" sz="1800" dirty="0"/>
              <a:t> </a:t>
            </a:r>
            <a:endParaRPr lang="de-DE" sz="1800" dirty="0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gray">
          <a:xfrm>
            <a:off x="4903788" y="1870842"/>
            <a:ext cx="3778250" cy="38888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 dirty="0">
                <a:solidFill>
                  <a:schemeClr val="bg1"/>
                </a:solidFill>
              </a:rPr>
              <a:t>Allianz Casco 2012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gray">
          <a:xfrm>
            <a:off x="4903788" y="2259726"/>
            <a:ext cx="3778250" cy="3952162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/>
              <a:t>A szerződés a kötvény </a:t>
            </a:r>
            <a:r>
              <a:rPr lang="hu-HU" sz="1800" dirty="0" smtClean="0"/>
              <a:t>kiállítása </a:t>
            </a:r>
            <a:r>
              <a:rPr lang="hu-HU" sz="1800" dirty="0"/>
              <a:t>napján jön létre, az ajánlaton, </a:t>
            </a:r>
            <a:r>
              <a:rPr lang="hu-HU" sz="1800" dirty="0" smtClean="0"/>
              <a:t>ill. a  </a:t>
            </a:r>
            <a:r>
              <a:rPr lang="hu-HU" sz="1800" dirty="0"/>
              <a:t>kötvényen lévő </a:t>
            </a:r>
            <a:r>
              <a:rPr lang="hu-HU" sz="1800" dirty="0" smtClean="0"/>
              <a:t>kockázatviselési kezdettel</a:t>
            </a:r>
            <a:r>
              <a:rPr lang="hu-HU" sz="1800" b="1" dirty="0" smtClean="0"/>
              <a:t>, </a:t>
            </a:r>
            <a:r>
              <a:rPr lang="hu-HU" sz="1800" dirty="0" smtClean="0"/>
              <a:t>ami nem lehet korábbi az</a:t>
            </a:r>
            <a:r>
              <a:rPr lang="hu-HU" sz="1800" b="1" dirty="0" smtClean="0"/>
              <a:t> ajánlat aláírásának időpontjánál</a:t>
            </a:r>
            <a:r>
              <a:rPr lang="hu-HU" sz="1800" dirty="0" smtClean="0"/>
              <a:t>. </a:t>
            </a:r>
            <a:endParaRPr lang="hu-HU" sz="1800" dirty="0"/>
          </a:p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/>
              <a:t>A </a:t>
            </a:r>
            <a:r>
              <a:rPr lang="hu-HU" sz="1800" dirty="0" smtClean="0"/>
              <a:t>biztosítási szerződés </a:t>
            </a:r>
            <a:r>
              <a:rPr lang="hu-HU" sz="1800" dirty="0"/>
              <a:t>létrejöttekor a kockázatviselés kezdete:</a:t>
            </a:r>
          </a:p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 smtClean="0"/>
              <a:t>	A </a:t>
            </a:r>
            <a:r>
              <a:rPr lang="hu-HU" sz="1800" dirty="0"/>
              <a:t>felek által </a:t>
            </a:r>
            <a:r>
              <a:rPr lang="hu-HU" sz="1800" dirty="0" smtClean="0"/>
              <a:t>a szerződésben  	meghatározott </a:t>
            </a:r>
            <a:r>
              <a:rPr lang="hu-HU" sz="1800" dirty="0" smtClean="0"/>
              <a:t>időpont (óra, perc)</a:t>
            </a:r>
            <a:endParaRPr lang="hu-HU" sz="1800" dirty="0"/>
          </a:p>
          <a:p>
            <a:pPr algn="l" eaLnBrk="0" hangingPunct="0">
              <a:buClrTx/>
              <a:tabLst>
                <a:tab pos="195263" algn="l"/>
              </a:tabLst>
            </a:pPr>
            <a:endParaRPr lang="en-US" sz="1800" dirty="0"/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gray">
          <a:xfrm>
            <a:off x="452438" y="1870843"/>
            <a:ext cx="3778250" cy="38888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 dirty="0">
                <a:solidFill>
                  <a:schemeClr val="bg1"/>
                </a:solidFill>
              </a:rPr>
              <a:t>Allianz Casco 2007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gray">
          <a:xfrm>
            <a:off x="452438" y="2259726"/>
            <a:ext cx="3778250" cy="3952162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/>
              <a:t>A szerződés a kötvény kiállításának napján jön létre.</a:t>
            </a:r>
          </a:p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/>
              <a:t>Az első éves díj készpénzfizetésre vonatkozó szabályai megszűntek.</a:t>
            </a:r>
          </a:p>
          <a:p>
            <a:pPr algn="l" eaLnBrk="0" hangingPunct="0">
              <a:buClrTx/>
              <a:tabLst>
                <a:tab pos="195263" algn="l"/>
              </a:tabLst>
            </a:pPr>
            <a:endParaRPr lang="hu-HU" sz="1800" dirty="0"/>
          </a:p>
          <a:p>
            <a:pPr algn="l" eaLnBrk="0" hangingPunct="0">
              <a:buClrTx/>
              <a:buFontTx/>
              <a:buNone/>
              <a:tabLst>
                <a:tab pos="195263" algn="l"/>
              </a:tabLst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/>
        </p:nvSpPr>
        <p:spPr bwMode="gray">
          <a:xfrm>
            <a:off x="460375" y="6416675"/>
            <a:ext cx="86081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  <a:defRPr/>
            </a:pPr>
            <a:r>
              <a:rPr lang="hu-HU" sz="800" dirty="0" smtClean="0">
                <a:solidFill>
                  <a:schemeClr val="bg2"/>
                </a:solidFill>
              </a:rPr>
              <a:t>Allianz casco 2012</a:t>
            </a:r>
            <a:endParaRPr lang="de-DE" sz="800" dirty="0" smtClean="0">
              <a:solidFill>
                <a:schemeClr val="bg2"/>
              </a:solidFill>
            </a:endParaRPr>
          </a:p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8"/>
          <p:cNvSpPr txBox="1">
            <a:spLocks noChangeArrowheads="1"/>
          </p:cNvSpPr>
          <p:nvPr/>
        </p:nvSpPr>
        <p:spPr>
          <a:xfrm>
            <a:off x="441325" y="606425"/>
            <a:ext cx="6784975" cy="334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84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Allianz Casco 2012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6378575" y="1484313"/>
            <a:ext cx="2295525" cy="3667125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37325" y="1757363"/>
            <a:ext cx="20129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hu-HU" sz="2000" b="1" dirty="0" smtClean="0">
                <a:solidFill>
                  <a:schemeClr val="bg1"/>
                </a:solidFill>
              </a:rPr>
              <a:t>Motorkerékpár biztosítás feltételek változásai</a:t>
            </a: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>
          <a:xfrm>
            <a:off x="446087" y="1618593"/>
            <a:ext cx="5766177" cy="3741683"/>
          </a:xfrm>
          <a:prstGeom prst="rect">
            <a:avLst/>
          </a:prstGeom>
          <a:noFill/>
        </p:spPr>
        <p:txBody>
          <a:bodyPr/>
          <a:lstStyle/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  <a:defRPr/>
            </a:pPr>
            <a:r>
              <a:rPr lang="hu-HU" sz="2000" dirty="0" smtClean="0"/>
              <a:t>	</a:t>
            </a:r>
            <a:r>
              <a:rPr lang="hu-HU" sz="2000" b="1" dirty="0" smtClean="0"/>
              <a:t>Moped autóra </a:t>
            </a:r>
            <a:r>
              <a:rPr lang="hu-HU" sz="2000" dirty="0" smtClean="0"/>
              <a:t>a biztosítás csak akkor terjed ki, ha a szerződő az ajánlaton a jármű típusát megfelelően megadta, és a járműkategóriájára vonatkozó díjat megfizette.</a:t>
            </a:r>
          </a:p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  <a:defRPr/>
            </a:pPr>
            <a:r>
              <a:rPr lang="hu-HU" sz="2000" dirty="0" smtClean="0"/>
              <a:t>A </a:t>
            </a:r>
            <a:r>
              <a:rPr lang="hu-HU" sz="2000" b="1" dirty="0" smtClean="0"/>
              <a:t>kiemelt tartozékokat</a:t>
            </a:r>
            <a:r>
              <a:rPr lang="hu-HU" sz="2000" dirty="0" smtClean="0"/>
              <a:t> a szerződéskötéskor meg kell jelölni. A biztosítás csak az ajánlaton feltüntetett és a szerződési feltételekben meghatározott módon igazolt kiemelt tartozékokra terjed ki. A </a:t>
            </a:r>
            <a:r>
              <a:rPr lang="hu-HU" sz="2000" b="1" dirty="0" smtClean="0"/>
              <a:t>kiemelt tartozékokra </a:t>
            </a:r>
            <a:r>
              <a:rPr lang="hu-HU" sz="2000" dirty="0" smtClean="0"/>
              <a:t>vonatkozóan a szerződőnek díjfizetési kötelezettsége van.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/>
        </p:nvSpPr>
        <p:spPr bwMode="gray">
          <a:xfrm>
            <a:off x="460375" y="6416675"/>
            <a:ext cx="86081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  <a:defRPr/>
            </a:pPr>
            <a:r>
              <a:rPr lang="hu-HU" sz="800" dirty="0" smtClean="0">
                <a:solidFill>
                  <a:schemeClr val="bg2"/>
                </a:solidFill>
              </a:rPr>
              <a:t>Allianz casco 2012</a:t>
            </a:r>
            <a:endParaRPr lang="de-DE" sz="800" dirty="0" smtClean="0">
              <a:solidFill>
                <a:schemeClr val="bg2"/>
              </a:solidFill>
            </a:endParaRPr>
          </a:p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8"/>
          <p:cNvSpPr txBox="1">
            <a:spLocks noChangeArrowheads="1"/>
          </p:cNvSpPr>
          <p:nvPr/>
        </p:nvSpPr>
        <p:spPr>
          <a:xfrm>
            <a:off x="441325" y="606425"/>
            <a:ext cx="6784975" cy="334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84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Allianz Casco 2012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6378575" y="1484313"/>
            <a:ext cx="2295525" cy="3667125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37325" y="1757363"/>
            <a:ext cx="2012950" cy="192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Nincs önrész levonás</a:t>
            </a: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>
          <a:xfrm>
            <a:off x="446087" y="1618593"/>
            <a:ext cx="5766177" cy="3532845"/>
          </a:xfrm>
          <a:prstGeom prst="rect">
            <a:avLst/>
          </a:prstGeom>
          <a:noFill/>
        </p:spPr>
        <p:txBody>
          <a:bodyPr/>
          <a:lstStyle/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  <a:defRPr/>
            </a:pPr>
            <a:r>
              <a:rPr lang="hu-HU" sz="2000" dirty="0" smtClean="0"/>
              <a:t>A</a:t>
            </a:r>
            <a:r>
              <a:rPr lang="hu-HU" sz="1800" dirty="0" smtClean="0"/>
              <a:t> törés, lopás és elemkár biztosítás alapján nyújtott szolgáltatás esetén, társaságunk </a:t>
            </a:r>
            <a:r>
              <a:rPr lang="hu-HU" sz="1800" b="1" dirty="0" smtClean="0"/>
              <a:t>nem von le önrészesedést</a:t>
            </a:r>
            <a:r>
              <a:rPr lang="hu-HU" sz="1800" dirty="0" smtClean="0"/>
              <a:t>, ha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  <a:defRPr/>
            </a:pPr>
            <a:r>
              <a:rPr lang="hu-HU" sz="1800" dirty="0" smtClean="0"/>
              <a:t>a sérült szélvédőüveg javítását </a:t>
            </a:r>
            <a:r>
              <a:rPr lang="hu-HU" sz="1800" b="1" dirty="0" smtClean="0"/>
              <a:t>utángyártott szélvédő alkalmazásával végzik</a:t>
            </a:r>
            <a:r>
              <a:rPr lang="hu-HU" sz="1800" dirty="0" smtClean="0"/>
              <a:t>, és az áfát is tartalmazó számla szerinti összeg nem haladja meg az importőr vagy a gyártó által szükségszerűen előírt vagy felhasznált </a:t>
            </a:r>
            <a:r>
              <a:rPr lang="hu-HU" sz="1800" b="1" dirty="0" smtClean="0"/>
              <a:t>alkatrészek, (segéd)anyagok költsége </a:t>
            </a:r>
            <a:r>
              <a:rPr lang="hu-HU" sz="1800" dirty="0" smtClean="0"/>
              <a:t>valamint</a:t>
            </a:r>
            <a:r>
              <a:rPr lang="hu-HU" sz="1800" b="1" dirty="0" smtClean="0"/>
              <a:t> </a:t>
            </a:r>
            <a:r>
              <a:rPr lang="hu-HU" sz="1800" dirty="0" smtClean="0"/>
              <a:t>a technológiai időszükséglet és átlag óradíj alapján számolt </a:t>
            </a:r>
            <a:r>
              <a:rPr lang="hu-HU" sz="1800" b="1" dirty="0" smtClean="0"/>
              <a:t>munkadíj összegének</a:t>
            </a:r>
            <a:r>
              <a:rPr lang="hu-HU" sz="1800" dirty="0" smtClean="0"/>
              <a:t> </a:t>
            </a:r>
            <a:r>
              <a:rPr lang="hu-HU" sz="1800" b="1" dirty="0" smtClean="0"/>
              <a:t>75%-át</a:t>
            </a:r>
            <a:endParaRPr lang="hu-HU" sz="18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/>
        </p:nvSpPr>
        <p:spPr bwMode="gray">
          <a:xfrm>
            <a:off x="460375" y="6416675"/>
            <a:ext cx="86081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  <a:defRPr/>
            </a:pPr>
            <a:r>
              <a:rPr lang="hu-HU" sz="800" dirty="0" smtClean="0">
                <a:solidFill>
                  <a:schemeClr val="bg2"/>
                </a:solidFill>
              </a:rPr>
              <a:t>Allianz casco 2012</a:t>
            </a:r>
            <a:endParaRPr lang="de-DE" sz="800" dirty="0" smtClean="0">
              <a:solidFill>
                <a:schemeClr val="bg2"/>
              </a:solidFill>
            </a:endParaRPr>
          </a:p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8"/>
          <p:cNvSpPr txBox="1">
            <a:spLocks noChangeArrowheads="1"/>
          </p:cNvSpPr>
          <p:nvPr/>
        </p:nvSpPr>
        <p:spPr>
          <a:xfrm>
            <a:off x="441325" y="606425"/>
            <a:ext cx="6784975" cy="334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84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Allianz Casco 2012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6378575" y="1484313"/>
            <a:ext cx="2295525" cy="3667125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37325" y="1757363"/>
            <a:ext cx="201295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Tx/>
              <a:buFontTx/>
              <a:buNone/>
            </a:pPr>
            <a:r>
              <a:rPr lang="hu-HU" sz="2000" b="1" dirty="0" smtClean="0">
                <a:solidFill>
                  <a:schemeClr val="bg1"/>
                </a:solidFill>
              </a:rPr>
              <a:t>Biztosított vagyontárgyak </a:t>
            </a:r>
            <a:endParaRPr lang="hu-HU" sz="2000" b="1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>
          <a:xfrm>
            <a:off x="446087" y="1355834"/>
            <a:ext cx="5932488" cy="4865858"/>
          </a:xfrm>
          <a:prstGeom prst="rect">
            <a:avLst/>
          </a:prstGeom>
          <a:noFill/>
        </p:spPr>
        <p:txBody>
          <a:bodyPr/>
          <a:lstStyle/>
          <a:p>
            <a:pPr marL="192088" lvl="2" indent="-188913" algn="l">
              <a:tabLst>
                <a:tab pos="195263" algn="l"/>
              </a:tabLst>
            </a:pPr>
            <a:r>
              <a:rPr lang="hu-HU" sz="1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Nincs különbség a széria- és extratartozékok között!</a:t>
            </a:r>
          </a:p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 smtClean="0"/>
              <a:t>A biztosító fedezetet nyújt: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a teljes gépjárműre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a regisztrációs matricára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 a rendszámtáblá(k)ra, 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a kötelező tartozékokra, 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az igazoltan beépített lopásgátló berendezésre, 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az ajánlaton megjelölt kiemelt tartozékokra.</a:t>
            </a:r>
          </a:p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 smtClean="0"/>
              <a:t>Meghatározott feltételek mellett, és </a:t>
            </a:r>
            <a:r>
              <a:rPr lang="hu-HU" sz="1800" b="1" dirty="0" smtClean="0"/>
              <a:t>összeghatárig</a:t>
            </a:r>
            <a:r>
              <a:rPr lang="hu-HU" sz="1800" dirty="0" smtClean="0"/>
              <a:t>: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az utólag beépített elektroakusztikai készülékekre és ezek tartozékaira, 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a könnyűfém tárcsákra, 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motorkerékpár esetén a bukósisakokra és motoros ruházatra.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/>
        </p:nvSpPr>
        <p:spPr bwMode="gray">
          <a:xfrm>
            <a:off x="460375" y="6416675"/>
            <a:ext cx="86081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  <a:defRPr/>
            </a:pPr>
            <a:r>
              <a:rPr lang="hu-HU" sz="800" dirty="0" smtClean="0">
                <a:solidFill>
                  <a:schemeClr val="bg2"/>
                </a:solidFill>
              </a:rPr>
              <a:t>Allianz casco 2012</a:t>
            </a:r>
            <a:endParaRPr lang="de-DE" sz="800" dirty="0" smtClean="0">
              <a:solidFill>
                <a:schemeClr val="bg2"/>
              </a:solidFill>
            </a:endParaRPr>
          </a:p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8"/>
          <p:cNvSpPr txBox="1">
            <a:spLocks noChangeArrowheads="1"/>
          </p:cNvSpPr>
          <p:nvPr/>
        </p:nvSpPr>
        <p:spPr>
          <a:xfrm>
            <a:off x="441325" y="606425"/>
            <a:ext cx="6784975" cy="334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84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Allianz Casco 2012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6378575" y="1484313"/>
            <a:ext cx="2295525" cy="3667125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37325" y="1757363"/>
            <a:ext cx="201295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hu-HU" sz="2000" b="1" dirty="0" smtClean="0">
                <a:solidFill>
                  <a:schemeClr val="bg1"/>
                </a:solidFill>
              </a:rPr>
              <a:t>Gépjármű</a:t>
            </a:r>
          </a:p>
          <a:p>
            <a:pPr algn="l">
              <a:buClrTx/>
              <a:buFontTx/>
              <a:buNone/>
            </a:pPr>
            <a:r>
              <a:rPr lang="hu-HU" sz="2000" b="1" dirty="0" smtClean="0">
                <a:solidFill>
                  <a:schemeClr val="bg1"/>
                </a:solidFill>
              </a:rPr>
              <a:t>felszereltsége </a:t>
            </a:r>
            <a:endParaRPr lang="hu-HU" sz="2000" b="1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>
          <a:xfrm>
            <a:off x="446087" y="1618593"/>
            <a:ext cx="5766177" cy="3532846"/>
          </a:xfrm>
          <a:prstGeom prst="rect">
            <a:avLst/>
          </a:prstGeom>
          <a:noFill/>
        </p:spPr>
        <p:txBody>
          <a:bodyPr/>
          <a:lstStyle/>
          <a:p>
            <a:pPr algn="l"/>
            <a:r>
              <a:rPr lang="hu-HU" sz="2000" dirty="0" smtClean="0"/>
              <a:t>A biztosítási fedezet szempontjából lényeges, hogy </a:t>
            </a:r>
            <a:r>
              <a:rPr lang="hu-HU" sz="2000" b="1" dirty="0" smtClean="0"/>
              <a:t>szerződéskötéskor rögzítésre kerüljön a gépjármű felszereltsége. </a:t>
            </a:r>
          </a:p>
          <a:p>
            <a:pPr algn="l"/>
            <a:r>
              <a:rPr lang="hu-HU" sz="2000" b="1" dirty="0" smtClean="0"/>
              <a:t>A felszereltség igazolásának lehetőségei:</a:t>
            </a:r>
            <a:endParaRPr lang="hu-HU" sz="2000" dirty="0" smtClean="0"/>
          </a:p>
          <a:p>
            <a:pPr lvl="0" algn="l">
              <a:buFont typeface="Wingdings" pitchFamily="2" charset="2"/>
              <a:buChar char="ü"/>
            </a:pPr>
            <a:r>
              <a:rPr lang="hu-HU" sz="2000" dirty="0" smtClean="0"/>
              <a:t>a </a:t>
            </a:r>
            <a:r>
              <a:rPr lang="hu-HU" sz="2000" b="1" dirty="0" smtClean="0"/>
              <a:t>személygépjármű</a:t>
            </a:r>
            <a:r>
              <a:rPr lang="hu-HU" sz="2000" dirty="0" smtClean="0"/>
              <a:t> Eurotax-kódszámmal való azonosítása,</a:t>
            </a:r>
          </a:p>
          <a:p>
            <a:pPr lvl="0" algn="l">
              <a:buFont typeface="Wingdings" pitchFamily="2" charset="2"/>
              <a:buChar char="ü"/>
            </a:pPr>
            <a:r>
              <a:rPr lang="hu-HU" sz="2000" dirty="0" smtClean="0"/>
              <a:t>a gyárilag vagy utólag beépített tartozékok igazolása (pl. vásárlási számlával, visszaigazolt megrendeléssel),</a:t>
            </a:r>
          </a:p>
          <a:p>
            <a:pPr lvl="0" algn="l">
              <a:buFont typeface="Wingdings" pitchFamily="2" charset="2"/>
              <a:buChar char="ü"/>
            </a:pPr>
            <a:r>
              <a:rPr lang="hu-HU" sz="2000" dirty="0" smtClean="0"/>
              <a:t>a gépjármű bemutatása.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/>
        </p:nvSpPr>
        <p:spPr bwMode="gray">
          <a:xfrm>
            <a:off x="460375" y="6416675"/>
            <a:ext cx="86081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  <a:defRPr/>
            </a:pPr>
            <a:r>
              <a:rPr lang="hu-HU" sz="800" dirty="0" smtClean="0">
                <a:solidFill>
                  <a:schemeClr val="bg2"/>
                </a:solidFill>
              </a:rPr>
              <a:t>Allianz casco 2012</a:t>
            </a:r>
            <a:endParaRPr lang="de-DE" sz="800" dirty="0" smtClean="0">
              <a:solidFill>
                <a:schemeClr val="bg2"/>
              </a:solidFill>
            </a:endParaRPr>
          </a:p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8"/>
          <p:cNvSpPr txBox="1">
            <a:spLocks noChangeArrowheads="1"/>
          </p:cNvSpPr>
          <p:nvPr/>
        </p:nvSpPr>
        <p:spPr>
          <a:xfrm>
            <a:off x="441325" y="606425"/>
            <a:ext cx="6784975" cy="334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84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Allianz Casco 2012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6378575" y="1484313"/>
            <a:ext cx="2295525" cy="3667125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37325" y="1757363"/>
            <a:ext cx="2012950" cy="16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Eurotax-kód</a:t>
            </a:r>
          </a:p>
          <a:p>
            <a:pPr algn="l">
              <a:buClrTx/>
              <a:buFontTx/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endParaRPr lang="hu-HU" sz="2400" b="1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>
          <a:xfrm>
            <a:off x="446087" y="1757363"/>
            <a:ext cx="5766177" cy="3085942"/>
          </a:xfrm>
          <a:prstGeom prst="rect">
            <a:avLst/>
          </a:prstGeom>
          <a:noFill/>
        </p:spPr>
        <p:txBody>
          <a:bodyPr/>
          <a:lstStyle/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 smtClean="0"/>
              <a:t>Ha </a:t>
            </a:r>
            <a:r>
              <a:rPr lang="hu-HU" sz="1800" dirty="0"/>
              <a:t>nincs megadva az Eurotax-kód,</a:t>
            </a:r>
            <a:r>
              <a:rPr lang="hu-HU" sz="1800" b="1" dirty="0"/>
              <a:t> </a:t>
            </a:r>
            <a:r>
              <a:rPr lang="hu-HU" sz="1800" dirty="0"/>
              <a:t>akkor ki kell </a:t>
            </a:r>
            <a:r>
              <a:rPr lang="hu-HU" sz="1800" dirty="0" smtClean="0"/>
              <a:t>választani, a </a:t>
            </a:r>
            <a:r>
              <a:rPr lang="hu-HU" sz="1800" dirty="0"/>
              <a:t>gépjármű alábbi adatainak </a:t>
            </a:r>
            <a:r>
              <a:rPr lang="hu-HU" sz="1800" dirty="0" smtClean="0"/>
              <a:t>megadásával</a:t>
            </a:r>
            <a:r>
              <a:rPr lang="hu-HU" sz="2000" dirty="0" smtClean="0"/>
              <a:t>:</a:t>
            </a:r>
          </a:p>
          <a:p>
            <a:pPr lvl="1" algn="l">
              <a:buFont typeface="Wingdings" pitchFamily="2" charset="2"/>
              <a:buChar char="ü"/>
            </a:pPr>
            <a:r>
              <a:rPr lang="hu-HU" dirty="0" smtClean="0"/>
              <a:t>Jármű </a:t>
            </a:r>
            <a:r>
              <a:rPr lang="hu-HU" dirty="0"/>
              <a:t>fajtája</a:t>
            </a:r>
          </a:p>
          <a:p>
            <a:pPr lvl="1" algn="l">
              <a:buFont typeface="Wingdings" pitchFamily="2" charset="2"/>
              <a:buChar char="ü"/>
            </a:pPr>
            <a:r>
              <a:rPr lang="hu-HU" dirty="0"/>
              <a:t>Gyártmány</a:t>
            </a:r>
          </a:p>
          <a:p>
            <a:pPr lvl="1" algn="l">
              <a:buFont typeface="Wingdings" pitchFamily="2" charset="2"/>
              <a:buChar char="ü"/>
            </a:pPr>
            <a:r>
              <a:rPr lang="hu-HU" dirty="0"/>
              <a:t>Típus</a:t>
            </a:r>
          </a:p>
          <a:p>
            <a:pPr lvl="1" algn="l">
              <a:buFont typeface="Wingdings" pitchFamily="2" charset="2"/>
              <a:buChar char="ü"/>
            </a:pPr>
            <a:r>
              <a:rPr lang="hu-HU" dirty="0"/>
              <a:t>Teljesítmény</a:t>
            </a:r>
          </a:p>
          <a:p>
            <a:pPr lvl="1" algn="l">
              <a:buFont typeface="Wingdings" pitchFamily="2" charset="2"/>
              <a:buChar char="ü"/>
            </a:pPr>
            <a:r>
              <a:rPr lang="hu-HU" dirty="0"/>
              <a:t>Hengerűrtartalom</a:t>
            </a:r>
          </a:p>
          <a:p>
            <a:pPr lvl="1" algn="l">
              <a:buFont typeface="Wingdings" pitchFamily="2" charset="2"/>
              <a:buChar char="ü"/>
            </a:pPr>
            <a:r>
              <a:rPr lang="hu-HU" dirty="0"/>
              <a:t>Üzemanyag</a:t>
            </a:r>
          </a:p>
          <a:p>
            <a:pPr lvl="1" algn="l">
              <a:buFont typeface="Wingdings" pitchFamily="2" charset="2"/>
              <a:buChar char="ü"/>
            </a:pPr>
            <a:r>
              <a:rPr lang="hu-HU" dirty="0"/>
              <a:t>Gyártás </a:t>
            </a:r>
            <a:r>
              <a:rPr lang="hu-HU" dirty="0" smtClean="0"/>
              <a:t>év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/>
        </p:nvSpPr>
        <p:spPr bwMode="gray">
          <a:xfrm>
            <a:off x="460375" y="6416675"/>
            <a:ext cx="86081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  <a:defRPr/>
            </a:pPr>
            <a:r>
              <a:rPr lang="hu-HU" sz="800" dirty="0" smtClean="0">
                <a:solidFill>
                  <a:schemeClr val="bg2"/>
                </a:solidFill>
              </a:rPr>
              <a:t>Allianz casco 2012</a:t>
            </a:r>
            <a:endParaRPr lang="de-DE" sz="800" dirty="0" smtClean="0">
              <a:solidFill>
                <a:schemeClr val="bg2"/>
              </a:solidFill>
            </a:endParaRPr>
          </a:p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28"/>
          <p:cNvSpPr txBox="1">
            <a:spLocks noChangeArrowheads="1"/>
          </p:cNvSpPr>
          <p:nvPr/>
        </p:nvSpPr>
        <p:spPr>
          <a:xfrm>
            <a:off x="441325" y="606425"/>
            <a:ext cx="6784975" cy="334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84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Allianz Casco 2012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78575" y="1484313"/>
            <a:ext cx="2295525" cy="3667125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37325" y="1757363"/>
            <a:ext cx="2012950" cy="203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Kiemelt tartozékok</a:t>
            </a:r>
          </a:p>
          <a:p>
            <a:pPr algn="l">
              <a:buClrTx/>
              <a:buFontTx/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endParaRPr lang="hu-HU" sz="2400" b="1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Rectangle 53"/>
          <p:cNvSpPr txBox="1">
            <a:spLocks noChangeArrowheads="1"/>
          </p:cNvSpPr>
          <p:nvPr/>
        </p:nvSpPr>
        <p:spPr>
          <a:xfrm>
            <a:off x="446087" y="1602557"/>
            <a:ext cx="5766177" cy="3548881"/>
          </a:xfrm>
          <a:prstGeom prst="rect">
            <a:avLst/>
          </a:prstGeom>
          <a:noFill/>
        </p:spPr>
        <p:txBody>
          <a:bodyPr/>
          <a:lstStyle/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2000" dirty="0" smtClean="0"/>
              <a:t>Az Eurotax-kód alapján </a:t>
            </a:r>
            <a:r>
              <a:rPr lang="hu-HU" sz="2000" b="1" dirty="0" smtClean="0"/>
              <a:t>automatikusan</a:t>
            </a:r>
            <a:r>
              <a:rPr lang="hu-HU" sz="2000" dirty="0" smtClean="0"/>
              <a:t> </a:t>
            </a:r>
            <a:r>
              <a:rPr lang="hu-HU" sz="2000" b="1" dirty="0" smtClean="0"/>
              <a:t>feltöltődnek</a:t>
            </a:r>
            <a:r>
              <a:rPr lang="hu-HU" sz="2000" dirty="0" smtClean="0"/>
              <a:t> a társaságunknál „Kiemelt tartozék”</a:t>
            </a:r>
            <a:r>
              <a:rPr lang="hu-HU" sz="2000" dirty="0" err="1" smtClean="0"/>
              <a:t>-nak</a:t>
            </a:r>
            <a:r>
              <a:rPr lang="hu-HU" sz="2000" dirty="0" smtClean="0"/>
              <a:t> minősülő tartozékok is. A kiemelt tartozékok közül a szériában szereplő tartozékokat és a nem jelölteket a felhasználó jelölheti.</a:t>
            </a:r>
          </a:p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2000" dirty="0" smtClean="0"/>
              <a:t>Ha az adatot rögzítő </a:t>
            </a:r>
            <a:r>
              <a:rPr lang="hu-HU" sz="2000" b="1" dirty="0" smtClean="0"/>
              <a:t>átírja </a:t>
            </a:r>
            <a:r>
              <a:rPr lang="hu-HU" sz="2000" dirty="0" smtClean="0"/>
              <a:t>a jármű paramétereket, akkor </a:t>
            </a:r>
            <a:r>
              <a:rPr lang="hu-HU" sz="2000" b="1" u="sng" dirty="0" smtClean="0"/>
              <a:t>újra kell indítani az Eurotax kód keresést</a:t>
            </a:r>
            <a:r>
              <a:rPr lang="hu-HU" sz="2000" b="1" dirty="0" smtClean="0"/>
              <a:t>, </a:t>
            </a:r>
            <a:r>
              <a:rPr lang="hu-HU" sz="2000" dirty="0" smtClean="0"/>
              <a:t>és a megváltozott adatok miatt</a:t>
            </a:r>
            <a:r>
              <a:rPr lang="hu-HU" sz="2000" b="1" dirty="0" smtClean="0"/>
              <a:t> </a:t>
            </a:r>
            <a:r>
              <a:rPr lang="hu-HU" sz="2000" b="1" u="sng" dirty="0" smtClean="0"/>
              <a:t>ismét tarifálni kell.</a:t>
            </a:r>
            <a:endParaRPr kumimoji="0" lang="en-US" sz="20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/>
        </p:nvSpPr>
        <p:spPr bwMode="gray">
          <a:xfrm>
            <a:off x="460375" y="6416675"/>
            <a:ext cx="86081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  <a:defRPr/>
            </a:pPr>
            <a:r>
              <a:rPr lang="hu-HU" sz="800" dirty="0" smtClean="0">
                <a:solidFill>
                  <a:schemeClr val="bg2"/>
                </a:solidFill>
              </a:rPr>
              <a:t>Allianz casco 2012</a:t>
            </a:r>
            <a:endParaRPr lang="de-DE" sz="800" dirty="0" smtClean="0">
              <a:solidFill>
                <a:schemeClr val="bg2"/>
              </a:solidFill>
            </a:endParaRPr>
          </a:p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8"/>
          <p:cNvSpPr txBox="1">
            <a:spLocks noChangeArrowheads="1"/>
          </p:cNvSpPr>
          <p:nvPr/>
        </p:nvSpPr>
        <p:spPr>
          <a:xfrm>
            <a:off x="441325" y="606425"/>
            <a:ext cx="6784975" cy="334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84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Allianz Casco 2012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6378575" y="1484313"/>
            <a:ext cx="2295525" cy="3667125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37325" y="1757363"/>
            <a:ext cx="2012950" cy="189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hu-HU" sz="2000" b="1" dirty="0" smtClean="0">
                <a:solidFill>
                  <a:schemeClr val="bg1"/>
                </a:solidFill>
              </a:rPr>
              <a:t>Területi hatály kiterjesztése</a:t>
            </a:r>
          </a:p>
          <a:p>
            <a:pPr algn="l">
              <a:buClrTx/>
              <a:buFontTx/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endParaRPr lang="hu-HU" sz="2400" b="1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>
          <a:xfrm>
            <a:off x="612742" y="2019720"/>
            <a:ext cx="5599522" cy="2582426"/>
          </a:xfrm>
          <a:prstGeom prst="rect">
            <a:avLst/>
          </a:prstGeom>
          <a:noFill/>
        </p:spPr>
        <p:txBody>
          <a:bodyPr/>
          <a:lstStyle/>
          <a:p>
            <a:pPr marL="192088" lvl="2" indent="-188913" algn="l">
              <a:tabLst>
                <a:tab pos="195263" algn="l"/>
              </a:tabLst>
            </a:pPr>
            <a:r>
              <a:rPr lang="hu-HU" sz="2000" b="1" dirty="0" smtClean="0"/>
              <a:t>Területi hatály kiterjesztésének jelölése</a:t>
            </a:r>
          </a:p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 smtClean="0"/>
              <a:t>Az eddig megszokottaktól eltérően, ha a területi hatály kiterjesztése bejelölésre kerül, akkor kötelező kitölteni annak az országnak a nevét, ahova a szerződő a kiterjesztést kéri. </a:t>
            </a:r>
          </a:p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b="1" dirty="0" smtClean="0"/>
              <a:t>Kizárólag</a:t>
            </a:r>
            <a:r>
              <a:rPr lang="hu-HU" sz="1800" dirty="0" smtClean="0"/>
              <a:t> olyan </a:t>
            </a:r>
            <a:r>
              <a:rPr lang="hu-HU" sz="1800" b="1" dirty="0" smtClean="0"/>
              <a:t>ország név adható </a:t>
            </a:r>
            <a:r>
              <a:rPr lang="hu-HU" sz="1800" dirty="0" smtClean="0"/>
              <a:t>meg, ahova az </a:t>
            </a:r>
            <a:r>
              <a:rPr lang="hu-HU" sz="1800" b="1" dirty="0" smtClean="0"/>
              <a:t>Allianz Casco biztosítás a feltételek szerint nem érvényes</a:t>
            </a:r>
            <a:r>
              <a:rPr lang="hu-HU" sz="1800" dirty="0" smtClean="0"/>
              <a:t>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 txBox="1">
            <a:spLocks/>
          </p:cNvSpPr>
          <p:nvPr/>
        </p:nvSpPr>
        <p:spPr bwMode="gray">
          <a:xfrm>
            <a:off x="460375" y="6416675"/>
            <a:ext cx="860813" cy="4924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algn="l" defTabSz="784225" eaLnBrk="0" hangingPunct="0">
              <a:spcAft>
                <a:spcPct val="0"/>
              </a:spcAft>
              <a:buClrTx/>
              <a:defRPr/>
            </a:pPr>
            <a:r>
              <a:rPr lang="hu-HU" sz="800" dirty="0" smtClean="0">
                <a:solidFill>
                  <a:schemeClr val="bg2"/>
                </a:solidFill>
              </a:rPr>
              <a:t>Allianz casco 2012</a:t>
            </a:r>
            <a:endParaRPr lang="de-DE" sz="800" dirty="0" smtClean="0">
              <a:solidFill>
                <a:schemeClr val="bg2"/>
              </a:solidFill>
            </a:endParaRPr>
          </a:p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439738" y="606425"/>
            <a:ext cx="6784975" cy="334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84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Allianz Casco 2012</a:t>
            </a:r>
            <a:endParaRPr lang="hu-HU" sz="1800" kern="0" dirty="0" smtClean="0">
              <a:solidFill>
                <a:schemeClr val="accent1"/>
              </a:solidFill>
            </a:endParaRPr>
          </a:p>
          <a:p>
            <a:pPr lvl="1" algn="l" defTabSz="784225">
              <a:buClrTx/>
            </a:pPr>
            <a:r>
              <a:rPr lang="hu-HU" b="1" kern="0" dirty="0" smtClean="0">
                <a:solidFill>
                  <a:schemeClr val="accent1"/>
                </a:solidFill>
              </a:rPr>
              <a:t>Személygépjármű és egyéb járműfajtára </a:t>
            </a:r>
            <a:r>
              <a:rPr lang="hu-HU" kern="0" dirty="0" smtClean="0">
                <a:solidFill>
                  <a:schemeClr val="accent1"/>
                </a:solidFill>
              </a:rPr>
              <a:t>vonatkozóan</a:t>
            </a:r>
            <a:r>
              <a:rPr lang="hu-HU" b="1" kern="0" dirty="0" smtClean="0">
                <a:solidFill>
                  <a:schemeClr val="accent1"/>
                </a:solidFill>
              </a:rPr>
              <a:t> </a:t>
            </a:r>
            <a:r>
              <a:rPr lang="hu-HU" kern="0" dirty="0" smtClean="0">
                <a:solidFill>
                  <a:schemeClr val="accent1"/>
                </a:solidFill>
              </a:rPr>
              <a:t>bővült</a:t>
            </a:r>
            <a:r>
              <a:rPr lang="hu-HU" b="1" kern="0" dirty="0" smtClean="0">
                <a:solidFill>
                  <a:schemeClr val="accent1"/>
                </a:solidFill>
              </a:rPr>
              <a:t> a kiemelt tartozékok </a:t>
            </a:r>
            <a:r>
              <a:rPr lang="hu-HU" kern="0" dirty="0" smtClean="0">
                <a:solidFill>
                  <a:schemeClr val="accent1"/>
                </a:solidFill>
              </a:rPr>
              <a:t>köre, és azokra </a:t>
            </a:r>
            <a:r>
              <a:rPr lang="hu-HU" b="1" u="sng" kern="0" dirty="0" smtClean="0">
                <a:solidFill>
                  <a:schemeClr val="accent1"/>
                </a:solidFill>
              </a:rPr>
              <a:t>nem számítunk fel pótdíjat</a:t>
            </a:r>
            <a:r>
              <a:rPr lang="hu-HU" kern="0" dirty="0" smtClean="0">
                <a:solidFill>
                  <a:schemeClr val="accent1"/>
                </a:solidFill>
              </a:rPr>
              <a:t>!! </a:t>
            </a:r>
          </a:p>
          <a:p>
            <a:pPr lvl="1" algn="l" defTabSz="784225">
              <a:buClrTx/>
            </a:pPr>
            <a:r>
              <a:rPr lang="hu-HU" kern="0" dirty="0" smtClean="0">
                <a:solidFill>
                  <a:schemeClr val="accent1"/>
                </a:solidFill>
              </a:rPr>
              <a:t>Kivételt a </a:t>
            </a:r>
            <a:r>
              <a:rPr lang="hu-HU" b="1" kern="0" dirty="0" smtClean="0">
                <a:solidFill>
                  <a:schemeClr val="accent1"/>
                </a:solidFill>
              </a:rPr>
              <a:t>motorkerékpárok</a:t>
            </a:r>
            <a:r>
              <a:rPr lang="hu-HU" kern="0" dirty="0" smtClean="0">
                <a:solidFill>
                  <a:schemeClr val="accent1"/>
                </a:solidFill>
              </a:rPr>
              <a:t> képeznek, azok kiemelt tartozékai továbbra is díjmódosító tényezők!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>
          <a:xfrm>
            <a:off x="439738" y="2233348"/>
            <a:ext cx="4322762" cy="427124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>
                <a:tab pos="195263" algn="l"/>
              </a:tabLst>
              <a:defRPr/>
            </a:pPr>
            <a:r>
              <a:rPr kumimoji="0" lang="hu-HU" sz="1800" b="0" i="0" u="none" strike="noStrike" kern="0" cap="none" spc="0" normalizeH="0" baseline="0" noProof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Kiemelt tartozékok – ingyenes biztosított</a:t>
            </a:r>
          </a:p>
          <a:p>
            <a:pPr lvl="0" algn="l">
              <a:buFont typeface="Wingdings" pitchFamily="2" charset="2"/>
              <a:buChar char="ü"/>
            </a:pPr>
            <a:r>
              <a:rPr lang="hu-HU" sz="1400" dirty="0" smtClean="0"/>
              <a:t>Elektroakusztikai </a:t>
            </a:r>
            <a:r>
              <a:rPr lang="hu-HU" sz="1400" dirty="0"/>
              <a:t>berendezés </a:t>
            </a:r>
          </a:p>
          <a:p>
            <a:pPr lvl="0" algn="l">
              <a:buFont typeface="Wingdings" pitchFamily="2" charset="2"/>
              <a:buChar char="ü"/>
            </a:pPr>
            <a:r>
              <a:rPr lang="hu-HU" sz="1400" dirty="0"/>
              <a:t>Légkondicionáló berendezés [AC] </a:t>
            </a:r>
          </a:p>
          <a:p>
            <a:pPr lvl="0" algn="l">
              <a:buFont typeface="Wingdings" pitchFamily="2" charset="2"/>
              <a:buChar char="ü"/>
            </a:pPr>
            <a:r>
              <a:rPr lang="hu-HU" sz="1400" dirty="0"/>
              <a:t>Xenon fényszóró</a:t>
            </a:r>
          </a:p>
          <a:p>
            <a:pPr lvl="0" algn="l">
              <a:buFont typeface="Wingdings" pitchFamily="2" charset="2"/>
              <a:buChar char="ü"/>
            </a:pPr>
            <a:r>
              <a:rPr lang="hu-HU" sz="1400" dirty="0"/>
              <a:t>Ultrahangos parkolás irányító rendszer </a:t>
            </a:r>
          </a:p>
          <a:p>
            <a:pPr lvl="0" algn="l">
              <a:buFont typeface="Wingdings" pitchFamily="2" charset="2"/>
              <a:buChar char="ü"/>
            </a:pPr>
            <a:r>
              <a:rPr lang="hu-HU" sz="1400" dirty="0"/>
              <a:t>Automata sebességváltómű </a:t>
            </a:r>
          </a:p>
          <a:p>
            <a:pPr lvl="0" algn="l">
              <a:buFont typeface="Wingdings" pitchFamily="2" charset="2"/>
              <a:buChar char="ü"/>
            </a:pPr>
            <a:r>
              <a:rPr lang="hu-HU" sz="1400" dirty="0"/>
              <a:t>Könnyűfém keréktárcsák </a:t>
            </a:r>
          </a:p>
          <a:p>
            <a:pPr lvl="0" algn="l">
              <a:buFont typeface="Wingdings" pitchFamily="2" charset="2"/>
              <a:buChar char="ü"/>
            </a:pPr>
            <a:r>
              <a:rPr lang="hu-HU" sz="1400" dirty="0"/>
              <a:t>Adaptív lengéscsillapító rendszer </a:t>
            </a:r>
          </a:p>
          <a:p>
            <a:pPr lvl="0" algn="l">
              <a:buFont typeface="Wingdings" pitchFamily="2" charset="2"/>
              <a:buChar char="ü"/>
            </a:pPr>
            <a:r>
              <a:rPr lang="hu-HU" sz="1400" dirty="0"/>
              <a:t>Panoráma üvegtető, vagy üveg tolótető </a:t>
            </a:r>
          </a:p>
          <a:p>
            <a:pPr lvl="0" algn="l">
              <a:buFont typeface="Wingdings" pitchFamily="2" charset="2"/>
              <a:buChar char="ü"/>
            </a:pPr>
            <a:r>
              <a:rPr lang="hu-HU" sz="1400" dirty="0"/>
              <a:t>Gyári beépítésű navigációs rendszer </a:t>
            </a:r>
          </a:p>
          <a:p>
            <a:pPr lvl="0" algn="l">
              <a:buFont typeface="Wingdings" pitchFamily="2" charset="2"/>
              <a:buChar char="ü"/>
            </a:pPr>
            <a:r>
              <a:rPr lang="hu-HU" sz="1400" dirty="0"/>
              <a:t>LED fényszóró elől és/vagy </a:t>
            </a:r>
            <a:r>
              <a:rPr lang="hu-HU" sz="1400" dirty="0" smtClean="0"/>
              <a:t>hátul</a:t>
            </a:r>
          </a:p>
          <a:p>
            <a:pPr algn="l">
              <a:buFont typeface="Wingdings" pitchFamily="2" charset="2"/>
              <a:buChar char="ü"/>
            </a:pPr>
            <a:r>
              <a:rPr lang="hu-HU" sz="1400" dirty="0" smtClean="0"/>
              <a:t>Vezetéstámogató rendszerek (távolságtartó, </a:t>
            </a:r>
            <a:r>
              <a:rPr lang="hu-HU" sz="1400" dirty="0" err="1" smtClean="0"/>
              <a:t>tempomat</a:t>
            </a:r>
            <a:r>
              <a:rPr lang="hu-HU" sz="1400" dirty="0" smtClean="0"/>
              <a:t>, fáradtságfigyelő, holttér figyelő, sávelhagyásra figyelmeztető)</a:t>
            </a:r>
          </a:p>
          <a:p>
            <a:pPr lvl="0" algn="l">
              <a:buFont typeface="Wingdings" pitchFamily="2" charset="2"/>
              <a:buChar char="ü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5152292" y="2242140"/>
            <a:ext cx="3523396" cy="375055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>
                <a:tab pos="195263" algn="l"/>
              </a:tabLst>
              <a:defRPr/>
            </a:pPr>
            <a:r>
              <a:rPr lang="hu-HU" sz="1800" kern="0" noProof="1" smtClean="0">
                <a:solidFill>
                  <a:schemeClr val="accent1"/>
                </a:solidFill>
                <a:latin typeface="+mn-lt"/>
              </a:rPr>
              <a:t>Motorkerékpár esetén kiemelt tartozékok – díjmódosító tényező</a:t>
            </a:r>
          </a:p>
          <a:p>
            <a:pPr lvl="0" algn="l">
              <a:buFont typeface="Wingdings" pitchFamily="2" charset="2"/>
              <a:buChar char="ü"/>
            </a:pPr>
            <a:r>
              <a:rPr lang="hu-HU" sz="1400" dirty="0" smtClean="0"/>
              <a:t>Motorkerékpár oldalkocsija</a:t>
            </a:r>
          </a:p>
          <a:p>
            <a:pPr lvl="0" algn="l">
              <a:buFont typeface="Wingdings" pitchFamily="2" charset="2"/>
              <a:buChar char="ü"/>
            </a:pPr>
            <a:r>
              <a:rPr lang="hu-HU" sz="1400" dirty="0" smtClean="0"/>
              <a:t>Áramvonalidomok</a:t>
            </a:r>
          </a:p>
          <a:p>
            <a:pPr lvl="0" algn="l">
              <a:buFont typeface="Wingdings" pitchFamily="2" charset="2"/>
              <a:buChar char="ü"/>
            </a:pPr>
            <a:r>
              <a:rPr lang="hu-HU" sz="1400" dirty="0" smtClean="0"/>
              <a:t>Tároló doboz</a:t>
            </a:r>
          </a:p>
          <a:p>
            <a:pPr lvl="0" algn="l">
              <a:buFont typeface="Wingdings" pitchFamily="2" charset="2"/>
              <a:buChar char="ü"/>
            </a:pPr>
            <a:r>
              <a:rPr lang="hu-HU" sz="1400" dirty="0" err="1" smtClean="0"/>
              <a:t>Mopedautó</a:t>
            </a:r>
            <a:r>
              <a:rPr lang="hu-HU" sz="1400" dirty="0" smtClean="0"/>
              <a:t> felépítmény </a:t>
            </a:r>
          </a:p>
          <a:p>
            <a:pPr lvl="0" algn="l">
              <a:buFont typeface="Wingdings" pitchFamily="2" charset="2"/>
              <a:buChar char="ü"/>
            </a:pPr>
            <a:r>
              <a:rPr lang="hu-HU" sz="1400" dirty="0" smtClean="0"/>
              <a:t>Bukósisak</a:t>
            </a:r>
          </a:p>
          <a:p>
            <a:pPr lvl="0" algn="l">
              <a:buFont typeface="Wingdings" pitchFamily="2" charset="2"/>
              <a:buChar char="ü"/>
            </a:pPr>
            <a:r>
              <a:rPr lang="hu-HU" sz="1400" dirty="0" smtClean="0"/>
              <a:t>Motoros ruházat</a:t>
            </a:r>
            <a:endParaRPr lang="de-DE" sz="1400" kern="0" dirty="0" smtClean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>
                <a:tab pos="195263" algn="l"/>
              </a:tabLst>
              <a:defRPr/>
            </a:pPr>
            <a:endParaRPr lang="hu-HU" sz="1400" kern="0" noProof="1" smtClean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/>
        </p:nvSpPr>
        <p:spPr bwMode="gray">
          <a:xfrm>
            <a:off x="460375" y="6416675"/>
            <a:ext cx="86081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  <a:defRPr/>
            </a:pPr>
            <a:r>
              <a:rPr lang="hu-HU" sz="800" dirty="0" smtClean="0">
                <a:solidFill>
                  <a:schemeClr val="bg2"/>
                </a:solidFill>
              </a:rPr>
              <a:t>Allianz casco 2012</a:t>
            </a:r>
            <a:endParaRPr lang="de-DE" sz="800" dirty="0" smtClean="0">
              <a:solidFill>
                <a:schemeClr val="bg2"/>
              </a:solidFill>
            </a:endParaRPr>
          </a:p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8"/>
          <p:cNvSpPr txBox="1">
            <a:spLocks noChangeArrowheads="1"/>
          </p:cNvSpPr>
          <p:nvPr/>
        </p:nvSpPr>
        <p:spPr>
          <a:xfrm>
            <a:off x="441325" y="606425"/>
            <a:ext cx="6784975" cy="334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84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Allianz Casco 2012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6378575" y="1484313"/>
            <a:ext cx="2295525" cy="3667125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37325" y="1757363"/>
            <a:ext cx="201295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Tx/>
              <a:buFontTx/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Alapdíj</a:t>
            </a:r>
          </a:p>
          <a:p>
            <a:pPr algn="l">
              <a:buClrTx/>
              <a:buFontTx/>
              <a:buNone/>
            </a:pPr>
            <a:endParaRPr lang="hu-HU" sz="2400" b="1" dirty="0" smtClean="0">
              <a:solidFill>
                <a:schemeClr val="bg1"/>
              </a:solidFill>
            </a:endParaRPr>
          </a:p>
          <a:p>
            <a:pPr algn="l">
              <a:buClrTx/>
              <a:buFontTx/>
              <a:buNone/>
            </a:pPr>
            <a:endParaRPr lang="hu-HU" sz="2400" b="1" dirty="0">
              <a:solidFill>
                <a:schemeClr val="bg1"/>
              </a:solidFill>
            </a:endParaRPr>
          </a:p>
          <a:p>
            <a:pPr algn="l">
              <a:buClrTx/>
              <a:buFontTx/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 </a:t>
            </a:r>
          </a:p>
          <a:p>
            <a:pPr algn="l">
              <a:buClrTx/>
              <a:buFontTx/>
              <a:buNone/>
            </a:pPr>
            <a:endParaRPr lang="hu-HU" sz="2400" b="1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>
          <a:xfrm>
            <a:off x="446087" y="1757363"/>
            <a:ext cx="5766177" cy="3764206"/>
          </a:xfrm>
          <a:prstGeom prst="rect">
            <a:avLst/>
          </a:prstGeom>
          <a:noFill/>
        </p:spPr>
        <p:txBody>
          <a:bodyPr/>
          <a:lstStyle/>
          <a:p>
            <a:pPr marL="192088" lvl="2" indent="-188913" algn="l">
              <a:tabLst>
                <a:tab pos="195263" algn="l"/>
              </a:tabLst>
            </a:pPr>
            <a:r>
              <a:rPr lang="hu-HU" sz="1800" dirty="0" smtClean="0"/>
              <a:t>Az alapkockázatok éves díjának összege =</a:t>
            </a:r>
          </a:p>
          <a:p>
            <a:pPr marL="192088" lvl="2" indent="-188913" algn="l">
              <a:tabLst>
                <a:tab pos="195263" algn="l"/>
              </a:tabLst>
            </a:pPr>
            <a:r>
              <a:rPr kumimoji="0" lang="hu-HU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= a biztosítás</a:t>
            </a:r>
            <a:r>
              <a:rPr kumimoji="0" lang="hu-HU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hu-HU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alapdíja</a:t>
            </a:r>
            <a:r>
              <a:rPr kumimoji="0" lang="hu-HU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egy biztosítási évre</a:t>
            </a:r>
          </a:p>
          <a:p>
            <a:pPr marL="192088" lvl="2" indent="-188913" algn="l">
              <a:tabLst>
                <a:tab pos="195263" algn="l"/>
              </a:tabLst>
            </a:pPr>
            <a:r>
              <a:rPr lang="hu-HU" sz="1800" b="1" kern="0" baseline="0" dirty="0" smtClean="0">
                <a:latin typeface="+mn-lt"/>
              </a:rPr>
              <a:t>Az alapdíj csökkentésének módjai:</a:t>
            </a:r>
          </a:p>
          <a:p>
            <a:pPr marL="192088" lvl="2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kern="0" dirty="0" smtClean="0">
                <a:latin typeface="+mn-lt"/>
              </a:rPr>
              <a:t>elektronikus kapcsolattartás a biztosítóval</a:t>
            </a:r>
          </a:p>
          <a:p>
            <a:pPr marL="192088" lvl="2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Allianz casco termék e-casco változatának kötésével</a:t>
            </a:r>
          </a:p>
          <a:p>
            <a:pPr marL="192088" lvl="2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a díjfizetés módja és gyakorisága</a:t>
            </a:r>
          </a:p>
          <a:p>
            <a:pPr marL="192088" lvl="2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együttkötés, - gépjármű-felelősségbiztosítással vagy lakásbiztosítással (vagy már rendelkezik, vagy Allianz cascoval egyidejűleg köti a ügyfél)  - </a:t>
            </a:r>
            <a:r>
              <a:rPr lang="hu-HU" sz="1800" dirty="0" smtClean="0">
                <a:solidFill>
                  <a:schemeClr val="accent1"/>
                </a:solidFill>
              </a:rPr>
              <a:t>időszakosan meghirdetett akciók alapján</a:t>
            </a:r>
          </a:p>
          <a:p>
            <a:pPr marL="192088" lvl="2" indent="-188913" algn="l">
              <a:tabLst>
                <a:tab pos="195263" algn="l"/>
              </a:tabLst>
            </a:pPr>
            <a:r>
              <a:rPr lang="hu-HU" sz="1800" b="1" dirty="0" smtClean="0"/>
              <a:t>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/>
        </p:nvSpPr>
        <p:spPr bwMode="gray">
          <a:xfrm>
            <a:off x="460375" y="6416675"/>
            <a:ext cx="86081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  <a:defRPr/>
            </a:pPr>
            <a:r>
              <a:rPr lang="hu-HU" sz="800" dirty="0" smtClean="0">
                <a:solidFill>
                  <a:schemeClr val="bg2"/>
                </a:solidFill>
              </a:rPr>
              <a:t>Allianz casco 2012</a:t>
            </a:r>
            <a:endParaRPr lang="de-DE" sz="800" dirty="0" smtClean="0">
              <a:solidFill>
                <a:schemeClr val="bg2"/>
              </a:solidFill>
            </a:endParaRPr>
          </a:p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8"/>
          <p:cNvSpPr txBox="1">
            <a:spLocks noChangeArrowheads="1"/>
          </p:cNvSpPr>
          <p:nvPr/>
        </p:nvSpPr>
        <p:spPr>
          <a:xfrm>
            <a:off x="441325" y="606425"/>
            <a:ext cx="6784975" cy="334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84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Allianz Casco 2012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6378575" y="1484313"/>
            <a:ext cx="2295525" cy="3667125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37325" y="1757363"/>
            <a:ext cx="201295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Tx/>
              <a:buFontTx/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Díjfizetés</a:t>
            </a:r>
          </a:p>
          <a:p>
            <a:pPr algn="l">
              <a:buClrTx/>
              <a:buFontTx/>
              <a:buNone/>
            </a:pPr>
            <a:r>
              <a:rPr lang="hu-HU" sz="2000" b="1" dirty="0" smtClean="0">
                <a:solidFill>
                  <a:schemeClr val="bg1"/>
                </a:solidFill>
              </a:rPr>
              <a:t>Határozatlan</a:t>
            </a:r>
          </a:p>
          <a:p>
            <a:pPr algn="l">
              <a:buClrTx/>
              <a:buFontTx/>
              <a:buNone/>
            </a:pPr>
            <a:endParaRPr lang="hu-HU" sz="2400" b="1" dirty="0" smtClean="0">
              <a:solidFill>
                <a:schemeClr val="bg1"/>
              </a:solidFill>
            </a:endParaRPr>
          </a:p>
          <a:p>
            <a:pPr algn="l">
              <a:buClrTx/>
              <a:buFontTx/>
              <a:buNone/>
            </a:pPr>
            <a:endParaRPr lang="hu-HU" sz="2400" b="1" dirty="0">
              <a:solidFill>
                <a:schemeClr val="bg1"/>
              </a:solidFill>
            </a:endParaRPr>
          </a:p>
          <a:p>
            <a:pPr algn="l">
              <a:buClrTx/>
              <a:buFontTx/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 </a:t>
            </a:r>
          </a:p>
          <a:p>
            <a:pPr algn="l">
              <a:buClrTx/>
              <a:buFontTx/>
              <a:buNone/>
            </a:pPr>
            <a:endParaRPr lang="hu-HU" sz="2400" b="1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>
          <a:xfrm>
            <a:off x="446087" y="1484313"/>
            <a:ext cx="5766177" cy="3981066"/>
          </a:xfrm>
          <a:prstGeom prst="rect">
            <a:avLst/>
          </a:prstGeom>
          <a:noFill/>
        </p:spPr>
        <p:txBody>
          <a:bodyPr/>
          <a:lstStyle/>
          <a:p>
            <a:pPr marL="192088" lvl="2" indent="-188913" algn="l">
              <a:tabLst>
                <a:tab pos="195263" algn="l"/>
              </a:tabLst>
            </a:pPr>
            <a:r>
              <a:rPr lang="hu-HU" sz="1800" b="1" kern="0" baseline="0" dirty="0" smtClean="0">
                <a:latin typeface="+mn-lt"/>
              </a:rPr>
              <a:t>Határozatlan időre szóló </a:t>
            </a:r>
            <a:r>
              <a:rPr lang="hu-HU" sz="1800" kern="0" baseline="0" dirty="0" smtClean="0">
                <a:latin typeface="+mn-lt"/>
              </a:rPr>
              <a:t>biztosítás díjfizetési </a:t>
            </a:r>
          </a:p>
          <a:p>
            <a:pPr marL="192088" lvl="2" indent="-188913" algn="l">
              <a:tabLst>
                <a:tab pos="195263" algn="l"/>
              </a:tabLst>
            </a:pPr>
            <a:r>
              <a:rPr lang="hu-HU" sz="1800" kern="0" baseline="0" dirty="0" smtClean="0">
                <a:latin typeface="+mn-lt"/>
              </a:rPr>
              <a:t>gyakorisága és módja:</a:t>
            </a:r>
          </a:p>
          <a:p>
            <a:pPr marL="192088" lvl="2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kern="0" dirty="0" smtClean="0">
                <a:latin typeface="+mn-lt"/>
              </a:rPr>
              <a:t>biztosítási évenként egy összegben vagy </a:t>
            </a:r>
          </a:p>
          <a:p>
            <a:pPr marL="192088" lvl="2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kern="0" dirty="0" smtClean="0">
                <a:latin typeface="+mn-lt"/>
              </a:rPr>
              <a:t>havi, negyedéves, féléves részletekben</a:t>
            </a:r>
          </a:p>
          <a:p>
            <a:pPr marL="192088" lvl="2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csekken, </a:t>
            </a:r>
          </a:p>
          <a:p>
            <a:pPr marL="192088" lvl="2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bankkártyával, </a:t>
            </a:r>
          </a:p>
          <a:p>
            <a:pPr marL="192088" lvl="2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banki átutalással, </a:t>
            </a:r>
          </a:p>
          <a:p>
            <a:pPr marL="192088" lvl="2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csoportos beszedési megbízással (lehívással) vagy</a:t>
            </a:r>
          </a:p>
          <a:p>
            <a:pPr marL="192088" lvl="2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külön megkötött ügyfélszámla-szerződés alapján.</a:t>
            </a:r>
          </a:p>
          <a:p>
            <a:pPr marL="192088" lvl="2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b="1" dirty="0" smtClean="0"/>
              <a:t>FHB számláról </a:t>
            </a:r>
            <a:r>
              <a:rPr lang="hu-HU" sz="1800" dirty="0" smtClean="0"/>
              <a:t>történő lehívás és bankkártyás díjfizetéskor  kedvezőbb díj jár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2"/>
          <p:cNvSpPr txBox="1">
            <a:spLocks/>
          </p:cNvSpPr>
          <p:nvPr/>
        </p:nvSpPr>
        <p:spPr bwMode="gray">
          <a:xfrm>
            <a:off x="460375" y="6416675"/>
            <a:ext cx="173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</a:pPr>
            <a:r>
              <a:rPr lang="hu-HU" sz="800" dirty="0"/>
              <a:t>2007 évi és a 2012 </a:t>
            </a:r>
            <a:r>
              <a:rPr lang="hu-HU" sz="800" dirty="0" smtClean="0"/>
              <a:t> évi </a:t>
            </a:r>
            <a:r>
              <a:rPr lang="hu-HU" sz="800" dirty="0"/>
              <a:t>termékverziók</a:t>
            </a:r>
            <a:endParaRPr lang="de-DE" sz="800" dirty="0">
              <a:solidFill>
                <a:schemeClr val="bg2"/>
              </a:solidFill>
            </a:endParaRPr>
          </a:p>
          <a:p>
            <a:pPr algn="l" defTabSz="784225" eaLnBrk="0" hangingPunct="0">
              <a:spcAft>
                <a:spcPct val="0"/>
              </a:spcAft>
              <a:buClrTx/>
              <a:buFontTx/>
              <a:buNone/>
            </a:pP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9263" y="611188"/>
            <a:ext cx="6784975" cy="338137"/>
          </a:xfrm>
          <a:prstGeom prst="rect">
            <a:avLst/>
          </a:prstGeom>
        </p:spPr>
        <p:txBody>
          <a:bodyPr/>
          <a:lstStyle/>
          <a:p>
            <a:pPr algn="l" defTabSz="784225">
              <a:buClrTx/>
              <a:buFontTx/>
              <a:buNone/>
              <a:defRPr/>
            </a:pPr>
            <a:r>
              <a:rPr lang="hu-HU" sz="2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2007 évi és a 2012 évi casco termékverziók</a:t>
            </a:r>
            <a:endParaRPr lang="en-US" sz="180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gray">
          <a:xfrm>
            <a:off x="461963" y="1408113"/>
            <a:ext cx="82423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4000" rIns="0" bIns="0"/>
          <a:lstStyle/>
          <a:p>
            <a:pPr eaLnBrk="0" hangingPunct="0">
              <a:buClrTx/>
              <a:buFontTx/>
              <a:buNone/>
              <a:tabLst>
                <a:tab pos="195263" algn="l"/>
              </a:tabLst>
            </a:pPr>
            <a:r>
              <a:rPr lang="hu-HU" sz="1800" dirty="0"/>
              <a:t>A területi hatály </a:t>
            </a:r>
          </a:p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/>
              <a:t> </a:t>
            </a:r>
            <a:endParaRPr lang="de-DE" sz="1800" dirty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gray">
          <a:xfrm>
            <a:off x="4903788" y="2409825"/>
            <a:ext cx="3778250" cy="4175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 dirty="0">
                <a:solidFill>
                  <a:schemeClr val="bg1"/>
                </a:solidFill>
              </a:rPr>
              <a:t>Allianz Casco 2012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gray">
          <a:xfrm>
            <a:off x="4903788" y="2827338"/>
            <a:ext cx="3778250" cy="3384550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/>
              <a:t>Az eddigi területi hatály kibővült </a:t>
            </a:r>
            <a:r>
              <a:rPr lang="hu-HU" sz="1800" b="1" dirty="0"/>
              <a:t>Koszovóval</a:t>
            </a:r>
            <a:r>
              <a:rPr lang="hu-HU" sz="1800" dirty="0"/>
              <a:t>.</a:t>
            </a:r>
            <a:endParaRPr lang="en-US" sz="1800" dirty="0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gray">
          <a:xfrm>
            <a:off x="452438" y="2409825"/>
            <a:ext cx="3778250" cy="4175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 dirty="0">
                <a:solidFill>
                  <a:schemeClr val="bg1"/>
                </a:solidFill>
              </a:rPr>
              <a:t>Allianz Casco 2007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gray">
          <a:xfrm>
            <a:off x="452438" y="2827338"/>
            <a:ext cx="3778250" cy="3384550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/>
              <a:t>Európai Gazdasági Térség országai, Albánia, Andorra, Bosznia-Hercegovina, Horvátország, Macedónia, Monaco, Montenegró, San Marino, Svájc, Szerbia, Törökország és Vatikán egész területe </a:t>
            </a:r>
          </a:p>
          <a:p>
            <a:pPr algn="l" eaLnBrk="0" hangingPunct="0">
              <a:buClrTx/>
              <a:buFontTx/>
              <a:buNone/>
              <a:tabLst>
                <a:tab pos="195263" algn="l"/>
              </a:tabLst>
            </a:pPr>
            <a:endParaRPr lang="en-US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/>
        </p:nvSpPr>
        <p:spPr bwMode="gray">
          <a:xfrm>
            <a:off x="460375" y="6416675"/>
            <a:ext cx="86081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  <a:defRPr/>
            </a:pPr>
            <a:r>
              <a:rPr lang="hu-HU" sz="800" dirty="0" smtClean="0">
                <a:solidFill>
                  <a:schemeClr val="bg2"/>
                </a:solidFill>
              </a:rPr>
              <a:t>Allianz casco 2012</a:t>
            </a:r>
            <a:endParaRPr lang="de-DE" sz="800" dirty="0" smtClean="0">
              <a:solidFill>
                <a:schemeClr val="bg2"/>
              </a:solidFill>
            </a:endParaRPr>
          </a:p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28"/>
          <p:cNvSpPr txBox="1">
            <a:spLocks noChangeArrowheads="1"/>
          </p:cNvSpPr>
          <p:nvPr/>
        </p:nvSpPr>
        <p:spPr>
          <a:xfrm>
            <a:off x="441325" y="606425"/>
            <a:ext cx="6784975" cy="334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84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Allianz Casco 2012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78575" y="1484313"/>
            <a:ext cx="2295525" cy="3667125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37325" y="1757363"/>
            <a:ext cx="2012950" cy="333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Tx/>
              <a:buFontTx/>
              <a:buNone/>
            </a:pPr>
            <a:r>
              <a:rPr lang="hu-HU" sz="2000" b="1" dirty="0" smtClean="0">
                <a:solidFill>
                  <a:schemeClr val="bg1"/>
                </a:solidFill>
              </a:rPr>
              <a:t>Kármentességi díjkedvezmény</a:t>
            </a:r>
          </a:p>
          <a:p>
            <a:pPr algn="l">
              <a:buClrTx/>
              <a:buFontTx/>
              <a:buNone/>
            </a:pPr>
            <a:endParaRPr lang="hu-HU" sz="2400" b="1" dirty="0" smtClean="0">
              <a:solidFill>
                <a:schemeClr val="bg1"/>
              </a:solidFill>
            </a:endParaRPr>
          </a:p>
          <a:p>
            <a:pPr algn="l">
              <a:buClrTx/>
              <a:buFontTx/>
              <a:buNone/>
            </a:pPr>
            <a:endParaRPr lang="hu-HU" sz="2400" b="1" dirty="0">
              <a:solidFill>
                <a:schemeClr val="bg1"/>
              </a:solidFill>
            </a:endParaRPr>
          </a:p>
          <a:p>
            <a:pPr algn="l">
              <a:buClrTx/>
              <a:buFontTx/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 </a:t>
            </a:r>
          </a:p>
          <a:p>
            <a:pPr algn="l">
              <a:buClrTx/>
              <a:buFontTx/>
              <a:buNone/>
            </a:pPr>
            <a:endParaRPr lang="hu-HU" sz="2400" b="1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Rectangle 53"/>
          <p:cNvSpPr txBox="1">
            <a:spLocks noChangeArrowheads="1"/>
          </p:cNvSpPr>
          <p:nvPr/>
        </p:nvSpPr>
        <p:spPr>
          <a:xfrm>
            <a:off x="446087" y="1345324"/>
            <a:ext cx="5766177" cy="4761186"/>
          </a:xfrm>
          <a:prstGeom prst="rect">
            <a:avLst/>
          </a:prstGeom>
          <a:noFill/>
        </p:spPr>
        <p:txBody>
          <a:bodyPr/>
          <a:lstStyle/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 smtClean="0"/>
              <a:t>A </a:t>
            </a:r>
            <a:r>
              <a:rPr lang="hu-H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bónusz</a:t>
            </a:r>
            <a:r>
              <a:rPr lang="hu-HU" sz="1800" dirty="0" smtClean="0"/>
              <a:t> a töréskár-biztosítás </a:t>
            </a:r>
            <a:r>
              <a:rPr lang="hu-HU" sz="1800" b="1" dirty="0" smtClean="0"/>
              <a:t>kármentességi díjkedvezménye; </a:t>
            </a:r>
            <a:r>
              <a:rPr lang="hu-HU" sz="1800" dirty="0" smtClean="0"/>
              <a:t>a szerződő a szerződés megkötésekor akkor részesülhet benne, ha: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volt töréskárra (is) érvényes cascója, és az a megkötendő biztosítás kockázatkezdetét </a:t>
            </a:r>
            <a:r>
              <a:rPr lang="hu-HU" sz="1800" b="1" dirty="0" smtClean="0"/>
              <a:t>megelőző 2 éven belül </a:t>
            </a:r>
            <a:r>
              <a:rPr lang="hu-HU" sz="1800" dirty="0" smtClean="0"/>
              <a:t>nem töréskár vagy DNF miatt szűnt meg, díjkedvezményben részesül attól függően, mennyi ideig nem vett igénybe törésbiztosítási szolgáltatást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a biztosított gépjármű – társaságunknál megkötött – érvényes GFB-jének bónuszosztálya B6 vagy ennél magasabb.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A díjkedvezmény igénybe vételéhez - a korábbiakkal ellentétben - a gépjármű-felelősségbiztosításnak</a:t>
            </a:r>
            <a:r>
              <a:rPr lang="hu-HU" sz="1800" b="1" dirty="0" smtClean="0"/>
              <a:t> kettő helyett elegendő csak egy biztosítási évben fennállnia.</a:t>
            </a:r>
            <a:endParaRPr lang="hu-HU" sz="1800" dirty="0" smtClean="0"/>
          </a:p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</a:pPr>
            <a:endParaRPr kumimoji="0" lang="en-US" sz="180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/>
        </p:nvSpPr>
        <p:spPr bwMode="gray">
          <a:xfrm>
            <a:off x="460375" y="6416675"/>
            <a:ext cx="86081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  <a:defRPr/>
            </a:pPr>
            <a:r>
              <a:rPr lang="hu-HU" sz="800" dirty="0" smtClean="0">
                <a:solidFill>
                  <a:schemeClr val="bg2"/>
                </a:solidFill>
              </a:rPr>
              <a:t>Allianz casco 2012</a:t>
            </a:r>
            <a:endParaRPr lang="de-DE" sz="800" dirty="0" smtClean="0">
              <a:solidFill>
                <a:schemeClr val="bg2"/>
              </a:solidFill>
            </a:endParaRPr>
          </a:p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8"/>
          <p:cNvSpPr txBox="1">
            <a:spLocks noChangeArrowheads="1"/>
          </p:cNvSpPr>
          <p:nvPr/>
        </p:nvSpPr>
        <p:spPr>
          <a:xfrm>
            <a:off x="441325" y="606425"/>
            <a:ext cx="6784975" cy="334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84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Allianz Casco 2012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6378575" y="1484313"/>
            <a:ext cx="2295525" cy="3667125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37325" y="1757363"/>
            <a:ext cx="2012950" cy="203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Tx/>
              <a:buFontTx/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Bónusz- átvezetés</a:t>
            </a:r>
          </a:p>
          <a:p>
            <a:pPr algn="l">
              <a:buClrTx/>
              <a:buFontTx/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endParaRPr lang="hu-HU" sz="2400" b="1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>
          <a:xfrm>
            <a:off x="446087" y="1338606"/>
            <a:ext cx="5766177" cy="4864231"/>
          </a:xfrm>
          <a:prstGeom prst="rect">
            <a:avLst/>
          </a:prstGeom>
          <a:noFill/>
        </p:spPr>
        <p:txBody>
          <a:bodyPr/>
          <a:lstStyle/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</a:pPr>
            <a:endParaRPr lang="hu-HU" sz="1800" dirty="0" smtClean="0"/>
          </a:p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</a:pPr>
            <a:endParaRPr lang="hu-HU" sz="1800" dirty="0" smtClean="0"/>
          </a:p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 smtClean="0"/>
              <a:t>Ha </a:t>
            </a:r>
            <a:r>
              <a:rPr lang="hu-HU" sz="1800" b="1" dirty="0"/>
              <a:t>GFB előzmény alapján </a:t>
            </a:r>
            <a:r>
              <a:rPr lang="hu-HU" sz="1800" dirty="0"/>
              <a:t>kerül elismerésre a bónuszjogosultság, </a:t>
            </a:r>
            <a:r>
              <a:rPr lang="hu-HU" sz="1800" dirty="0" smtClean="0"/>
              <a:t>és a </a:t>
            </a:r>
            <a:r>
              <a:rPr lang="hu-HU" sz="1800" dirty="0"/>
              <a:t>GFB szerződés a casco biztosítás kockázatviselésének kezdetétől számított </a:t>
            </a:r>
            <a:r>
              <a:rPr lang="hu-HU" sz="1800" b="1" dirty="0"/>
              <a:t>egy éven belül megszűnik</a:t>
            </a:r>
            <a:r>
              <a:rPr lang="hu-HU" sz="1800" dirty="0"/>
              <a:t>, akkor a bónuszjogosultság is megszűnik</a:t>
            </a:r>
            <a:r>
              <a:rPr lang="hu-HU" sz="1800" dirty="0" smtClean="0"/>
              <a:t>. </a:t>
            </a:r>
          </a:p>
          <a:p>
            <a:pPr marL="192088" lvl="2" indent="-188913" algn="l">
              <a:tabLst>
                <a:tab pos="195263" algn="l"/>
              </a:tabLst>
            </a:pPr>
            <a:endParaRPr lang="hu-HU" sz="1800" dirty="0" smtClean="0"/>
          </a:p>
          <a:p>
            <a:pPr marL="192088" lvl="2" indent="-188913" algn="l">
              <a:tabLst>
                <a:tab pos="195263" algn="l"/>
              </a:tabLst>
            </a:pPr>
            <a:r>
              <a:rPr lang="hu-HU" sz="1800" b="1" dirty="0" smtClean="0">
                <a:solidFill>
                  <a:srgbClr val="FF0000"/>
                </a:solidFill>
              </a:rPr>
              <a:t>	</a:t>
            </a:r>
            <a:r>
              <a:rPr lang="hu-HU" sz="1800" dirty="0" smtClean="0">
                <a:solidFill>
                  <a:schemeClr val="accent1"/>
                </a:solidFill>
              </a:rPr>
              <a:t>Korábban két évet vizsgáltunk!</a:t>
            </a:r>
          </a:p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</a:pPr>
            <a:endParaRPr lang="hu-HU" sz="18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/>
        </p:nvSpPr>
        <p:spPr bwMode="gray">
          <a:xfrm>
            <a:off x="460375" y="6416675"/>
            <a:ext cx="86081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  <a:defRPr/>
            </a:pPr>
            <a:r>
              <a:rPr lang="hu-HU" sz="800" dirty="0" smtClean="0">
                <a:solidFill>
                  <a:schemeClr val="bg2"/>
                </a:solidFill>
              </a:rPr>
              <a:t>Allianz casco 2012</a:t>
            </a:r>
            <a:endParaRPr lang="de-DE" sz="800" dirty="0" smtClean="0">
              <a:solidFill>
                <a:schemeClr val="bg2"/>
              </a:solidFill>
            </a:endParaRPr>
          </a:p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8"/>
          <p:cNvSpPr txBox="1">
            <a:spLocks noChangeArrowheads="1"/>
          </p:cNvSpPr>
          <p:nvPr/>
        </p:nvSpPr>
        <p:spPr>
          <a:xfrm>
            <a:off x="441325" y="606425"/>
            <a:ext cx="6784975" cy="334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84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Allianz Casco 2012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6378575" y="1484313"/>
            <a:ext cx="2295525" cy="3667125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37325" y="1757363"/>
            <a:ext cx="2012950" cy="340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Tx/>
            </a:pPr>
            <a:r>
              <a:rPr lang="hu-HU" sz="1400" b="1" dirty="0" smtClean="0">
                <a:solidFill>
                  <a:schemeClr val="bg1"/>
                </a:solidFill>
              </a:rPr>
              <a:t>Kármentesség</a:t>
            </a:r>
          </a:p>
          <a:p>
            <a:pPr algn="l">
              <a:buClrTx/>
            </a:pPr>
            <a:r>
              <a:rPr lang="hu-HU" sz="1400" b="1" dirty="0" smtClean="0">
                <a:solidFill>
                  <a:schemeClr val="bg1"/>
                </a:solidFill>
              </a:rPr>
              <a:t>Átvezetés szabályai változtak</a:t>
            </a:r>
          </a:p>
          <a:p>
            <a:pPr algn="l">
              <a:buClrTx/>
              <a:buFontTx/>
              <a:buNone/>
            </a:pPr>
            <a:endParaRPr lang="hu-HU" sz="2400" b="1" dirty="0" smtClean="0">
              <a:solidFill>
                <a:schemeClr val="bg1"/>
              </a:solidFill>
            </a:endParaRPr>
          </a:p>
          <a:p>
            <a:pPr algn="l">
              <a:buClrTx/>
              <a:buFontTx/>
              <a:buNone/>
            </a:pPr>
            <a:endParaRPr lang="hu-HU" sz="2400" b="1" dirty="0">
              <a:solidFill>
                <a:schemeClr val="bg1"/>
              </a:solidFill>
            </a:endParaRPr>
          </a:p>
          <a:p>
            <a:pPr algn="l">
              <a:buClrTx/>
              <a:buFontTx/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 </a:t>
            </a:r>
          </a:p>
          <a:p>
            <a:pPr algn="l">
              <a:buClrTx/>
              <a:buFontTx/>
              <a:buNone/>
            </a:pPr>
            <a:endParaRPr lang="hu-HU" sz="2400" b="1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>
          <a:xfrm>
            <a:off x="446087" y="1356527"/>
            <a:ext cx="5766177" cy="4702629"/>
          </a:xfrm>
          <a:prstGeom prst="rect">
            <a:avLst/>
          </a:prstGeom>
          <a:noFill/>
        </p:spPr>
        <p:txBody>
          <a:bodyPr/>
          <a:lstStyle/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 smtClean="0"/>
              <a:t>Ha a szerződő más biztosítónál kötött – jelen szerződés kockázatkezdeténél </a:t>
            </a:r>
            <a:r>
              <a:rPr lang="hu-HU" sz="1800" b="1" dirty="0" smtClean="0"/>
              <a:t>két évnél nem régebben megszűnt </a:t>
            </a:r>
            <a:r>
              <a:rPr lang="hu-HU" sz="1800" dirty="0" smtClean="0"/>
              <a:t>– casco biztosításban elért kármentesség alapján kíván bónuszt igénybe venni, az erről szóló igazolást a biztosítónál be kell mutatnia. </a:t>
            </a:r>
          </a:p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 smtClean="0"/>
              <a:t>Ha az igazolást </a:t>
            </a:r>
            <a:r>
              <a:rPr lang="hu-HU" sz="1800" b="1" dirty="0" smtClean="0"/>
              <a:t>az ajánlat aláírásától számított 90 napon belül</a:t>
            </a:r>
            <a:r>
              <a:rPr lang="hu-HU" sz="1800" dirty="0" smtClean="0"/>
              <a:t> bemutatják, a kedvezményes díjat a kockázatviselés kezdetére </a:t>
            </a:r>
            <a:r>
              <a:rPr lang="hu-HU" sz="1800" b="1" dirty="0" smtClean="0"/>
              <a:t>visszamenőleges</a:t>
            </a:r>
            <a:r>
              <a:rPr lang="hu-HU" sz="1800" dirty="0" smtClean="0"/>
              <a:t> hatállyal állapítjuk meg. </a:t>
            </a:r>
          </a:p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 smtClean="0"/>
              <a:t>Ha a szerződő a kármentességét </a:t>
            </a:r>
            <a:r>
              <a:rPr lang="hu-HU" sz="1800" b="1" dirty="0" smtClean="0"/>
              <a:t>90 napon túl</a:t>
            </a:r>
            <a:r>
              <a:rPr lang="hu-HU" sz="1800" dirty="0" smtClean="0"/>
              <a:t> igazolta, akkor a kedvezményes díjat </a:t>
            </a:r>
            <a:r>
              <a:rPr lang="hu-HU" sz="1800" b="1" dirty="0" smtClean="0"/>
              <a:t>a bejelentés napjától </a:t>
            </a:r>
            <a:r>
              <a:rPr lang="hu-HU" sz="1800" dirty="0" smtClean="0"/>
              <a:t>alkalmazzuk. </a:t>
            </a:r>
          </a:p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 smtClean="0"/>
              <a:t>A bejelentés időpontjához képest </a:t>
            </a:r>
            <a:r>
              <a:rPr lang="hu-HU" sz="1800" b="1" dirty="0" smtClean="0"/>
              <a:t>60 napnál nem régebben </a:t>
            </a:r>
            <a:r>
              <a:rPr lang="hu-HU" sz="1800" dirty="0" smtClean="0"/>
              <a:t>kiállított igazolást fogadunk el a kármentesség bizonyítására.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/>
        </p:nvSpPr>
        <p:spPr bwMode="gray">
          <a:xfrm>
            <a:off x="460375" y="6416675"/>
            <a:ext cx="86081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  <a:defRPr/>
            </a:pPr>
            <a:r>
              <a:rPr lang="hu-HU" sz="800" dirty="0" smtClean="0">
                <a:solidFill>
                  <a:schemeClr val="bg2"/>
                </a:solidFill>
              </a:rPr>
              <a:t>Allianz casco 2012</a:t>
            </a:r>
            <a:endParaRPr lang="de-DE" sz="800" dirty="0" smtClean="0">
              <a:solidFill>
                <a:schemeClr val="bg2"/>
              </a:solidFill>
            </a:endParaRPr>
          </a:p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8"/>
          <p:cNvSpPr txBox="1">
            <a:spLocks noChangeArrowheads="1"/>
          </p:cNvSpPr>
          <p:nvPr/>
        </p:nvSpPr>
        <p:spPr>
          <a:xfrm>
            <a:off x="441325" y="606425"/>
            <a:ext cx="6784975" cy="334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84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Allianz Casco 2012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6378575" y="1484313"/>
            <a:ext cx="2295525" cy="3667125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37325" y="1757363"/>
            <a:ext cx="2012950" cy="333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Tx/>
              <a:buFontTx/>
              <a:buNone/>
            </a:pPr>
            <a:r>
              <a:rPr lang="hu-HU" sz="2000" b="1" dirty="0" smtClean="0">
                <a:solidFill>
                  <a:schemeClr val="bg1"/>
                </a:solidFill>
              </a:rPr>
              <a:t>Bónuszt nem csökkentő kár</a:t>
            </a:r>
          </a:p>
          <a:p>
            <a:pPr algn="l">
              <a:buClrTx/>
              <a:buFontTx/>
              <a:buNone/>
            </a:pPr>
            <a:endParaRPr lang="hu-HU" sz="2400" b="1" dirty="0" smtClean="0">
              <a:solidFill>
                <a:schemeClr val="bg1"/>
              </a:solidFill>
            </a:endParaRPr>
          </a:p>
          <a:p>
            <a:pPr algn="l">
              <a:buClrTx/>
              <a:buFontTx/>
              <a:buNone/>
            </a:pPr>
            <a:endParaRPr lang="hu-HU" sz="2400" b="1" dirty="0">
              <a:solidFill>
                <a:schemeClr val="bg1"/>
              </a:solidFill>
            </a:endParaRPr>
          </a:p>
          <a:p>
            <a:pPr algn="l">
              <a:buClrTx/>
              <a:buFontTx/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 </a:t>
            </a:r>
          </a:p>
          <a:p>
            <a:pPr algn="l">
              <a:buClrTx/>
              <a:buFontTx/>
              <a:buNone/>
            </a:pPr>
            <a:endParaRPr lang="hu-HU" sz="2400" b="1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>
          <a:xfrm>
            <a:off x="446087" y="1954923"/>
            <a:ext cx="5766177" cy="2701159"/>
          </a:xfrm>
          <a:prstGeom prst="rect">
            <a:avLst/>
          </a:prstGeom>
          <a:noFill/>
        </p:spPr>
        <p:txBody>
          <a:bodyPr/>
          <a:lstStyle/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2000" dirty="0" smtClean="0"/>
              <a:t>A szerződés </a:t>
            </a:r>
            <a:r>
              <a:rPr lang="hu-HU" sz="2000" b="1" dirty="0" smtClean="0"/>
              <a:t>bónuszosztálya nem csökken</a:t>
            </a:r>
            <a:r>
              <a:rPr lang="hu-HU" sz="2000" dirty="0" smtClean="0"/>
              <a:t>, ha a biztosított a töréskár-biztosítás alapján nyújtott szolgáltatást:</a:t>
            </a:r>
          </a:p>
          <a:p>
            <a:pPr marL="649288" lvl="3" indent="-188913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2000" dirty="0" smtClean="0"/>
              <a:t>helyreállításokra veszi igénybe </a:t>
            </a:r>
            <a:r>
              <a:rPr lang="hu-HU" sz="2000" b="1" dirty="0" smtClean="0"/>
              <a:t>technológiailag indokolt üvegcserére</a:t>
            </a:r>
            <a:r>
              <a:rPr lang="hu-HU" sz="2000" dirty="0" smtClean="0"/>
              <a:t>, ha a beépített utángyártott szélvédő értéke a felhasznált segédanyagokkal együtt nem haladja meg </a:t>
            </a:r>
            <a:r>
              <a:rPr lang="hu-HU" sz="2000" b="1" dirty="0" smtClean="0"/>
              <a:t>a vezérképviseleti ár 75%-át</a:t>
            </a:r>
            <a:endParaRPr kumimoji="0" lang="en-US" sz="200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/>
        </p:nvSpPr>
        <p:spPr bwMode="gray">
          <a:xfrm>
            <a:off x="460375" y="6416675"/>
            <a:ext cx="86081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  <a:defRPr/>
            </a:pPr>
            <a:r>
              <a:rPr lang="hu-HU" sz="800" dirty="0" smtClean="0">
                <a:solidFill>
                  <a:schemeClr val="bg2"/>
                </a:solidFill>
              </a:rPr>
              <a:t>Allianz casco 2012</a:t>
            </a:r>
            <a:endParaRPr lang="de-DE" sz="800" dirty="0" smtClean="0">
              <a:solidFill>
                <a:schemeClr val="bg2"/>
              </a:solidFill>
            </a:endParaRPr>
          </a:p>
          <a:p>
            <a:pPr marL="0" marR="0" lvl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8"/>
          <p:cNvSpPr txBox="1">
            <a:spLocks noChangeArrowheads="1"/>
          </p:cNvSpPr>
          <p:nvPr/>
        </p:nvSpPr>
        <p:spPr>
          <a:xfrm>
            <a:off x="441325" y="606425"/>
            <a:ext cx="6784975" cy="334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84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Allianz Casco 2012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6378575" y="1484313"/>
            <a:ext cx="2295525" cy="3667125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37325" y="1757363"/>
            <a:ext cx="2012950" cy="333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Tx/>
              <a:buFontTx/>
              <a:buNone/>
            </a:pPr>
            <a:r>
              <a:rPr lang="hu-HU" sz="2000" b="1" dirty="0" smtClean="0">
                <a:solidFill>
                  <a:schemeClr val="bg1"/>
                </a:solidFill>
              </a:rPr>
              <a:t>Kármegelőzés, kárenyhítés</a:t>
            </a:r>
          </a:p>
          <a:p>
            <a:pPr algn="l">
              <a:buClrTx/>
              <a:buFontTx/>
              <a:buNone/>
            </a:pPr>
            <a:endParaRPr lang="hu-HU" sz="2400" b="1" dirty="0" smtClean="0">
              <a:solidFill>
                <a:schemeClr val="bg1"/>
              </a:solidFill>
            </a:endParaRPr>
          </a:p>
          <a:p>
            <a:pPr algn="l">
              <a:buClrTx/>
              <a:buFontTx/>
              <a:buNone/>
            </a:pPr>
            <a:endParaRPr lang="hu-HU" sz="2400" b="1" dirty="0">
              <a:solidFill>
                <a:schemeClr val="bg1"/>
              </a:solidFill>
            </a:endParaRPr>
          </a:p>
          <a:p>
            <a:pPr algn="l">
              <a:buClrTx/>
              <a:buFontTx/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 </a:t>
            </a:r>
          </a:p>
          <a:p>
            <a:pPr algn="l">
              <a:buClrTx/>
              <a:buFontTx/>
              <a:buNone/>
            </a:pPr>
            <a:endParaRPr lang="hu-HU" sz="2400" b="1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>
          <a:xfrm>
            <a:off x="461963" y="1484313"/>
            <a:ext cx="5766177" cy="3991578"/>
          </a:xfrm>
          <a:prstGeom prst="rect">
            <a:avLst/>
          </a:prstGeom>
          <a:noFill/>
        </p:spPr>
        <p:txBody>
          <a:bodyPr/>
          <a:lstStyle/>
          <a:p>
            <a:pPr marL="192088" lvl="2" indent="-188913" algn="l"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 smtClean="0"/>
              <a:t>A </a:t>
            </a:r>
            <a:r>
              <a:rPr lang="hu-HU" sz="1800" b="1" dirty="0" smtClean="0"/>
              <a:t>szerződőnek</a:t>
            </a:r>
            <a:r>
              <a:rPr lang="hu-HU" sz="1800" dirty="0" smtClean="0"/>
              <a:t> gondoskodnia kell:</a:t>
            </a:r>
          </a:p>
          <a:p>
            <a:pPr marL="800100" lvl="1" indent="-342900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a jármű forgalmi engedélyének, </a:t>
            </a:r>
          </a:p>
          <a:p>
            <a:pPr marL="800100" lvl="1" indent="-342900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törzskönyvének,</a:t>
            </a:r>
          </a:p>
          <a:p>
            <a:pPr marL="800100" lvl="1" indent="-342900" algn="l">
              <a:buFont typeface="Wingdings" pitchFamily="2" charset="2"/>
              <a:buChar char="ü"/>
              <a:tabLst>
                <a:tab pos="195263" algn="l"/>
              </a:tabLst>
            </a:pPr>
            <a:r>
              <a:rPr lang="hu-HU" sz="1800" dirty="0" smtClean="0"/>
              <a:t>az indítását és elvitelét lehetővé tevő eszközök</a:t>
            </a:r>
          </a:p>
          <a:p>
            <a:pPr marL="192088" lvl="2" indent="-188913" algn="l">
              <a:tabLst>
                <a:tab pos="195263" algn="l"/>
              </a:tabLst>
            </a:pPr>
            <a:r>
              <a:rPr lang="hu-HU" sz="1800" dirty="0" smtClean="0"/>
              <a:t> biztonságos tárolásáról, így különösen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hu-HU" sz="1800" b="1" dirty="0" smtClean="0"/>
              <a:t>fürdőhelyen a fent megjelölt okmányokat, tartozékokat</a:t>
            </a:r>
            <a:r>
              <a:rPr lang="hu-HU" sz="1800" dirty="0" smtClean="0"/>
              <a:t> köteles értékmegőrzőben tárolni,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hu-HU" sz="1800" dirty="0" smtClean="0"/>
              <a:t>illetőleg ennek hiánya esetén állandó felügyelete alatt tartani,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hu-HU" sz="1800" dirty="0" smtClean="0"/>
              <a:t>a gépjármű </a:t>
            </a:r>
            <a:r>
              <a:rPr lang="hu-HU" sz="1800" b="1" dirty="0" smtClean="0"/>
              <a:t>használatának átengedése előtt </a:t>
            </a:r>
            <a:r>
              <a:rPr lang="hu-HU" sz="1800" dirty="0" smtClean="0"/>
              <a:t>a használatra jogosultat a fentiekben felsorolt teendőkről tájékoztatni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/>
          </p:cNvSpPr>
          <p:nvPr/>
        </p:nvSpPr>
        <p:spPr bwMode="auto">
          <a:xfrm>
            <a:off x="1024060" y="860058"/>
            <a:ext cx="2295525" cy="2330969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230923" y="1178169"/>
            <a:ext cx="2088662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800" dirty="0" err="1" smtClean="0">
                <a:solidFill>
                  <a:schemeClr val="bg1"/>
                </a:solidFill>
              </a:rPr>
              <a:t>Tarifálás</a:t>
            </a:r>
            <a:r>
              <a:rPr lang="hu-HU" sz="2800" dirty="0" smtClean="0">
                <a:solidFill>
                  <a:schemeClr val="bg1"/>
                </a:solidFill>
              </a:rPr>
              <a:t> ajánlatadás</a:t>
            </a:r>
          </a:p>
          <a:p>
            <a:pPr algn="l"/>
            <a:endParaRPr lang="hu-HU" sz="2800" dirty="0" smtClean="0">
              <a:solidFill>
                <a:schemeClr val="bg1"/>
              </a:solidFill>
            </a:endParaRPr>
          </a:p>
          <a:p>
            <a:pPr algn="l"/>
            <a:r>
              <a:rPr lang="hu-HU" sz="2400" dirty="0" smtClean="0">
                <a:solidFill>
                  <a:schemeClr val="bg1"/>
                </a:solidFill>
              </a:rPr>
              <a:t>ALOE+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8999" t="20380" r="31496" b="10375"/>
          <a:stretch>
            <a:fillRect/>
          </a:stretch>
        </p:blipFill>
        <p:spPr bwMode="auto">
          <a:xfrm>
            <a:off x="260310" y="741131"/>
            <a:ext cx="7957279" cy="56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8"/>
          <p:cNvSpPr txBox="1">
            <a:spLocks noChangeArrowheads="1"/>
          </p:cNvSpPr>
          <p:nvPr/>
        </p:nvSpPr>
        <p:spPr>
          <a:xfrm>
            <a:off x="441325" y="376039"/>
            <a:ext cx="6917837" cy="334963"/>
          </a:xfrm>
          <a:prstGeom prst="rect">
            <a:avLst/>
          </a:prstGeom>
        </p:spPr>
        <p:txBody>
          <a:bodyPr/>
          <a:lstStyle/>
          <a:p>
            <a:pPr algn="l" defTabSz="784225">
              <a:buClrTx/>
              <a:defRPr/>
            </a:pPr>
            <a:r>
              <a:rPr lang="hu-HU" sz="22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Casco2012 k</a:t>
            </a:r>
            <a:r>
              <a:rPr kumimoji="0" lang="hu-HU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alkuláció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5451234" y="1582615"/>
          <a:ext cx="3460954" cy="3462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/>
          <a:srcRect l="39595" t="47059" r="30821" b="32608"/>
          <a:stretch>
            <a:fillRect/>
          </a:stretch>
        </p:blipFill>
        <p:spPr bwMode="auto">
          <a:xfrm>
            <a:off x="5547946" y="5044739"/>
            <a:ext cx="3160612" cy="131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Egyenes összekötő nyíllal 10"/>
          <p:cNvCxnSpPr/>
          <p:nvPr/>
        </p:nvCxnSpPr>
        <p:spPr bwMode="auto">
          <a:xfrm flipH="1">
            <a:off x="2690446" y="2584938"/>
            <a:ext cx="2602523" cy="1740877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8999" t="24456" r="32846" b="5188"/>
          <a:stretch>
            <a:fillRect/>
          </a:stretch>
        </p:blipFill>
        <p:spPr bwMode="auto">
          <a:xfrm>
            <a:off x="298958" y="602989"/>
            <a:ext cx="7789965" cy="572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/>
          <p:cNvGraphicFramePr/>
          <p:nvPr/>
        </p:nvGraphicFramePr>
        <p:xfrm>
          <a:off x="6365632" y="2115098"/>
          <a:ext cx="2383342" cy="3123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/>
          <a:srcRect l="44319" t="35943" r="35546" b="21491"/>
          <a:stretch>
            <a:fillRect/>
          </a:stretch>
        </p:blipFill>
        <p:spPr bwMode="auto">
          <a:xfrm>
            <a:off x="3086100" y="2115099"/>
            <a:ext cx="3279532" cy="420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 l="39595" t="47059" r="30821" b="32608"/>
          <a:stretch>
            <a:fillRect/>
          </a:stretch>
        </p:blipFill>
        <p:spPr bwMode="auto">
          <a:xfrm>
            <a:off x="5547946" y="602989"/>
            <a:ext cx="3160612" cy="131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 txBox="1">
            <a:spLocks noChangeArrowheads="1"/>
          </p:cNvSpPr>
          <p:nvPr/>
        </p:nvSpPr>
        <p:spPr>
          <a:xfrm>
            <a:off x="441325" y="376039"/>
            <a:ext cx="7054944" cy="334963"/>
          </a:xfrm>
          <a:prstGeom prst="rect">
            <a:avLst/>
          </a:prstGeom>
        </p:spPr>
        <p:txBody>
          <a:bodyPr/>
          <a:lstStyle/>
          <a:p>
            <a:pPr algn="l" defTabSz="784225">
              <a:buClrTx/>
              <a:defRPr/>
            </a:pPr>
            <a:r>
              <a:rPr lang="hu-HU" sz="22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Casco2012 k</a:t>
            </a:r>
            <a:r>
              <a:rPr kumimoji="0" lang="hu-HU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alkuláció</a:t>
            </a: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extra</a:t>
            </a:r>
            <a:r>
              <a:rPr kumimoji="0" lang="hu-HU" sz="22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tartozékok jelölése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8999" t="24456" r="32846" b="5188"/>
          <a:stretch>
            <a:fillRect/>
          </a:stretch>
        </p:blipFill>
        <p:spPr bwMode="auto">
          <a:xfrm>
            <a:off x="298958" y="831581"/>
            <a:ext cx="7789965" cy="572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5037983" y="1784839"/>
          <a:ext cx="3859824" cy="4009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8999" t="27050" r="31721" b="9264"/>
          <a:stretch>
            <a:fillRect/>
          </a:stretch>
        </p:blipFill>
        <p:spPr bwMode="auto">
          <a:xfrm>
            <a:off x="316526" y="862088"/>
            <a:ext cx="8598877" cy="560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8"/>
          <p:cNvSpPr txBox="1">
            <a:spLocks noChangeArrowheads="1"/>
          </p:cNvSpPr>
          <p:nvPr/>
        </p:nvSpPr>
        <p:spPr>
          <a:xfrm>
            <a:off x="441325" y="376039"/>
            <a:ext cx="7054944" cy="334963"/>
          </a:xfrm>
          <a:prstGeom prst="rect">
            <a:avLst/>
          </a:prstGeom>
        </p:spPr>
        <p:txBody>
          <a:bodyPr/>
          <a:lstStyle/>
          <a:p>
            <a:pPr algn="l" defTabSz="784225">
              <a:buClrTx/>
              <a:defRPr/>
            </a:pPr>
            <a:r>
              <a:rPr lang="hu-HU" sz="22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Casco2012 k</a:t>
            </a:r>
            <a:r>
              <a:rPr kumimoji="0" lang="hu-HU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alkuláció</a:t>
            </a: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területi hatály kiterjesztése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069589" y="5886363"/>
          <a:ext cx="2795957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926015" y="2022226"/>
          <a:ext cx="2795957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2" name="Egyenes összekötő nyíllal 11"/>
          <p:cNvCxnSpPr/>
          <p:nvPr/>
        </p:nvCxnSpPr>
        <p:spPr bwMode="auto">
          <a:xfrm flipH="1">
            <a:off x="6989883" y="1529862"/>
            <a:ext cx="677007" cy="0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 txBox="1">
            <a:spLocks/>
          </p:cNvSpPr>
          <p:nvPr/>
        </p:nvSpPr>
        <p:spPr bwMode="gray">
          <a:xfrm>
            <a:off x="460375" y="6416675"/>
            <a:ext cx="173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</a:pPr>
            <a:r>
              <a:rPr lang="hu-HU" sz="800" dirty="0"/>
              <a:t>2007 évi és a 2012 </a:t>
            </a:r>
            <a:r>
              <a:rPr lang="hu-HU" sz="800" dirty="0" smtClean="0"/>
              <a:t> évi </a:t>
            </a:r>
            <a:r>
              <a:rPr lang="hu-HU" sz="800" dirty="0"/>
              <a:t>termékverziók</a:t>
            </a:r>
            <a:endParaRPr lang="de-DE" sz="800" dirty="0">
              <a:solidFill>
                <a:schemeClr val="bg2"/>
              </a:solidFill>
            </a:endParaRPr>
          </a:p>
          <a:p>
            <a:pPr algn="l" defTabSz="784225" eaLnBrk="0" hangingPunct="0">
              <a:spcAft>
                <a:spcPct val="0"/>
              </a:spcAft>
              <a:buClrTx/>
              <a:buFontTx/>
              <a:buNone/>
            </a:pP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9263" y="611188"/>
            <a:ext cx="6784975" cy="338137"/>
          </a:xfrm>
          <a:prstGeom prst="rect">
            <a:avLst/>
          </a:prstGeom>
        </p:spPr>
        <p:txBody>
          <a:bodyPr/>
          <a:lstStyle/>
          <a:p>
            <a:pPr algn="l" defTabSz="784225">
              <a:buClrTx/>
              <a:buFontTx/>
              <a:buNone/>
              <a:defRPr/>
            </a:pPr>
            <a:r>
              <a:rPr lang="hu-HU" sz="2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2007 évi és a 2012 évi casco termékverziók</a:t>
            </a:r>
            <a:endParaRPr lang="en-US" sz="180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gray">
          <a:xfrm>
            <a:off x="449263" y="1239838"/>
            <a:ext cx="825500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4000" rIns="0" bIns="0"/>
          <a:lstStyle/>
          <a:p>
            <a:pPr eaLnBrk="0" hangingPunct="0">
              <a:buClrTx/>
              <a:tabLst>
                <a:tab pos="195263" algn="l"/>
              </a:tabLst>
            </a:pPr>
            <a:r>
              <a:rPr lang="hu-HU" sz="1800" dirty="0"/>
              <a:t> A biztosított jármű tartozékai és azonosítása </a:t>
            </a:r>
          </a:p>
          <a:p>
            <a:pPr eaLnBrk="0" hangingPunct="0">
              <a:buClrTx/>
              <a:tabLst>
                <a:tab pos="195263" algn="l"/>
              </a:tabLst>
            </a:pPr>
            <a:r>
              <a:rPr lang="hu-HU" sz="1800" dirty="0"/>
              <a:t> Általános kizárások</a:t>
            </a:r>
            <a:r>
              <a:rPr lang="sv-SE" sz="1800"/>
              <a:t> </a:t>
            </a:r>
            <a:endParaRPr lang="de-DE" sz="1800" dirty="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gray">
          <a:xfrm>
            <a:off x="4903788" y="2165350"/>
            <a:ext cx="3778250" cy="42068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 dirty="0">
                <a:solidFill>
                  <a:schemeClr val="bg1"/>
                </a:solidFill>
              </a:rPr>
              <a:t>Allianz Casco 2012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gray">
          <a:xfrm>
            <a:off x="4903788" y="2586038"/>
            <a:ext cx="3778250" cy="3625850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b="1" dirty="0" smtClean="0"/>
              <a:t>Azonosításhoz vázszámot</a:t>
            </a:r>
            <a:r>
              <a:rPr lang="hu-HU" sz="1800" dirty="0" smtClean="0"/>
              <a:t> </a:t>
            </a:r>
            <a:r>
              <a:rPr lang="hu-HU" sz="1800" dirty="0"/>
              <a:t>is kérünk, - a </a:t>
            </a:r>
            <a:r>
              <a:rPr lang="hu-HU" sz="1800" b="1" u="sng" dirty="0"/>
              <a:t>motor casco beépült </a:t>
            </a:r>
            <a:r>
              <a:rPr lang="hu-HU" sz="1800" dirty="0"/>
              <a:t>az új termékbe</a:t>
            </a:r>
          </a:p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/>
              <a:t>Elektroakusztika és könnyűfém keréktárcsa </a:t>
            </a:r>
            <a:r>
              <a:rPr lang="hu-HU" sz="1800" dirty="0" smtClean="0"/>
              <a:t>külön-külön 250 000 Ft vagy 500 000 Ft-os </a:t>
            </a:r>
            <a:r>
              <a:rPr lang="hu-HU" sz="1800" dirty="0"/>
              <a:t>limitig választható</a:t>
            </a:r>
          </a:p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b="1" dirty="0" smtClean="0"/>
              <a:t>A motorkerékpárok tartozékait kivéve a kiemelt tartozékok nem pótdíjasok!</a:t>
            </a:r>
            <a:endParaRPr lang="hu-HU" sz="1800" b="1" dirty="0"/>
          </a:p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 smtClean="0"/>
              <a:t>A </a:t>
            </a:r>
            <a:r>
              <a:rPr lang="hu-HU" sz="1800" dirty="0"/>
              <a:t>rágcsálókon kívül a </a:t>
            </a:r>
            <a:r>
              <a:rPr lang="hu-HU" sz="1800" b="1" dirty="0"/>
              <a:t>ragadozók</a:t>
            </a:r>
            <a:r>
              <a:rPr lang="hu-HU" sz="1800" dirty="0"/>
              <a:t> okozta károk is </a:t>
            </a:r>
            <a:r>
              <a:rPr lang="hu-HU" sz="1800" b="1" dirty="0"/>
              <a:t>kizárva</a:t>
            </a:r>
          </a:p>
          <a:p>
            <a:pPr algn="l" eaLnBrk="0" hangingPunct="0">
              <a:buClrTx/>
              <a:tabLst>
                <a:tab pos="195263" algn="l"/>
              </a:tabLst>
            </a:pPr>
            <a:endParaRPr lang="en-US" sz="1800" dirty="0"/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gray">
          <a:xfrm>
            <a:off x="452438" y="2165350"/>
            <a:ext cx="3778250" cy="42068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 dirty="0">
                <a:solidFill>
                  <a:schemeClr val="bg1"/>
                </a:solidFill>
              </a:rPr>
              <a:t>Allianz Casco 2007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gray">
          <a:xfrm>
            <a:off x="452438" y="2586038"/>
            <a:ext cx="3778250" cy="3625850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b="1" dirty="0"/>
              <a:t>Azonosításhoz</a:t>
            </a:r>
            <a:r>
              <a:rPr lang="hu-HU" sz="1800" dirty="0"/>
              <a:t> rendszám és </a:t>
            </a:r>
            <a:r>
              <a:rPr lang="hu-HU" sz="1800" dirty="0" smtClean="0"/>
              <a:t>alvázszám</a:t>
            </a:r>
          </a:p>
          <a:p>
            <a:pPr algn="l" eaLnBrk="0" hangingPunct="0">
              <a:buClrTx/>
              <a:tabLst>
                <a:tab pos="195263" algn="l"/>
              </a:tabLst>
            </a:pPr>
            <a:endParaRPr lang="hu-HU" sz="1800" dirty="0"/>
          </a:p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/>
              <a:t>Elektroakusztika </a:t>
            </a:r>
            <a:r>
              <a:rPr lang="hu-HU" sz="1800" dirty="0" smtClean="0"/>
              <a:t>250 000 </a:t>
            </a:r>
            <a:r>
              <a:rPr lang="hu-HU" sz="1800" dirty="0"/>
              <a:t>Ft-ig </a:t>
            </a:r>
            <a:r>
              <a:rPr lang="hu-HU" sz="1800" dirty="0" smtClean="0"/>
              <a:t>biztosítva</a:t>
            </a:r>
          </a:p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 smtClean="0"/>
              <a:t>A </a:t>
            </a:r>
            <a:r>
              <a:rPr lang="hu-HU" sz="1800" dirty="0"/>
              <a:t>gyári navigáció pótdíjas</a:t>
            </a:r>
          </a:p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 smtClean="0"/>
              <a:t>Indításgátló</a:t>
            </a:r>
          </a:p>
          <a:p>
            <a:pPr algn="l" eaLnBrk="0" hangingPunct="0">
              <a:buClrTx/>
              <a:tabLst>
                <a:tab pos="195263" algn="l"/>
              </a:tabLst>
            </a:pPr>
            <a:endParaRPr lang="hu-HU" sz="1800" dirty="0"/>
          </a:p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/>
              <a:t>Rágcsálók okozta károk kizárva</a:t>
            </a:r>
          </a:p>
          <a:p>
            <a:pPr algn="l" eaLnBrk="0" hangingPunct="0">
              <a:buClrTx/>
              <a:buFontTx/>
              <a:buNone/>
              <a:tabLst>
                <a:tab pos="195263" algn="l"/>
              </a:tabLst>
            </a:pPr>
            <a:endParaRPr lang="en-US" sz="1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774" t="17045" r="54218" b="33349"/>
          <a:stretch>
            <a:fillRect/>
          </a:stretch>
        </p:blipFill>
        <p:spPr bwMode="auto">
          <a:xfrm>
            <a:off x="663414" y="1002323"/>
            <a:ext cx="6462030" cy="525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8"/>
          <p:cNvSpPr txBox="1">
            <a:spLocks noChangeArrowheads="1"/>
          </p:cNvSpPr>
          <p:nvPr/>
        </p:nvSpPr>
        <p:spPr>
          <a:xfrm>
            <a:off x="441325" y="376039"/>
            <a:ext cx="6917837" cy="334963"/>
          </a:xfrm>
          <a:prstGeom prst="rect">
            <a:avLst/>
          </a:prstGeom>
        </p:spPr>
        <p:txBody>
          <a:bodyPr/>
          <a:lstStyle/>
          <a:p>
            <a:pPr algn="l" defTabSz="784225">
              <a:buClrTx/>
              <a:defRPr/>
            </a:pPr>
            <a:r>
              <a:rPr lang="hu-HU" sz="2200" kern="0" dirty="0" smtClean="0">
                <a:solidFill>
                  <a:schemeClr val="accent1"/>
                </a:solidFill>
              </a:rPr>
              <a:t>ALOE+ </a:t>
            </a: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Ajánlatkészítés (kalkuláció</a:t>
            </a:r>
            <a:r>
              <a:rPr kumimoji="0" lang="hu-HU" sz="22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után)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304085" y="2189285"/>
          <a:ext cx="2664069" cy="931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999" t="31126" r="43870" b="10005"/>
          <a:stretch>
            <a:fillRect/>
          </a:stretch>
        </p:blipFill>
        <p:spPr bwMode="auto">
          <a:xfrm>
            <a:off x="598675" y="949332"/>
            <a:ext cx="7542206" cy="57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8"/>
          <p:cNvSpPr txBox="1">
            <a:spLocks noChangeArrowheads="1"/>
          </p:cNvSpPr>
          <p:nvPr/>
        </p:nvSpPr>
        <p:spPr>
          <a:xfrm>
            <a:off x="441325" y="376039"/>
            <a:ext cx="6917837" cy="334963"/>
          </a:xfrm>
          <a:prstGeom prst="rect">
            <a:avLst/>
          </a:prstGeom>
        </p:spPr>
        <p:txBody>
          <a:bodyPr/>
          <a:lstStyle/>
          <a:p>
            <a:pPr algn="l" defTabSz="784225">
              <a:buClrTx/>
              <a:defRPr/>
            </a:pPr>
            <a:r>
              <a:rPr lang="hu-HU" sz="2200" kern="0" dirty="0" smtClean="0">
                <a:solidFill>
                  <a:schemeClr val="accent1"/>
                </a:solidFill>
              </a:rPr>
              <a:t>ALOE+ </a:t>
            </a: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Ajánlatkészítés –</a:t>
            </a:r>
            <a:r>
              <a:rPr kumimoji="0" lang="hu-HU" sz="22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szerződő kiválasztása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églalap 4"/>
          <p:cNvSpPr/>
          <p:nvPr/>
        </p:nvSpPr>
        <p:spPr bwMode="auto">
          <a:xfrm>
            <a:off x="3226777" y="2963006"/>
            <a:ext cx="703385" cy="1055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églalap 5"/>
          <p:cNvSpPr/>
          <p:nvPr/>
        </p:nvSpPr>
        <p:spPr bwMode="auto">
          <a:xfrm>
            <a:off x="3226777" y="4308232"/>
            <a:ext cx="703385" cy="1055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églalap 6"/>
          <p:cNvSpPr/>
          <p:nvPr/>
        </p:nvSpPr>
        <p:spPr bwMode="auto">
          <a:xfrm>
            <a:off x="3226777" y="1547443"/>
            <a:ext cx="703385" cy="1055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églalap 7"/>
          <p:cNvSpPr/>
          <p:nvPr/>
        </p:nvSpPr>
        <p:spPr bwMode="auto">
          <a:xfrm>
            <a:off x="2675792" y="5345723"/>
            <a:ext cx="550985" cy="1055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 txBox="1">
            <a:spLocks noChangeArrowheads="1"/>
          </p:cNvSpPr>
          <p:nvPr/>
        </p:nvSpPr>
        <p:spPr>
          <a:xfrm>
            <a:off x="441325" y="376039"/>
            <a:ext cx="6917837" cy="334963"/>
          </a:xfrm>
          <a:prstGeom prst="rect">
            <a:avLst/>
          </a:prstGeom>
        </p:spPr>
        <p:txBody>
          <a:bodyPr/>
          <a:lstStyle/>
          <a:p>
            <a:pPr algn="l" defTabSz="784225">
              <a:buClrTx/>
              <a:defRPr/>
            </a:pPr>
            <a:r>
              <a:rPr lang="hu-HU" sz="2200" kern="0" dirty="0" smtClean="0">
                <a:solidFill>
                  <a:schemeClr val="accent1"/>
                </a:solidFill>
              </a:rPr>
              <a:t>ALOE+ </a:t>
            </a: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Ajánlatkészítés – ügyféladatok</a:t>
            </a:r>
            <a:r>
              <a:rPr kumimoji="0" lang="hu-HU" sz="22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rögzítése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9224" t="22603" r="31721" b="2964"/>
          <a:stretch>
            <a:fillRect/>
          </a:stretch>
        </p:blipFill>
        <p:spPr bwMode="auto">
          <a:xfrm>
            <a:off x="1290372" y="843578"/>
            <a:ext cx="7788331" cy="596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8999" t="20750" r="31271" b="2964"/>
          <a:stretch>
            <a:fillRect/>
          </a:stretch>
        </p:blipFill>
        <p:spPr bwMode="auto">
          <a:xfrm>
            <a:off x="922147" y="819337"/>
            <a:ext cx="7521406" cy="583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8"/>
          <p:cNvSpPr txBox="1">
            <a:spLocks noChangeArrowheads="1"/>
          </p:cNvSpPr>
          <p:nvPr/>
        </p:nvSpPr>
        <p:spPr>
          <a:xfrm>
            <a:off x="441325" y="376039"/>
            <a:ext cx="6917837" cy="334963"/>
          </a:xfrm>
          <a:prstGeom prst="rect">
            <a:avLst/>
          </a:prstGeom>
        </p:spPr>
        <p:txBody>
          <a:bodyPr/>
          <a:lstStyle/>
          <a:p>
            <a:pPr algn="l" defTabSz="784225">
              <a:buClrTx/>
              <a:defRPr/>
            </a:pPr>
            <a:r>
              <a:rPr lang="hu-HU" sz="2200" kern="0" dirty="0" smtClean="0">
                <a:solidFill>
                  <a:schemeClr val="accent1"/>
                </a:solidFill>
              </a:rPr>
              <a:t>ALOE+ </a:t>
            </a: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Ajánlatkészítés – gépjármű</a:t>
            </a:r>
            <a:r>
              <a:rPr kumimoji="0" lang="hu-HU" sz="22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adatok feltöltése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609492" y="1758462"/>
          <a:ext cx="3235570" cy="3323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églalap 4"/>
          <p:cNvSpPr/>
          <p:nvPr/>
        </p:nvSpPr>
        <p:spPr bwMode="auto">
          <a:xfrm>
            <a:off x="1248510" y="984738"/>
            <a:ext cx="1600200" cy="1143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églalap 5"/>
          <p:cNvSpPr/>
          <p:nvPr/>
        </p:nvSpPr>
        <p:spPr bwMode="auto">
          <a:xfrm>
            <a:off x="3042139" y="3358662"/>
            <a:ext cx="237392" cy="70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églalap 6"/>
          <p:cNvSpPr/>
          <p:nvPr/>
        </p:nvSpPr>
        <p:spPr bwMode="auto">
          <a:xfrm>
            <a:off x="3050931" y="3525082"/>
            <a:ext cx="685800" cy="10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églalap 8"/>
          <p:cNvSpPr/>
          <p:nvPr/>
        </p:nvSpPr>
        <p:spPr bwMode="auto">
          <a:xfrm>
            <a:off x="4290646" y="5179304"/>
            <a:ext cx="609600" cy="152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5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-36513" y="6165850"/>
            <a:ext cx="9180513" cy="69373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  <a:miter lim="800000"/>
            <a:headEnd/>
            <a:tailEnd/>
          </a:ln>
        </p:spPr>
        <p:txBody>
          <a:bodyPr lIns="198000" tIns="46800" rIns="90000" bIns="82800" anchor="b"/>
          <a:lstStyle/>
          <a:p>
            <a:pPr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2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651500" y="6597650"/>
            <a:ext cx="3500438" cy="18891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  <a:miter lim="800000"/>
            <a:headEnd/>
            <a:tailEnd/>
          </a:ln>
        </p:spPr>
        <p:txBody>
          <a:bodyPr lIns="198000" tIns="46800" rIns="90000" bIns="82800" anchor="b"/>
          <a:lstStyle/>
          <a:p>
            <a:pPr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36869" name="Bild 8" descr="AZ_Logo_RGB.ai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4813" y="5721350"/>
            <a:ext cx="19208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Freeform 8"/>
          <p:cNvSpPr>
            <a:spLocks/>
          </p:cNvSpPr>
          <p:nvPr/>
        </p:nvSpPr>
        <p:spPr bwMode="auto">
          <a:xfrm>
            <a:off x="642939" y="682625"/>
            <a:ext cx="3378200" cy="3516313"/>
          </a:xfrm>
          <a:custGeom>
            <a:avLst/>
            <a:gdLst>
              <a:gd name="T0" fmla="*/ 0 w 2322"/>
              <a:gd name="T1" fmla="*/ 2147483647 h 2304"/>
              <a:gd name="T2" fmla="*/ 2147483647 w 2322"/>
              <a:gd name="T3" fmla="*/ 2147483647 h 2304"/>
              <a:gd name="T4" fmla="*/ 2147483647 w 2322"/>
              <a:gd name="T5" fmla="*/ 2147483647 h 2304"/>
              <a:gd name="T6" fmla="*/ 2147483647 w 2322"/>
              <a:gd name="T7" fmla="*/ 0 h 2304"/>
              <a:gd name="T8" fmla="*/ 0 w 2322"/>
              <a:gd name="T9" fmla="*/ 0 h 2304"/>
              <a:gd name="T10" fmla="*/ 0 w 2322"/>
              <a:gd name="T11" fmla="*/ 2147483647 h 23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22"/>
              <a:gd name="T19" fmla="*/ 0 h 2304"/>
              <a:gd name="T20" fmla="*/ 2322 w 2322"/>
              <a:gd name="T21" fmla="*/ 2304 h 23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22" h="2304">
                <a:moveTo>
                  <a:pt x="0" y="2304"/>
                </a:moveTo>
                <a:lnTo>
                  <a:pt x="2010" y="2304"/>
                </a:lnTo>
                <a:lnTo>
                  <a:pt x="2322" y="1992"/>
                </a:lnTo>
                <a:lnTo>
                  <a:pt x="2322" y="0"/>
                </a:lnTo>
                <a:lnTo>
                  <a:pt x="0" y="0"/>
                </a:lnTo>
                <a:lnTo>
                  <a:pt x="0" y="230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871" name="Rectangle 2"/>
          <p:cNvSpPr txBox="1">
            <a:spLocks noChangeArrowheads="1"/>
          </p:cNvSpPr>
          <p:nvPr/>
        </p:nvSpPr>
        <p:spPr bwMode="gray">
          <a:xfrm>
            <a:off x="809625" y="828675"/>
            <a:ext cx="346551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784225" eaLnBrk="0" hangingPunct="0"/>
            <a:r>
              <a:rPr lang="hu-HU" sz="3000" dirty="0">
                <a:solidFill>
                  <a:srgbClr val="FFFFFF"/>
                </a:solidFill>
              </a:rPr>
              <a:t>Köszönjük a figyelmet!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809625" y="3952875"/>
            <a:ext cx="32115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l"/>
            <a:r>
              <a:rPr lang="hu-HU" dirty="0" smtClean="0">
                <a:solidFill>
                  <a:schemeClr val="bg1"/>
                </a:solidFill>
              </a:rPr>
              <a:t>Értékesítés koordináció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2"/>
          <p:cNvSpPr txBox="1">
            <a:spLocks/>
          </p:cNvSpPr>
          <p:nvPr/>
        </p:nvSpPr>
        <p:spPr bwMode="gray">
          <a:xfrm>
            <a:off x="460375" y="6416675"/>
            <a:ext cx="173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</a:pPr>
            <a:r>
              <a:rPr lang="hu-HU" sz="800" dirty="0"/>
              <a:t>2007 évi és a 2012 </a:t>
            </a:r>
            <a:r>
              <a:rPr lang="hu-HU" sz="800" dirty="0" smtClean="0"/>
              <a:t> évi </a:t>
            </a:r>
            <a:r>
              <a:rPr lang="hu-HU" sz="800" dirty="0"/>
              <a:t>termékverziók</a:t>
            </a:r>
            <a:endParaRPr lang="de-DE" sz="800" dirty="0">
              <a:solidFill>
                <a:schemeClr val="bg2"/>
              </a:solidFill>
            </a:endParaRPr>
          </a:p>
          <a:p>
            <a:pPr algn="l" defTabSz="784225" eaLnBrk="0" hangingPunct="0">
              <a:spcAft>
                <a:spcPct val="0"/>
              </a:spcAft>
              <a:buClrTx/>
              <a:buFontTx/>
              <a:buNone/>
            </a:pP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9263" y="611188"/>
            <a:ext cx="6784975" cy="338137"/>
          </a:xfrm>
          <a:prstGeom prst="rect">
            <a:avLst/>
          </a:prstGeom>
        </p:spPr>
        <p:txBody>
          <a:bodyPr/>
          <a:lstStyle/>
          <a:p>
            <a:pPr algn="l" defTabSz="784225">
              <a:buClrTx/>
              <a:buFontTx/>
              <a:buNone/>
              <a:defRPr/>
            </a:pPr>
            <a:r>
              <a:rPr lang="hu-HU" sz="2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2007 évi és a 2012 évi casco termékverziók</a:t>
            </a:r>
            <a:endParaRPr lang="en-US" sz="180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gray">
          <a:xfrm>
            <a:off x="449263" y="1282263"/>
            <a:ext cx="8255000" cy="40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4000" rIns="0" bIns="0"/>
          <a:lstStyle/>
          <a:p>
            <a:pPr eaLnBrk="0" hangingPunct="0">
              <a:buClrTx/>
              <a:tabLst>
                <a:tab pos="195263" algn="l"/>
              </a:tabLst>
            </a:pPr>
            <a:r>
              <a:rPr lang="hu-HU" sz="1800" dirty="0" smtClean="0"/>
              <a:t>A biztosítási díj, kedvezmények, pótdíjak </a:t>
            </a:r>
          </a:p>
          <a:p>
            <a:pPr eaLnBrk="0" hangingPunct="0">
              <a:buClrTx/>
              <a:tabLst>
                <a:tab pos="195263" algn="l"/>
              </a:tabLst>
            </a:pPr>
            <a:r>
              <a:rPr lang="sv-SE" sz="1800" i="1" dirty="0" smtClean="0"/>
              <a:t> </a:t>
            </a:r>
            <a:endParaRPr lang="de-DE" sz="1800" i="1" dirty="0" smtClean="0"/>
          </a:p>
          <a:p>
            <a:pPr eaLnBrk="0" hangingPunct="0">
              <a:buClrTx/>
              <a:tabLst>
                <a:tab pos="195263" algn="l"/>
              </a:tabLst>
            </a:pPr>
            <a:r>
              <a:rPr lang="hu-HU" sz="1800" b="1" dirty="0" smtClean="0"/>
              <a:t> </a:t>
            </a:r>
            <a:endParaRPr lang="hu-HU" sz="1800" b="1" dirty="0"/>
          </a:p>
          <a:p>
            <a:pPr eaLnBrk="0" hangingPunct="0">
              <a:buClrTx/>
              <a:tabLst>
                <a:tab pos="195263" algn="l"/>
              </a:tabLst>
            </a:pPr>
            <a:r>
              <a:rPr lang="sv-SE" sz="1800" dirty="0"/>
              <a:t> </a:t>
            </a:r>
            <a:endParaRPr lang="de-DE" sz="1800" dirty="0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gray">
          <a:xfrm>
            <a:off x="4903788" y="1870075"/>
            <a:ext cx="3778250" cy="431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 dirty="0">
                <a:solidFill>
                  <a:schemeClr val="bg1"/>
                </a:solidFill>
              </a:rPr>
              <a:t>Allianz Casco 2012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gray">
          <a:xfrm>
            <a:off x="4903788" y="2301875"/>
            <a:ext cx="3778250" cy="3910013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l" eaLnBrk="0" hangingPunct="0">
              <a:buClrTx/>
              <a:tabLst>
                <a:tab pos="195263" algn="l"/>
              </a:tabLst>
            </a:pPr>
            <a:r>
              <a:rPr lang="hu-HU" b="1" dirty="0" smtClean="0">
                <a:solidFill>
                  <a:srgbClr val="FF0000"/>
                </a:solidFill>
              </a:rPr>
              <a:t>Nincsenek pótdíjak! </a:t>
            </a:r>
          </a:p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 smtClean="0"/>
              <a:t>A biztosítás díját az </a:t>
            </a:r>
            <a:r>
              <a:rPr lang="hu-HU" sz="1800" b="1" dirty="0" smtClean="0"/>
              <a:t>alapdíj </a:t>
            </a:r>
            <a:r>
              <a:rPr lang="hu-HU" sz="1800" dirty="0" smtClean="0"/>
              <a:t>és</a:t>
            </a:r>
            <a:r>
              <a:rPr lang="hu-HU" sz="1800" b="1" dirty="0" smtClean="0"/>
              <a:t> a díjmódosító tényezők </a:t>
            </a:r>
            <a:r>
              <a:rPr lang="hu-HU" sz="1800" dirty="0" smtClean="0"/>
              <a:t>határozzák meg. </a:t>
            </a:r>
            <a:r>
              <a:rPr lang="hu-HU" sz="1800" u="sng" dirty="0" smtClean="0"/>
              <a:t>Alapdíj  elemei:</a:t>
            </a:r>
            <a:r>
              <a:rPr lang="hu-HU" sz="1800" dirty="0" smtClean="0"/>
              <a:t> 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 smtClean="0"/>
              <a:t>A kárkockázatot </a:t>
            </a:r>
            <a:r>
              <a:rPr lang="hu-HU" sz="1800" dirty="0"/>
              <a:t>meghatározó műszaki jellemzők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Gyártási év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A </a:t>
            </a:r>
            <a:r>
              <a:rPr lang="hu-HU" sz="1800" dirty="0" smtClean="0"/>
              <a:t>szerződő </a:t>
            </a:r>
            <a:r>
              <a:rPr lang="hu-HU" sz="1800" dirty="0"/>
              <a:t>adatai: életkor, lakcím; </a:t>
            </a:r>
            <a:r>
              <a:rPr lang="hu-HU" sz="1800" dirty="0" smtClean="0"/>
              <a:t>ha gazdálkodó szervezet: székhely</a:t>
            </a:r>
            <a:endParaRPr lang="hu-HU" sz="1800" dirty="0"/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Az önrészesedés mértéke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A bónusz </a:t>
            </a:r>
            <a:r>
              <a:rPr lang="hu-HU" sz="1800" dirty="0" smtClean="0"/>
              <a:t>besorolás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endParaRPr lang="en-US" sz="1800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gray">
          <a:xfrm>
            <a:off x="452438" y="1870075"/>
            <a:ext cx="3778250" cy="431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 dirty="0">
                <a:solidFill>
                  <a:schemeClr val="bg1"/>
                </a:solidFill>
              </a:rPr>
              <a:t>Allianz Casco 2007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gray">
          <a:xfrm>
            <a:off x="452438" y="2301875"/>
            <a:ext cx="3778250" cy="3910013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b="1" dirty="0" smtClean="0"/>
              <a:t>A díjmegállapítás elemei</a:t>
            </a:r>
            <a:r>
              <a:rPr lang="hu-HU" sz="1800" dirty="0" smtClean="0"/>
              <a:t>:</a:t>
            </a:r>
            <a:endParaRPr lang="hu-HU" sz="1800" dirty="0"/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Műszaki jellemzők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Kárkockázat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Szerződő lakcíme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Önrészesedés</a:t>
            </a:r>
          </a:p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/>
              <a:t>A biztosítás díját meghatározza: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az </a:t>
            </a:r>
            <a:r>
              <a:rPr lang="hu-HU" sz="1800" dirty="0" smtClean="0"/>
              <a:t>alapdíj, a díjmódosító tényezők</a:t>
            </a:r>
          </a:p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 smtClean="0"/>
              <a:t>A díjat csökkenti a gépjármű és a szerződő korának változása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endParaRPr lang="hu-HU" sz="1800" dirty="0"/>
          </a:p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/>
              <a:t>  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2"/>
          <p:cNvSpPr txBox="1">
            <a:spLocks/>
          </p:cNvSpPr>
          <p:nvPr/>
        </p:nvSpPr>
        <p:spPr bwMode="gray">
          <a:xfrm>
            <a:off x="460375" y="6416675"/>
            <a:ext cx="173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</a:pPr>
            <a:r>
              <a:rPr lang="hu-HU" sz="800" dirty="0"/>
              <a:t>2007 évi és a 2012 </a:t>
            </a:r>
            <a:r>
              <a:rPr lang="hu-HU" sz="800" dirty="0" smtClean="0"/>
              <a:t> évi </a:t>
            </a:r>
            <a:r>
              <a:rPr lang="hu-HU" sz="800" dirty="0"/>
              <a:t>termékverziók</a:t>
            </a:r>
            <a:endParaRPr lang="de-DE" sz="800" dirty="0">
              <a:solidFill>
                <a:schemeClr val="bg2"/>
              </a:solidFill>
            </a:endParaRPr>
          </a:p>
          <a:p>
            <a:pPr algn="l" defTabSz="784225" eaLnBrk="0" hangingPunct="0">
              <a:spcAft>
                <a:spcPct val="0"/>
              </a:spcAft>
              <a:buClrTx/>
              <a:buFontTx/>
              <a:buNone/>
            </a:pP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9263" y="611188"/>
            <a:ext cx="6784975" cy="338137"/>
          </a:xfrm>
          <a:prstGeom prst="rect">
            <a:avLst/>
          </a:prstGeom>
        </p:spPr>
        <p:txBody>
          <a:bodyPr/>
          <a:lstStyle/>
          <a:p>
            <a:pPr algn="l" defTabSz="784225">
              <a:buClrTx/>
              <a:buFontTx/>
              <a:buNone/>
              <a:defRPr/>
            </a:pPr>
            <a:r>
              <a:rPr lang="hu-HU" sz="2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2007 évi és a 2012 évi casco termékverziók</a:t>
            </a:r>
            <a:endParaRPr lang="en-US" sz="180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gray">
          <a:xfrm>
            <a:off x="449263" y="1271752"/>
            <a:ext cx="8255000" cy="40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4000" rIns="0" bIns="0"/>
          <a:lstStyle/>
          <a:p>
            <a:pPr eaLnBrk="0" hangingPunct="0">
              <a:buClrTx/>
              <a:tabLst>
                <a:tab pos="195263" algn="l"/>
              </a:tabLst>
            </a:pPr>
            <a:r>
              <a:rPr lang="hu-HU" sz="1800" dirty="0"/>
              <a:t> </a:t>
            </a:r>
            <a:r>
              <a:rPr lang="hu-HU" sz="1800" dirty="0" smtClean="0"/>
              <a:t>Díjmegállapítás - Díjmódosító tényezők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gray">
          <a:xfrm>
            <a:off x="4903788" y="1870075"/>
            <a:ext cx="3778250" cy="431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 dirty="0">
                <a:solidFill>
                  <a:schemeClr val="bg1"/>
                </a:solidFill>
              </a:rPr>
              <a:t>Allianz Casco 2012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gray">
          <a:xfrm>
            <a:off x="4903788" y="2301875"/>
            <a:ext cx="3778250" cy="3910013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b="1" dirty="0"/>
              <a:t>Díjmódosító tényezők: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A díjfizetés módja, gyakorisága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A gépkocsi használati módja (taxi,  bérgépkocsi)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Társaságunkkal kötött GFB és lakásbiztosítás</a:t>
            </a:r>
          </a:p>
          <a:p>
            <a:pPr algn="l" eaLnBrk="0" hangingPunct="0">
              <a:buClrTx/>
              <a:buFont typeface="Arial" pitchFamily="34" charset="0"/>
              <a:buChar char="•"/>
              <a:tabLst>
                <a:tab pos="195263" algn="l"/>
              </a:tabLst>
            </a:pPr>
            <a:r>
              <a:rPr lang="hu-HU" sz="1800" dirty="0"/>
              <a:t>Területi hatály kiterjesztése</a:t>
            </a:r>
          </a:p>
          <a:p>
            <a:pPr algn="l" eaLnBrk="0" hangingPunct="0">
              <a:buClrTx/>
              <a:buFont typeface="Arial" pitchFamily="34" charset="0"/>
              <a:buChar char="•"/>
              <a:tabLst>
                <a:tab pos="195263" algn="l"/>
              </a:tabLst>
            </a:pPr>
            <a:r>
              <a:rPr lang="hu-HU" sz="1800" dirty="0" smtClean="0"/>
              <a:t>Elektronikus kapcsolattartás (e-casco választása)</a:t>
            </a:r>
            <a:endParaRPr lang="hu-HU" sz="1800" dirty="0"/>
          </a:p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/>
              <a:t>A szerződésben alkalmazott </a:t>
            </a:r>
            <a:r>
              <a:rPr lang="hu-HU" sz="1800" b="1" dirty="0"/>
              <a:t>díjmódosító tényezőket az ajánlat tartalmazza. 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gray">
          <a:xfrm>
            <a:off x="452438" y="1870075"/>
            <a:ext cx="3778250" cy="431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 dirty="0">
                <a:solidFill>
                  <a:schemeClr val="bg1"/>
                </a:solidFill>
              </a:rPr>
              <a:t>Allianz Casco 2007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gray">
          <a:xfrm>
            <a:off x="452438" y="2301875"/>
            <a:ext cx="3778250" cy="3910013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b="1" dirty="0"/>
              <a:t>Díjmódosító tényezők</a:t>
            </a:r>
            <a:r>
              <a:rPr lang="hu-HU" sz="1800" dirty="0"/>
              <a:t>: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A díj csökken a gépjármű és a szerződő korának változásával, ha ez a kockázat csökkenését okozza</a:t>
            </a:r>
          </a:p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/>
              <a:t>  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2"/>
          <p:cNvSpPr txBox="1">
            <a:spLocks/>
          </p:cNvSpPr>
          <p:nvPr/>
        </p:nvSpPr>
        <p:spPr bwMode="gray">
          <a:xfrm>
            <a:off x="460375" y="6416675"/>
            <a:ext cx="173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</a:pPr>
            <a:r>
              <a:rPr lang="hu-HU" sz="800" dirty="0"/>
              <a:t>2007 évi és a 2012 </a:t>
            </a:r>
            <a:r>
              <a:rPr lang="hu-HU" sz="800" dirty="0" smtClean="0"/>
              <a:t> évi </a:t>
            </a:r>
            <a:r>
              <a:rPr lang="hu-HU" sz="800" dirty="0"/>
              <a:t>termékverziók</a:t>
            </a:r>
            <a:endParaRPr lang="de-DE" sz="800" dirty="0">
              <a:solidFill>
                <a:schemeClr val="bg2"/>
              </a:solidFill>
            </a:endParaRPr>
          </a:p>
          <a:p>
            <a:pPr algn="l" defTabSz="784225" eaLnBrk="0" hangingPunct="0">
              <a:spcAft>
                <a:spcPct val="0"/>
              </a:spcAft>
              <a:buClrTx/>
              <a:buFontTx/>
              <a:buNone/>
            </a:pP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9263" y="611188"/>
            <a:ext cx="6784975" cy="338137"/>
          </a:xfrm>
          <a:prstGeom prst="rect">
            <a:avLst/>
          </a:prstGeom>
        </p:spPr>
        <p:txBody>
          <a:bodyPr/>
          <a:lstStyle/>
          <a:p>
            <a:pPr algn="l" defTabSz="784225">
              <a:buClrTx/>
              <a:buFontTx/>
              <a:buNone/>
              <a:defRPr/>
            </a:pPr>
            <a:r>
              <a:rPr lang="hu-HU" sz="2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2007 évi és a 2012 évi casco termékverziók</a:t>
            </a:r>
            <a:endParaRPr lang="en-US" sz="180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gray">
          <a:xfrm>
            <a:off x="449263" y="1239838"/>
            <a:ext cx="82550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4000" rIns="0" bIns="0"/>
          <a:lstStyle/>
          <a:p>
            <a:pPr eaLnBrk="0" hangingPunct="0">
              <a:buClrTx/>
              <a:tabLst>
                <a:tab pos="195263" algn="l"/>
              </a:tabLst>
            </a:pPr>
            <a:r>
              <a:rPr lang="hu-HU" sz="1800" dirty="0"/>
              <a:t>Díjfizetés </a:t>
            </a:r>
            <a:r>
              <a:rPr lang="hu-HU" sz="1800" b="1" dirty="0"/>
              <a:t>határozatlan</a:t>
            </a:r>
            <a:r>
              <a:rPr lang="hu-HU" sz="1800" dirty="0"/>
              <a:t> időre szóló biztosítás esetén  </a:t>
            </a:r>
          </a:p>
          <a:p>
            <a:pPr eaLnBrk="0" hangingPunct="0">
              <a:buClrTx/>
              <a:tabLst>
                <a:tab pos="195263" algn="l"/>
              </a:tabLst>
            </a:pPr>
            <a:r>
              <a:rPr lang="sv-SE" sz="1800"/>
              <a:t> </a:t>
            </a:r>
            <a:endParaRPr lang="de-DE" sz="1800" dirty="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gray">
          <a:xfrm>
            <a:off x="4903788" y="1870075"/>
            <a:ext cx="3778250" cy="431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 dirty="0">
                <a:solidFill>
                  <a:schemeClr val="bg1"/>
                </a:solidFill>
              </a:rPr>
              <a:t>Allianz Casco 2012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gray">
          <a:xfrm>
            <a:off x="4903788" y="2301875"/>
            <a:ext cx="3778250" cy="3910013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Az első díj a kockázatviselés kezdetekor esedékes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Nincs készpénzes első díj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b="1" dirty="0"/>
              <a:t>Díjhalasztás</a:t>
            </a:r>
            <a:r>
              <a:rPr lang="hu-HU" sz="1800" dirty="0"/>
              <a:t> esetén a biztosítás első díja a kockázatviselés kezdetének időpontjától számított </a:t>
            </a:r>
            <a:r>
              <a:rPr lang="hu-HU" sz="1800" b="1" dirty="0" smtClean="0"/>
              <a:t>30. </a:t>
            </a:r>
            <a:r>
              <a:rPr lang="hu-HU" sz="1800" b="1" dirty="0"/>
              <a:t>napon esedékes </a:t>
            </a:r>
            <a:endParaRPr lang="hu-HU" sz="1800" b="1" dirty="0" smtClean="0"/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 smtClean="0"/>
              <a:t> </a:t>
            </a:r>
            <a:r>
              <a:rPr lang="hu-HU" sz="1800" b="1" dirty="0" smtClean="0"/>
              <a:t>Csekken </a:t>
            </a:r>
            <a:r>
              <a:rPr lang="hu-HU" sz="1800" dirty="0" smtClean="0"/>
              <a:t>vagy</a:t>
            </a:r>
            <a:r>
              <a:rPr lang="hu-HU" sz="1800" b="1" dirty="0" smtClean="0"/>
              <a:t> átutalással </a:t>
            </a:r>
            <a:r>
              <a:rPr lang="hu-HU" sz="1800" dirty="0" smtClean="0"/>
              <a:t>történő fizetés esetén, azon a napon tekintjük megfizetettnek a díjat, amikor azt a szerződő </a:t>
            </a:r>
            <a:r>
              <a:rPr lang="hu-HU" sz="1800" b="1" dirty="0" smtClean="0"/>
              <a:t>a postán feladta, </a:t>
            </a:r>
            <a:r>
              <a:rPr lang="hu-HU" sz="1800" dirty="0" smtClean="0"/>
              <a:t>ill. </a:t>
            </a:r>
            <a:r>
              <a:rPr lang="hu-HU" sz="1800" b="1" dirty="0" smtClean="0"/>
              <a:t>átutalta</a:t>
            </a:r>
            <a:endParaRPr lang="hu-HU" sz="1800" dirty="0"/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gray">
          <a:xfrm>
            <a:off x="452438" y="1870075"/>
            <a:ext cx="3778250" cy="431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 dirty="0">
                <a:solidFill>
                  <a:schemeClr val="bg1"/>
                </a:solidFill>
              </a:rPr>
              <a:t>Allianz Casco 2007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gray">
          <a:xfrm>
            <a:off x="452438" y="2301875"/>
            <a:ext cx="3778250" cy="3910013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Az első díj fogalma megváltozott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 Készpénzes díjfizetés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Díjhalasztáskor a biztosítás első díja a kockázatviselés kezdetének időpontjától számított 30. napon esedékes, és az esedékesség napjától számított </a:t>
            </a:r>
            <a:r>
              <a:rPr lang="hu-HU" sz="1800" b="1" dirty="0"/>
              <a:t>30 napon belül </a:t>
            </a:r>
            <a:r>
              <a:rPr lang="hu-HU" sz="1800" dirty="0"/>
              <a:t>megfizethető. 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 txBox="1">
            <a:spLocks/>
          </p:cNvSpPr>
          <p:nvPr/>
        </p:nvSpPr>
        <p:spPr bwMode="gray">
          <a:xfrm>
            <a:off x="460375" y="6416675"/>
            <a:ext cx="173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</a:pPr>
            <a:r>
              <a:rPr lang="hu-HU" sz="800" dirty="0"/>
              <a:t>2007 évi és a 2012 </a:t>
            </a:r>
            <a:r>
              <a:rPr lang="hu-HU" sz="800" dirty="0" smtClean="0"/>
              <a:t> évi </a:t>
            </a:r>
            <a:r>
              <a:rPr lang="hu-HU" sz="800" dirty="0"/>
              <a:t>termékverziók</a:t>
            </a:r>
            <a:endParaRPr lang="de-DE" sz="800" dirty="0">
              <a:solidFill>
                <a:schemeClr val="bg2"/>
              </a:solidFill>
            </a:endParaRPr>
          </a:p>
          <a:p>
            <a:pPr algn="l" defTabSz="784225" eaLnBrk="0" hangingPunct="0">
              <a:spcAft>
                <a:spcPct val="0"/>
              </a:spcAft>
              <a:buClrTx/>
              <a:buFontTx/>
              <a:buNone/>
            </a:pP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9263" y="611188"/>
            <a:ext cx="6784975" cy="338137"/>
          </a:xfrm>
          <a:prstGeom prst="rect">
            <a:avLst/>
          </a:prstGeom>
        </p:spPr>
        <p:txBody>
          <a:bodyPr/>
          <a:lstStyle/>
          <a:p>
            <a:pPr algn="l" defTabSz="784225">
              <a:buClrTx/>
              <a:buFontTx/>
              <a:buNone/>
              <a:defRPr/>
            </a:pPr>
            <a:r>
              <a:rPr lang="hu-HU" sz="2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2007 évi és a 2012 évi casco termékverziók</a:t>
            </a:r>
            <a:endParaRPr lang="en-US" sz="180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gray">
          <a:xfrm>
            <a:off x="449263" y="1292772"/>
            <a:ext cx="8255000" cy="38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4000" rIns="0" bIns="0"/>
          <a:lstStyle/>
          <a:p>
            <a:pPr eaLnBrk="0" hangingPunct="0">
              <a:buClrTx/>
              <a:tabLst>
                <a:tab pos="195263" algn="l"/>
              </a:tabLst>
            </a:pPr>
            <a:r>
              <a:rPr lang="hu-HU" sz="1800" dirty="0"/>
              <a:t>Biztosított kötelezettségei biztosítási esemény </a:t>
            </a:r>
            <a:r>
              <a:rPr lang="hu-HU" sz="1800" dirty="0" smtClean="0"/>
              <a:t>bekövetkeztekor</a:t>
            </a:r>
            <a:endParaRPr lang="hu-HU" sz="1800" dirty="0"/>
          </a:p>
          <a:p>
            <a:pPr eaLnBrk="0" hangingPunct="0">
              <a:buClrTx/>
              <a:tabLst>
                <a:tab pos="195263" algn="l"/>
              </a:tabLst>
            </a:pPr>
            <a:r>
              <a:rPr lang="hu-HU" sz="1800" dirty="0"/>
              <a:t>  </a:t>
            </a:r>
          </a:p>
          <a:p>
            <a:pPr eaLnBrk="0" hangingPunct="0">
              <a:buClrTx/>
              <a:tabLst>
                <a:tab pos="195263" algn="l"/>
              </a:tabLst>
            </a:pPr>
            <a:r>
              <a:rPr lang="sv-SE" sz="1800" dirty="0"/>
              <a:t> </a:t>
            </a:r>
            <a:endParaRPr lang="de-DE" sz="1800" dirty="0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gray">
          <a:xfrm>
            <a:off x="4903788" y="1870075"/>
            <a:ext cx="3778250" cy="431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 dirty="0">
                <a:solidFill>
                  <a:schemeClr val="bg1"/>
                </a:solidFill>
              </a:rPr>
              <a:t>Allianz Casco 2012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gray">
          <a:xfrm>
            <a:off x="4903788" y="2301875"/>
            <a:ext cx="3778250" cy="3910013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/>
              <a:t>A biztosítási eseményt a bekövetkeztétől számított 2 munkanapon belül be kell jelenteni: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 smtClean="0"/>
              <a:t> Interneten</a:t>
            </a:r>
            <a:r>
              <a:rPr lang="hu-HU" sz="1800" dirty="0"/>
              <a:t>, vagy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 smtClean="0"/>
              <a:t> Telefonon</a:t>
            </a:r>
            <a:r>
              <a:rPr lang="hu-HU" sz="1800" dirty="0"/>
              <a:t>, vagy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 smtClean="0"/>
              <a:t> Társaságunk </a:t>
            </a:r>
            <a:r>
              <a:rPr lang="hu-HU" sz="1800" dirty="0"/>
              <a:t>szerződéses javítóinál, vagy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 </a:t>
            </a:r>
            <a:r>
              <a:rPr lang="hu-HU" sz="1800" dirty="0" smtClean="0"/>
              <a:t>Az </a:t>
            </a:r>
            <a:r>
              <a:rPr lang="hu-HU" sz="1800" dirty="0"/>
              <a:t>ügyfélkapcsolati </a:t>
            </a:r>
            <a:r>
              <a:rPr lang="hu-HU" sz="1800" dirty="0" smtClean="0"/>
              <a:t>helyszíneket (Központi Ügyfélszolgálat, FHB fiókok, ügyfélkapcsolati pontok, agentúrák)</a:t>
            </a:r>
            <a:endParaRPr lang="hu-HU" sz="1800" dirty="0"/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endParaRPr lang="hu-HU" sz="1800" dirty="0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gray">
          <a:xfrm>
            <a:off x="452438" y="1870075"/>
            <a:ext cx="3778250" cy="431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 dirty="0">
                <a:solidFill>
                  <a:schemeClr val="bg1"/>
                </a:solidFill>
              </a:rPr>
              <a:t>Allianz Casco 2007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gray">
          <a:xfrm>
            <a:off x="449263" y="2301875"/>
            <a:ext cx="3778250" cy="3910013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/>
              <a:t>A biztosítási eseményt a bekövetkeztétől számított 2 munkanapon belül be kell jelenteni a biztosított lakhelye, vagy a káresemény helye szerint területileg illetékes gépjármű-kárrendezési helyen. A bejelentés telefonon vagy interneten is megtehető.  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 txBox="1">
            <a:spLocks/>
          </p:cNvSpPr>
          <p:nvPr/>
        </p:nvSpPr>
        <p:spPr bwMode="gray">
          <a:xfrm>
            <a:off x="460375" y="6416675"/>
            <a:ext cx="173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84225" eaLnBrk="0" hangingPunct="0">
              <a:spcAft>
                <a:spcPct val="0"/>
              </a:spcAft>
              <a:buClrTx/>
            </a:pPr>
            <a:r>
              <a:rPr lang="hu-HU" sz="800" dirty="0"/>
              <a:t>2007 évi és a 2012 </a:t>
            </a:r>
            <a:r>
              <a:rPr lang="hu-HU" sz="800" dirty="0" smtClean="0"/>
              <a:t> évi </a:t>
            </a:r>
            <a:r>
              <a:rPr lang="hu-HU" sz="800" dirty="0"/>
              <a:t>termékverziók</a:t>
            </a:r>
            <a:endParaRPr lang="de-DE" sz="800" dirty="0">
              <a:solidFill>
                <a:schemeClr val="bg2"/>
              </a:solidFill>
            </a:endParaRPr>
          </a:p>
          <a:p>
            <a:pPr algn="l" defTabSz="784225" eaLnBrk="0" hangingPunct="0">
              <a:spcAft>
                <a:spcPct val="0"/>
              </a:spcAft>
              <a:buClrTx/>
              <a:buFontTx/>
              <a:buNone/>
            </a:pP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9263" y="611188"/>
            <a:ext cx="6784975" cy="338137"/>
          </a:xfrm>
          <a:prstGeom prst="rect">
            <a:avLst/>
          </a:prstGeom>
        </p:spPr>
        <p:txBody>
          <a:bodyPr/>
          <a:lstStyle/>
          <a:p>
            <a:pPr algn="l" defTabSz="784225">
              <a:buClrTx/>
              <a:buFontTx/>
              <a:buNone/>
              <a:defRPr/>
            </a:pPr>
            <a:r>
              <a:rPr lang="hu-HU" sz="22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2007 évi és a 2012 évi casco termékverziók</a:t>
            </a:r>
            <a:endParaRPr lang="en-US" sz="180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gray">
          <a:xfrm>
            <a:off x="449263" y="1103313"/>
            <a:ext cx="82550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4000" rIns="0" bIns="0"/>
          <a:lstStyle/>
          <a:p>
            <a:pPr eaLnBrk="0" hangingPunct="0">
              <a:buClrTx/>
              <a:tabLst>
                <a:tab pos="195263" algn="l"/>
              </a:tabLst>
            </a:pPr>
            <a:r>
              <a:rPr lang="hu-HU" sz="1800" dirty="0"/>
              <a:t>A biztosító jogosultságai a biztosítási esemény bekövetkeztekor</a:t>
            </a:r>
          </a:p>
          <a:p>
            <a:pPr eaLnBrk="0" hangingPunct="0">
              <a:buClrTx/>
              <a:tabLst>
                <a:tab pos="195263" algn="l"/>
              </a:tabLst>
            </a:pPr>
            <a:r>
              <a:rPr lang="hu-HU" sz="1800" dirty="0"/>
              <a:t>  </a:t>
            </a:r>
          </a:p>
          <a:p>
            <a:pPr eaLnBrk="0" hangingPunct="0">
              <a:buClrTx/>
              <a:tabLst>
                <a:tab pos="195263" algn="l"/>
              </a:tabLst>
            </a:pPr>
            <a:r>
              <a:rPr lang="sv-SE" sz="1800"/>
              <a:t> </a:t>
            </a:r>
            <a:endParaRPr lang="de-DE" sz="1800" dirty="0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gray">
          <a:xfrm>
            <a:off x="4903788" y="1681163"/>
            <a:ext cx="3778250" cy="37941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 dirty="0">
                <a:solidFill>
                  <a:schemeClr val="bg1"/>
                </a:solidFill>
              </a:rPr>
              <a:t>Allianz Casco 2012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gray">
          <a:xfrm>
            <a:off x="4903788" y="2060575"/>
            <a:ext cx="3778250" cy="4151313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dirty="0"/>
              <a:t>A </a:t>
            </a:r>
            <a:r>
              <a:rPr lang="hu-HU" sz="1800" b="1" dirty="0"/>
              <a:t>szemle</a:t>
            </a:r>
            <a:r>
              <a:rPr lang="hu-HU" sz="1800" dirty="0"/>
              <a:t> és </a:t>
            </a:r>
            <a:r>
              <a:rPr lang="hu-HU" sz="1800" b="1" dirty="0"/>
              <a:t>pótszemle</a:t>
            </a:r>
            <a:r>
              <a:rPr lang="hu-HU" sz="1800" dirty="0"/>
              <a:t> </a:t>
            </a:r>
            <a:r>
              <a:rPr lang="hu-HU" sz="1800" dirty="0" smtClean="0"/>
              <a:t>szabályai kiegészültek, miszerint a biztosító jogosult</a:t>
            </a:r>
            <a:r>
              <a:rPr lang="hu-HU" sz="1800" dirty="0"/>
              <a:t>: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 a javítás megkezdését megelőzően, vagy annak során, illetve elvégzését követően utólag is ellenőrzést végezni. </a:t>
            </a: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gray">
          <a:xfrm>
            <a:off x="452438" y="1681163"/>
            <a:ext cx="3778250" cy="37941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36000" rIns="90000" bIns="0"/>
          <a:lstStyle/>
          <a:p>
            <a:pPr algn="l" defTabSz="784225" eaLnBrk="0" hangingPunct="0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hu-HU" sz="1800" dirty="0">
                <a:solidFill>
                  <a:schemeClr val="bg1"/>
                </a:solidFill>
              </a:rPr>
              <a:t>Allianz Casco 2007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gray">
          <a:xfrm>
            <a:off x="449263" y="2060575"/>
            <a:ext cx="3778250" cy="4151313"/>
          </a:xfrm>
          <a:prstGeom prst="rect">
            <a:avLst/>
          </a:prstGeom>
          <a:solidFill>
            <a:srgbClr val="C6CEE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l" eaLnBrk="0" hangingPunct="0">
              <a:buClrTx/>
              <a:tabLst>
                <a:tab pos="195263" algn="l"/>
              </a:tabLst>
            </a:pPr>
            <a:r>
              <a:rPr lang="hu-HU" sz="1800" b="1" dirty="0"/>
              <a:t>A biztosító jogosult</a:t>
            </a:r>
            <a:r>
              <a:rPr lang="hu-HU" sz="1800" dirty="0"/>
              <a:t>: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a kárbejelentésben írtakat ellenőrizni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A sérült gépjárművet szemlézni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Szükség esetén pótszemlézni</a:t>
            </a:r>
          </a:p>
          <a:p>
            <a:pPr algn="l" eaLnBrk="0" hangingPunct="0">
              <a:buClrTx/>
              <a:buFont typeface="Wingdings" pitchFamily="2" charset="2"/>
              <a:buChar char="§"/>
              <a:tabLst>
                <a:tab pos="195263" algn="l"/>
              </a:tabLst>
            </a:pPr>
            <a:r>
              <a:rPr lang="hu-HU" sz="1800" dirty="0"/>
              <a:t> A sérülésről kárfelvételi jegyzőkönyvet felvenni.</a:t>
            </a:r>
            <a:endParaRPr lang="en-US" sz="18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X37p0Xk0eY8gLTp3yuC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X37p0Xk0eY8gLTp3yuCQ"/>
</p:tagLst>
</file>

<file path=ppt/theme/theme1.xml><?xml version="1.0" encoding="utf-8"?>
<a:theme xmlns:a="http://schemas.openxmlformats.org/drawingml/2006/main" name="PPT_AllianzSE_Master_engl_HUN">
  <a:themeElements>
    <a:clrScheme name="presentationtools_2011 Master_engl 1">
      <a:dk1>
        <a:srgbClr val="000000"/>
      </a:dk1>
      <a:lt1>
        <a:srgbClr val="FFFFFF"/>
      </a:lt1>
      <a:dk2>
        <a:srgbClr val="D2D2D2"/>
      </a:dk2>
      <a:lt2>
        <a:srgbClr val="5F5F5F"/>
      </a:lt2>
      <a:accent1>
        <a:srgbClr val="113388"/>
      </a:accent1>
      <a:accent2>
        <a:srgbClr val="426BB3"/>
      </a:accent2>
      <a:accent3>
        <a:srgbClr val="FFFFFF"/>
      </a:accent3>
      <a:accent4>
        <a:srgbClr val="000000"/>
      </a:accent4>
      <a:accent5>
        <a:srgbClr val="AAADC3"/>
      </a:accent5>
      <a:accent6>
        <a:srgbClr val="3B60A2"/>
      </a:accent6>
      <a:hlink>
        <a:srgbClr val="819CCC"/>
      </a:hlink>
      <a:folHlink>
        <a:srgbClr val="C6CEE2"/>
      </a:folHlink>
    </a:clrScheme>
    <a:fontScheme name="presentationtools_2011 Master_en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30000"/>
          </a:spcAft>
          <a:buClr>
            <a:schemeClr val="accent1"/>
          </a:buClr>
          <a:buSzTx/>
          <a:buFont typeface="Wingdings" pitchFamily="2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30000"/>
          </a:spcAft>
          <a:buClr>
            <a:schemeClr val="accent1"/>
          </a:buClr>
          <a:buSzTx/>
          <a:buFont typeface="Wingdings" pitchFamily="2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solidFill>
          <a:schemeClr val="accent1">
            <a:lumMod val="75000"/>
          </a:schemeClr>
        </a:solidFill>
      </a:spPr>
      <a:bodyPr wrap="square" rtlCol="0">
        <a:spAutoFit/>
      </a:bodyPr>
      <a:lstStyle>
        <a:defPPr algn="l">
          <a:defRPr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presentationtools_2011 Master_engl 1">
        <a:dk1>
          <a:srgbClr val="000000"/>
        </a:dk1>
        <a:lt1>
          <a:srgbClr val="FFFFFF"/>
        </a:lt1>
        <a:dk2>
          <a:srgbClr val="D2D2D2"/>
        </a:dk2>
        <a:lt2>
          <a:srgbClr val="5F5F5F"/>
        </a:lt2>
        <a:accent1>
          <a:srgbClr val="113388"/>
        </a:accent1>
        <a:accent2>
          <a:srgbClr val="426BB3"/>
        </a:accent2>
        <a:accent3>
          <a:srgbClr val="FFFFFF"/>
        </a:accent3>
        <a:accent4>
          <a:srgbClr val="000000"/>
        </a:accent4>
        <a:accent5>
          <a:srgbClr val="AAADC3"/>
        </a:accent5>
        <a:accent6>
          <a:srgbClr val="3B60A2"/>
        </a:accent6>
        <a:hlink>
          <a:srgbClr val="819CCC"/>
        </a:hlink>
        <a:folHlink>
          <a:srgbClr val="C6CE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D8D8D5"/>
      </a:dk2>
      <a:lt2>
        <a:srgbClr val="707061"/>
      </a:lt2>
      <a:accent1>
        <a:srgbClr val="113388"/>
      </a:accent1>
      <a:accent2>
        <a:srgbClr val="426BB3"/>
      </a:accent2>
      <a:accent3>
        <a:srgbClr val="FFFFFF"/>
      </a:accent3>
      <a:accent4>
        <a:srgbClr val="000000"/>
      </a:accent4>
      <a:accent5>
        <a:srgbClr val="AAADC3"/>
      </a:accent5>
      <a:accent6>
        <a:srgbClr val="3B60A2"/>
      </a:accent6>
      <a:hlink>
        <a:srgbClr val="819CCC"/>
      </a:hlink>
      <a:folHlink>
        <a:srgbClr val="C6CE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34A1"/>
      </a:dk2>
      <a:lt2>
        <a:srgbClr val="DDDDDD"/>
      </a:lt2>
      <a:accent1>
        <a:srgbClr val="0034A1"/>
      </a:accent1>
      <a:accent2>
        <a:srgbClr val="3F70BD"/>
      </a:accent2>
      <a:accent3>
        <a:srgbClr val="FFFFFF"/>
      </a:accent3>
      <a:accent4>
        <a:srgbClr val="000000"/>
      </a:accent4>
      <a:accent5>
        <a:srgbClr val="AAAECD"/>
      </a:accent5>
      <a:accent6>
        <a:srgbClr val="3865AB"/>
      </a:accent6>
      <a:hlink>
        <a:srgbClr val="92AFDB"/>
      </a:hlink>
      <a:folHlink>
        <a:srgbClr val="B9CDE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PPT_AllianzSE_Master_engl_HUN</Template>
  <TotalTime>2645</TotalTime>
  <Words>2751</Words>
  <Application>Microsoft Office PowerPoint</Application>
  <PresentationFormat>Diavetítés a képernyőre (4:3 oldalarány)</PresentationFormat>
  <Paragraphs>435</Paragraphs>
  <Slides>44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44</vt:i4>
      </vt:variant>
    </vt:vector>
  </HeadingPairs>
  <TitlesOfParts>
    <vt:vector size="45" baseType="lpstr">
      <vt:lpstr>PPT_AllianzSE_Master_engl_HUN</vt:lpstr>
      <vt:lpstr>Allianz Casco  2012  Új termékverzió bemutatása</vt:lpstr>
      <vt:lpstr>A 2007 évi és a 2012 évi casco termékverziók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</vt:vector>
  </TitlesOfParts>
  <Manager>Business Presentation Team; bip@allianz.com</Manager>
  <Company>Allianz Hungaria Zrt.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prezentáció címe</dc:title>
  <dc:subject>Subject</dc:subject>
  <dc:creator>Godaish Alexandra</dc:creator>
  <dc:description>Version January 2011</dc:description>
  <cp:lastModifiedBy>tkereke</cp:lastModifiedBy>
  <cp:revision>324</cp:revision>
  <cp:lastPrinted>2004-04-20T08:40:53Z</cp:lastPrinted>
  <dcterms:created xsi:type="dcterms:W3CDTF">2011-03-02T11:49:20Z</dcterms:created>
  <dcterms:modified xsi:type="dcterms:W3CDTF">2012-10-29T15:34:43Z</dcterms:modified>
</cp:coreProperties>
</file>