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4522" r:id="rId2"/>
  </p:sldMasterIdLst>
  <p:notesMasterIdLst>
    <p:notesMasterId r:id="rId72"/>
  </p:notesMasterIdLst>
  <p:handoutMasterIdLst>
    <p:handoutMasterId r:id="rId73"/>
  </p:handoutMasterIdLst>
  <p:sldIdLst>
    <p:sldId id="757" r:id="rId3"/>
    <p:sldId id="1175" r:id="rId4"/>
    <p:sldId id="1104" r:id="rId5"/>
    <p:sldId id="1102" r:id="rId6"/>
    <p:sldId id="1103" r:id="rId7"/>
    <p:sldId id="807" r:id="rId8"/>
    <p:sldId id="931" r:id="rId9"/>
    <p:sldId id="930" r:id="rId10"/>
    <p:sldId id="850" r:id="rId11"/>
    <p:sldId id="843" r:id="rId12"/>
    <p:sldId id="992" r:id="rId13"/>
    <p:sldId id="788" r:id="rId14"/>
    <p:sldId id="1184" r:id="rId15"/>
    <p:sldId id="789" r:id="rId16"/>
    <p:sldId id="790" r:id="rId17"/>
    <p:sldId id="1178" r:id="rId18"/>
    <p:sldId id="1131" r:id="rId19"/>
    <p:sldId id="1182" r:id="rId20"/>
    <p:sldId id="1183" r:id="rId21"/>
    <p:sldId id="1177" r:id="rId22"/>
    <p:sldId id="1132" r:id="rId23"/>
    <p:sldId id="767" r:id="rId24"/>
    <p:sldId id="838" r:id="rId25"/>
    <p:sldId id="1185" r:id="rId26"/>
    <p:sldId id="1157" r:id="rId27"/>
    <p:sldId id="1150" r:id="rId28"/>
    <p:sldId id="1156" r:id="rId29"/>
    <p:sldId id="1158" r:id="rId30"/>
    <p:sldId id="1153" r:id="rId31"/>
    <p:sldId id="1154" r:id="rId32"/>
    <p:sldId id="1174" r:id="rId33"/>
    <p:sldId id="823" r:id="rId34"/>
    <p:sldId id="970" r:id="rId35"/>
    <p:sldId id="1186" r:id="rId36"/>
    <p:sldId id="1176" r:id="rId37"/>
    <p:sldId id="1161" r:id="rId38"/>
    <p:sldId id="1162" r:id="rId39"/>
    <p:sldId id="1173" r:id="rId40"/>
    <p:sldId id="1171" r:id="rId41"/>
    <p:sldId id="1172" r:id="rId42"/>
    <p:sldId id="834" r:id="rId43"/>
    <p:sldId id="1187" r:id="rId44"/>
    <p:sldId id="1089" r:id="rId45"/>
    <p:sldId id="835" r:id="rId46"/>
    <p:sldId id="953" r:id="rId47"/>
    <p:sldId id="888" r:id="rId48"/>
    <p:sldId id="1188" r:id="rId49"/>
    <p:sldId id="836" r:id="rId50"/>
    <p:sldId id="891" r:id="rId51"/>
    <p:sldId id="892" r:id="rId52"/>
    <p:sldId id="837" r:id="rId53"/>
    <p:sldId id="915" r:id="rId54"/>
    <p:sldId id="917" r:id="rId55"/>
    <p:sldId id="1107" r:id="rId56"/>
    <p:sldId id="1118" r:id="rId57"/>
    <p:sldId id="1119" r:id="rId58"/>
    <p:sldId id="1120" r:id="rId59"/>
    <p:sldId id="1121" r:id="rId60"/>
    <p:sldId id="1122" r:id="rId61"/>
    <p:sldId id="1123" r:id="rId62"/>
    <p:sldId id="1124" r:id="rId63"/>
    <p:sldId id="1125" r:id="rId64"/>
    <p:sldId id="1111" r:id="rId65"/>
    <p:sldId id="1193" r:id="rId66"/>
    <p:sldId id="1194" r:id="rId67"/>
    <p:sldId id="1197" r:id="rId68"/>
    <p:sldId id="1195" r:id="rId69"/>
    <p:sldId id="1196" r:id="rId70"/>
    <p:sldId id="1101" r:id="rId71"/>
  </p:sldIdLst>
  <p:sldSz cx="12190413" cy="6859588"/>
  <p:notesSz cx="6797675" cy="9926638"/>
  <p:defaultTextStyle>
    <a:defPPr>
      <a:defRPr lang="de-DE"/>
    </a:defPPr>
    <a:lvl1pPr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608013" indent="-1508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217613" indent="-3032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827213" indent="-4556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436813" indent="-6080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25">
          <p15:clr>
            <a:srgbClr val="A4A3A4"/>
          </p15:clr>
        </p15:guide>
        <p15:guide id="2" orient="horz" pos="4013">
          <p15:clr>
            <a:srgbClr val="A4A3A4"/>
          </p15:clr>
        </p15:guide>
        <p15:guide id="3" orient="horz" pos="484">
          <p15:clr>
            <a:srgbClr val="A4A3A4"/>
          </p15:clr>
        </p15:guide>
        <p15:guide id="4" orient="horz" pos="802">
          <p15:clr>
            <a:srgbClr val="A4A3A4"/>
          </p15:clr>
        </p15:guide>
        <p15:guide id="5" orient="horz">
          <p15:clr>
            <a:srgbClr val="A4A3A4"/>
          </p15:clr>
        </p15:guide>
        <p15:guide id="6" orient="horz" pos="165">
          <p15:clr>
            <a:srgbClr val="A4A3A4"/>
          </p15:clr>
        </p15:guide>
        <p15:guide id="7" orient="horz" pos="4170">
          <p15:clr>
            <a:srgbClr val="A4A3A4"/>
          </p15:clr>
        </p15:guide>
        <p15:guide id="8" orient="horz" pos="970">
          <p15:clr>
            <a:srgbClr val="A4A3A4"/>
          </p15:clr>
        </p15:guide>
        <p15:guide id="9" pos="3840">
          <p15:clr>
            <a:srgbClr val="A4A3A4"/>
          </p15:clr>
        </p15:guide>
        <p15:guide id="10" pos="7367">
          <p15:clr>
            <a:srgbClr val="A4A3A4"/>
          </p15:clr>
        </p15:guide>
        <p15:guide id="11">
          <p15:clr>
            <a:srgbClr val="A4A3A4"/>
          </p15:clr>
        </p15:guide>
        <p15:guide id="12" pos="167">
          <p15:clr>
            <a:srgbClr val="A4A3A4"/>
          </p15:clr>
        </p15:guide>
        <p15:guide id="13" pos="7520">
          <p15:clr>
            <a:srgbClr val="A4A3A4"/>
          </p15:clr>
        </p15:guide>
        <p15:guide id="14" pos="5601">
          <p15:clr>
            <a:srgbClr val="A4A3A4"/>
          </p15:clr>
        </p15:guide>
        <p15:guide id="15" pos="2085">
          <p15:clr>
            <a:srgbClr val="A4A3A4"/>
          </p15:clr>
        </p15:guide>
        <p15:guide id="16" pos="76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zerző" initials="S" lastIdx="2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E4D5"/>
    <a:srgbClr val="EFF6EE"/>
    <a:srgbClr val="000000"/>
    <a:srgbClr val="C3D8D4"/>
    <a:srgbClr val="6FA197"/>
    <a:srgbClr val="6FAE97"/>
    <a:srgbClr val="325037"/>
    <a:srgbClr val="C1EBFB"/>
    <a:srgbClr val="F1F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9" autoAdjust="0"/>
    <p:restoredTop sz="86445" autoAdjust="0"/>
  </p:normalViewPr>
  <p:slideViewPr>
    <p:cSldViewPr>
      <p:cViewPr>
        <p:scale>
          <a:sx n="40" d="100"/>
          <a:sy n="40" d="100"/>
        </p:scale>
        <p:origin x="1848" y="672"/>
      </p:cViewPr>
      <p:guideLst>
        <p:guide orient="horz" pos="325"/>
        <p:guide orient="horz" pos="4013"/>
        <p:guide orient="horz" pos="484"/>
        <p:guide orient="horz" pos="802"/>
        <p:guide orient="horz"/>
        <p:guide orient="horz" pos="165"/>
        <p:guide orient="horz" pos="4170"/>
        <p:guide orient="horz" pos="970"/>
        <p:guide pos="3840"/>
        <p:guide pos="7367"/>
        <p:guide/>
        <p:guide pos="167"/>
        <p:guide pos="7520"/>
        <p:guide pos="5601"/>
        <p:guide pos="2085"/>
        <p:guide pos="7678"/>
      </p:guideLst>
    </p:cSldViewPr>
  </p:slideViewPr>
  <p:outlineViewPr>
    <p:cViewPr>
      <p:scale>
        <a:sx n="33" d="100"/>
        <a:sy n="33" d="100"/>
      </p:scale>
      <p:origin x="0" y="-416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700"/>
    </p:cViewPr>
  </p:sorterViewPr>
  <p:notesViewPr>
    <p:cSldViewPr>
      <p:cViewPr varScale="1">
        <p:scale>
          <a:sx n="98" d="100"/>
          <a:sy n="98" d="100"/>
        </p:scale>
        <p:origin x="-3898" y="-7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handoutMaster" Target="handoutMasters/handoutMaster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917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917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Értékesítés-támogatási Igazgatóság Bizalmas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917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Értékesítés-támogatási Igazgatóság Bizalmas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21917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764ADC-D425-4E95-999E-9A9ABA0A31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83572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917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917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Értékesítés-támogatási Igazgatóság Bizalmas</a:t>
            </a:r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917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Értékesítés-támogatási Igazgatóság Bizalmas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21917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1C53B2-8D89-4347-BE9C-71DB7697FB7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244918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0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76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72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68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100356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B6B15D6D-E92F-4A98-BF66-26923EDF78BC}" type="slidenum">
              <a:rPr lang="de-DE" altLang="hu-HU" sz="1200" smtClean="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1</a:t>
            </a:fld>
            <a:endParaRPr lang="de-DE" altLang="hu-HU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>
            <a:extLst>
              <a:ext uri="{FF2B5EF4-FFF2-40B4-BE49-F238E27FC236}">
                <a16:creationId xmlns:a16="http://schemas.microsoft.com/office/drawing/2014/main" id="{7C4638B5-F961-4E65-AC67-2617DD889C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3288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3288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3288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3288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473A08-82C9-41E5-920F-A1D19474D2A5}" type="slidenum">
              <a:rPr lang="de-DE" altLang="hu-HU" sz="12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de-DE" altLang="hu-HU" sz="1200">
              <a:latin typeface="Arial" panose="020B0604020202020204" pitchFamily="34" charset="0"/>
            </a:endParaRPr>
          </a:p>
        </p:txBody>
      </p:sp>
      <p:sp>
        <p:nvSpPr>
          <p:cNvPr id="191491" name="Rectangle 2">
            <a:extLst>
              <a:ext uri="{FF2B5EF4-FFF2-40B4-BE49-F238E27FC236}">
                <a16:creationId xmlns:a16="http://schemas.microsoft.com/office/drawing/2014/main" id="{3D150188-8349-4B83-A7AF-521F085C03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2" name="Rectangle 3">
            <a:extLst>
              <a:ext uri="{FF2B5EF4-FFF2-40B4-BE49-F238E27FC236}">
                <a16:creationId xmlns:a16="http://schemas.microsoft.com/office/drawing/2014/main" id="{8E5EE825-93C5-48AD-9FC9-371EA9049C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E0CB63A8-081B-4E71-87C4-13A2E96CFF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Értékesítés-támogatási Igazgatóság Bizalmas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AF890FB9-2AAA-4163-A023-81DF64BA0C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Értékesítés-támogatási Igazgatóság Bizalmas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>
            <a:extLst>
              <a:ext uri="{FF2B5EF4-FFF2-40B4-BE49-F238E27FC236}">
                <a16:creationId xmlns:a16="http://schemas.microsoft.com/office/drawing/2014/main" id="{7C4638B5-F961-4E65-AC67-2617DD889C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3288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3288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3288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3288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473A08-82C9-41E5-920F-A1D19474D2A5}" type="slidenum">
              <a:rPr lang="de-DE" altLang="hu-HU" sz="12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de-DE" altLang="hu-HU" sz="1200">
              <a:latin typeface="Arial" panose="020B0604020202020204" pitchFamily="34" charset="0"/>
            </a:endParaRPr>
          </a:p>
        </p:txBody>
      </p:sp>
      <p:sp>
        <p:nvSpPr>
          <p:cNvPr id="191491" name="Rectangle 2">
            <a:extLst>
              <a:ext uri="{FF2B5EF4-FFF2-40B4-BE49-F238E27FC236}">
                <a16:creationId xmlns:a16="http://schemas.microsoft.com/office/drawing/2014/main" id="{3D150188-8349-4B83-A7AF-521F085C03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2" name="Rectangle 3">
            <a:extLst>
              <a:ext uri="{FF2B5EF4-FFF2-40B4-BE49-F238E27FC236}">
                <a16:creationId xmlns:a16="http://schemas.microsoft.com/office/drawing/2014/main" id="{8E5EE825-93C5-48AD-9FC9-371EA9049C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E0CB63A8-081B-4E71-87C4-13A2E96CFF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Értékesítés-támogatási Igazgatóság Bizalmas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AF890FB9-2AAA-4163-A023-81DF64BA0C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Értékesítés-támogatási Igazgatóság Bizalmas</a:t>
            </a:r>
          </a:p>
        </p:txBody>
      </p:sp>
    </p:spTree>
    <p:extLst>
      <p:ext uri="{BB962C8B-B14F-4D97-AF65-F5344CB8AC3E}">
        <p14:creationId xmlns:p14="http://schemas.microsoft.com/office/powerpoint/2010/main" val="1516115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328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328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328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328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E499D59F-1A56-41CB-9DAA-2211FA2EB388}" type="slidenum">
              <a:rPr lang="de-DE" altLang="hu-HU" sz="1200" smtClean="0"/>
              <a:pPr eaLnBrk="1" hangingPunct="1">
                <a:defRPr/>
              </a:pPr>
              <a:t>57</a:t>
            </a:fld>
            <a:endParaRPr lang="de-DE" altLang="hu-HU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Értékesítés-támogatási Igazgatóság Bizalmas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Értékesítés-támogatási Igazgatóság Bizalmas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328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328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328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328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14C7822A-2A47-41D3-A8A2-2172C4CB3AAB}" type="slidenum">
              <a:rPr lang="de-DE" altLang="hu-HU" sz="1200" smtClean="0"/>
              <a:pPr eaLnBrk="1" hangingPunct="1">
                <a:defRPr/>
              </a:pPr>
              <a:t>58</a:t>
            </a:fld>
            <a:endParaRPr lang="de-DE" altLang="hu-HU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Értékesítés-támogatási Igazgatóság Bizalmas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Értékesítés-támogatási Igazgatóság Bizalmas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328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328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328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328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9B791ECA-CF72-44A8-92EC-F21042DC81B9}" type="slidenum">
              <a:rPr lang="de-DE" altLang="hu-HU" sz="1200" smtClean="0"/>
              <a:pPr eaLnBrk="1" hangingPunct="1">
                <a:defRPr/>
              </a:pPr>
              <a:t>60</a:t>
            </a:fld>
            <a:endParaRPr lang="de-DE" altLang="hu-HU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Értékesítés-támogatási Igazgatóság Bizalmas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Értékesítés-támogatási Igazgatóság Bizalmas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328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328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328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328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49798734-371F-4E92-B248-2D096DE04731}" type="slidenum">
              <a:rPr lang="de-DE" altLang="hu-HU" sz="1200" smtClean="0"/>
              <a:pPr eaLnBrk="1" hangingPunct="1">
                <a:defRPr/>
              </a:pPr>
              <a:t>61</a:t>
            </a:fld>
            <a:endParaRPr lang="de-DE" altLang="hu-HU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Értékesítés-támogatási Igazgatóság Bizalmas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Értékesítés-támogatási Igazgatóság Bizalmas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328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328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328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3288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03288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AEF5A54-B47F-42A3-920C-67EE24C1B1E7}" type="slidenum">
              <a:rPr lang="de-DE" altLang="hu-HU" sz="1200" smtClean="0"/>
              <a:pPr eaLnBrk="1" hangingPunct="1">
                <a:defRPr/>
              </a:pPr>
              <a:t>62</a:t>
            </a:fld>
            <a:endParaRPr lang="de-DE" altLang="hu-HU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Értékesítés-támogatási Igazgatóság Bizalmas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Értékesítés-támogatási Igazgatóság Bizalmas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Board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5843588"/>
            <a:ext cx="20351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2"/>
          <p:cNvSpPr/>
          <p:nvPr/>
        </p:nvSpPr>
        <p:spPr>
          <a:xfrm>
            <a:off x="292100" y="6373813"/>
            <a:ext cx="1439863" cy="35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0" y="6929"/>
            <a:ext cx="4841875" cy="4574596"/>
          </a:xfrm>
          <a:solidFill>
            <a:srgbClr val="CFE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de-DE" sz="100" dirty="0" smtClean="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508000" y="3821113"/>
            <a:ext cx="4069756" cy="152876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lang="en-GB" sz="1800" b="0" kern="1200" cap="none" baseline="0" noProof="0" dirty="0" smtClean="0">
                <a:solidFill>
                  <a:srgbClr val="00378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1600" b="0" kern="1200" cap="none" baseline="0" noProof="0" dirty="0">
                <a:solidFill>
                  <a:srgbClr val="00378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defRPr sz="1200">
                <a:solidFill>
                  <a:srgbClr val="003781"/>
                </a:solidFill>
              </a:defRPr>
            </a:lvl3pPr>
            <a:lvl4pPr>
              <a:lnSpc>
                <a:spcPct val="100000"/>
              </a:lnSpc>
              <a:buAutoNum type="arabicPeriod"/>
              <a:defRPr sz="1200">
                <a:solidFill>
                  <a:srgbClr val="00378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rgbClr val="003781"/>
                </a:solidFill>
              </a:defRPr>
            </a:lvl5pPr>
            <a:lvl6pPr>
              <a:defRPr>
                <a:solidFill>
                  <a:srgbClr val="003781"/>
                </a:solidFill>
              </a:defRPr>
            </a:lvl6pPr>
            <a:lvl7pPr>
              <a:defRPr>
                <a:solidFill>
                  <a:srgbClr val="003781"/>
                </a:solidFill>
              </a:defRPr>
            </a:lvl7pPr>
            <a:lvl8pPr>
              <a:defRPr>
                <a:solidFill>
                  <a:srgbClr val="003781"/>
                </a:solidFill>
              </a:defRPr>
            </a:lvl8pPr>
            <a:lvl9pPr>
              <a:buAutoNum type="arabicParenR"/>
              <a:defRPr>
                <a:solidFill>
                  <a:srgbClr val="003781"/>
                </a:solidFill>
              </a:defRPr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</p:txBody>
      </p:sp>
      <p:sp>
        <p:nvSpPr>
          <p:cNvPr id="4" name="Tabellenplatzhalter 3"/>
          <p:cNvSpPr>
            <a:spLocks noGrp="1"/>
          </p:cNvSpPr>
          <p:nvPr>
            <p:ph type="tbl" sz="quarter" idx="14"/>
          </p:nvPr>
        </p:nvSpPr>
        <p:spPr>
          <a:xfrm>
            <a:off x="6094413" y="515938"/>
            <a:ext cx="5600700" cy="5835650"/>
          </a:xfrm>
          <a:prstGeom prst="rect">
            <a:avLst/>
          </a:prstGeom>
        </p:spPr>
        <p:txBody>
          <a:bodyPr anchor="ctr"/>
          <a:lstStyle>
            <a:lvl1pPr algn="ctr">
              <a:defRPr sz="2000"/>
            </a:lvl1pPr>
          </a:lstStyle>
          <a:p>
            <a:pPr lvl="0"/>
            <a:r>
              <a:rPr lang="hu-HU" noProof="0"/>
              <a:t>Táblázat beszúrásához kattintson az ikonra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7935" y="765498"/>
            <a:ext cx="5588066" cy="3024336"/>
          </a:xfrm>
        </p:spPr>
        <p:txBody>
          <a:bodyPr/>
          <a:lstStyle>
            <a:lvl1pPr>
              <a:defRPr lang="en-GB" sz="4400" b="1" kern="1200" cap="all" baseline="0" dirty="0">
                <a:solidFill>
                  <a:srgbClr val="00378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98631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8"/>
          <p:cNvPicPr>
            <a:picLocks noChangeAspect="1"/>
          </p:cNvPicPr>
          <p:nvPr/>
        </p:nvPicPr>
        <p:blipFill>
          <a:blip r:embed="rId2" cstate="print">
            <a:alphaModFix amt="45000"/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95207" y="550109"/>
            <a:ext cx="6095206" cy="6309480"/>
          </a:xfrm>
          <a:prstGeom prst="rect">
            <a:avLst/>
          </a:prstGeom>
        </p:spPr>
      </p:pic>
      <p:sp>
        <p:nvSpPr>
          <p:cNvPr id="4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-1" y="0"/>
            <a:ext cx="12190413" cy="6859588"/>
          </a:xfr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de-DE" sz="100" dirty="0" smtClean="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5113" y="2552700"/>
            <a:ext cx="4173909" cy="3297004"/>
          </a:xfrm>
        </p:spPr>
        <p:txBody>
          <a:bodyPr lIns="144000" tIns="216000"/>
          <a:lstStyle>
            <a:lvl1pPr>
              <a:defRPr lang="de-DE" sz="20000" b="1" kern="1200" cap="all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55" name="Textplatzhalter 54"/>
          <p:cNvSpPr>
            <a:spLocks noGrp="1"/>
          </p:cNvSpPr>
          <p:nvPr>
            <p:ph type="body" sz="quarter" idx="14"/>
          </p:nvPr>
        </p:nvSpPr>
        <p:spPr>
          <a:xfrm>
            <a:off x="508000" y="515939"/>
            <a:ext cx="7618413" cy="2538412"/>
          </a:xfrm>
          <a:prstGeom prst="rect">
            <a:avLst/>
          </a:prstGeom>
        </p:spPr>
        <p:txBody>
          <a:bodyPr bIns="180000" anchor="b">
            <a:normAutofit/>
          </a:bodyPr>
          <a:lstStyle>
            <a:lvl1pPr marL="0" algn="l" defTabSz="1219170" rtl="0" eaLnBrk="1" latinLnBrk="0" hangingPunct="1">
              <a:defRPr lang="de-DE" sz="3600" b="1" kern="1200" cap="all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 noProof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604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8"/>
          <p:cNvPicPr>
            <a:picLocks noChangeAspect="1"/>
          </p:cNvPicPr>
          <p:nvPr/>
        </p:nvPicPr>
        <p:blipFill>
          <a:blip r:embed="rId2" cstate="print">
            <a:alphaModFix amt="45000"/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95207" y="550109"/>
            <a:ext cx="6095206" cy="6309480"/>
          </a:xfrm>
          <a:prstGeom prst="rect">
            <a:avLst/>
          </a:prstGeom>
        </p:spPr>
      </p:pic>
      <p:sp>
        <p:nvSpPr>
          <p:cNvPr id="6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-1" y="0"/>
            <a:ext cx="12190413" cy="6859588"/>
          </a:xfr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de-DE" sz="100" dirty="0" smtClean="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5" name="Textplatzhalter 54"/>
          <p:cNvSpPr>
            <a:spLocks noGrp="1"/>
          </p:cNvSpPr>
          <p:nvPr>
            <p:ph type="body" sz="quarter" idx="14"/>
          </p:nvPr>
        </p:nvSpPr>
        <p:spPr>
          <a:xfrm>
            <a:off x="508000" y="515939"/>
            <a:ext cx="7618413" cy="2538412"/>
          </a:xfrm>
          <a:prstGeom prst="rect">
            <a:avLst/>
          </a:prstGeom>
        </p:spPr>
        <p:txBody>
          <a:bodyPr bIns="180000" anchor="b"/>
          <a:lstStyle>
            <a:lvl1pPr marL="0" algn="l" defTabSz="1219170" rtl="0" eaLnBrk="1" latinLnBrk="0" hangingPunct="1">
              <a:defRPr lang="de-DE" sz="3600" b="1" kern="1200" cap="all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 noProof="0"/>
              <a:t>Mintaszöveg szerkesztése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550863" y="3560763"/>
            <a:ext cx="5294312" cy="255111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57706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Content one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4"/>
          <p:cNvSpPr>
            <a:spLocks noEditPoints="1"/>
          </p:cNvSpPr>
          <p:nvPr/>
        </p:nvSpPr>
        <p:spPr bwMode="auto">
          <a:xfrm>
            <a:off x="11385550" y="260350"/>
            <a:ext cx="309563" cy="309563"/>
          </a:xfrm>
          <a:custGeom>
            <a:avLst/>
            <a:gdLst>
              <a:gd name="T0" fmla="*/ 2147483647 w 396"/>
              <a:gd name="T1" fmla="*/ 2147483647 h 397"/>
              <a:gd name="T2" fmla="*/ 2147483647 w 396"/>
              <a:gd name="T3" fmla="*/ 2147483647 h 397"/>
              <a:gd name="T4" fmla="*/ 2147483647 w 396"/>
              <a:gd name="T5" fmla="*/ 2147483647 h 397"/>
              <a:gd name="T6" fmla="*/ 2147483647 w 396"/>
              <a:gd name="T7" fmla="*/ 2147483647 h 397"/>
              <a:gd name="T8" fmla="*/ 2147483647 w 396"/>
              <a:gd name="T9" fmla="*/ 2147483647 h 397"/>
              <a:gd name="T10" fmla="*/ 2147483647 w 396"/>
              <a:gd name="T11" fmla="*/ 2147483647 h 397"/>
              <a:gd name="T12" fmla="*/ 2147483647 w 396"/>
              <a:gd name="T13" fmla="*/ 2147483647 h 397"/>
              <a:gd name="T14" fmla="*/ 2147483647 w 396"/>
              <a:gd name="T15" fmla="*/ 2147483647 h 397"/>
              <a:gd name="T16" fmla="*/ 2147483647 w 396"/>
              <a:gd name="T17" fmla="*/ 2147483647 h 397"/>
              <a:gd name="T18" fmla="*/ 2147483647 w 396"/>
              <a:gd name="T19" fmla="*/ 2147483647 h 397"/>
              <a:gd name="T20" fmla="*/ 2147483647 w 396"/>
              <a:gd name="T21" fmla="*/ 2147483647 h 397"/>
              <a:gd name="T22" fmla="*/ 2147483647 w 396"/>
              <a:gd name="T23" fmla="*/ 2147483647 h 397"/>
              <a:gd name="T24" fmla="*/ 2147483647 w 396"/>
              <a:gd name="T25" fmla="*/ 2147483647 h 397"/>
              <a:gd name="T26" fmla="*/ 2147483647 w 396"/>
              <a:gd name="T27" fmla="*/ 2147483647 h 397"/>
              <a:gd name="T28" fmla="*/ 2147483647 w 396"/>
              <a:gd name="T29" fmla="*/ 2147483647 h 397"/>
              <a:gd name="T30" fmla="*/ 2147483647 w 396"/>
              <a:gd name="T31" fmla="*/ 2147483647 h 397"/>
              <a:gd name="T32" fmla="*/ 2147483647 w 396"/>
              <a:gd name="T33" fmla="*/ 2147483647 h 397"/>
              <a:gd name="T34" fmla="*/ 2147483647 w 396"/>
              <a:gd name="T35" fmla="*/ 2147483647 h 397"/>
              <a:gd name="T36" fmla="*/ 2147483647 w 396"/>
              <a:gd name="T37" fmla="*/ 2147483647 h 397"/>
              <a:gd name="T38" fmla="*/ 2147483647 w 396"/>
              <a:gd name="T39" fmla="*/ 2147483647 h 397"/>
              <a:gd name="T40" fmla="*/ 2147483647 w 396"/>
              <a:gd name="T41" fmla="*/ 2147483647 h 397"/>
              <a:gd name="T42" fmla="*/ 2147483647 w 396"/>
              <a:gd name="T43" fmla="*/ 2147483647 h 397"/>
              <a:gd name="T44" fmla="*/ 2147483647 w 396"/>
              <a:gd name="T45" fmla="*/ 2147483647 h 397"/>
              <a:gd name="T46" fmla="*/ 2147483647 w 396"/>
              <a:gd name="T47" fmla="*/ 2147483647 h 397"/>
              <a:gd name="T48" fmla="*/ 2147483647 w 396"/>
              <a:gd name="T49" fmla="*/ 2147483647 h 397"/>
              <a:gd name="T50" fmla="*/ 2147483647 w 396"/>
              <a:gd name="T51" fmla="*/ 2147483647 h 397"/>
              <a:gd name="T52" fmla="*/ 2147483647 w 396"/>
              <a:gd name="T53" fmla="*/ 2147483647 h 397"/>
              <a:gd name="T54" fmla="*/ 2147483647 w 396"/>
              <a:gd name="T55" fmla="*/ 0 h 397"/>
              <a:gd name="T56" fmla="*/ 0 w 396"/>
              <a:gd name="T57" fmla="*/ 2147483647 h 397"/>
              <a:gd name="T58" fmla="*/ 2147483647 w 396"/>
              <a:gd name="T59" fmla="*/ 2147483647 h 397"/>
              <a:gd name="T60" fmla="*/ 2147483647 w 396"/>
              <a:gd name="T61" fmla="*/ 2147483647 h 3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endParaRPr lang="hu-HU"/>
          </a:p>
        </p:txBody>
      </p:sp>
      <p:sp>
        <p:nvSpPr>
          <p:cNvPr id="7" name="Freeform 54"/>
          <p:cNvSpPr>
            <a:spLocks noEditPoints="1"/>
          </p:cNvSpPr>
          <p:nvPr/>
        </p:nvSpPr>
        <p:spPr bwMode="auto">
          <a:xfrm>
            <a:off x="11385550" y="260350"/>
            <a:ext cx="309563" cy="309563"/>
          </a:xfrm>
          <a:custGeom>
            <a:avLst/>
            <a:gdLst>
              <a:gd name="T0" fmla="*/ 2147483647 w 396"/>
              <a:gd name="T1" fmla="*/ 2147483647 h 397"/>
              <a:gd name="T2" fmla="*/ 2147483647 w 396"/>
              <a:gd name="T3" fmla="*/ 2147483647 h 397"/>
              <a:gd name="T4" fmla="*/ 2147483647 w 396"/>
              <a:gd name="T5" fmla="*/ 2147483647 h 397"/>
              <a:gd name="T6" fmla="*/ 2147483647 w 396"/>
              <a:gd name="T7" fmla="*/ 2147483647 h 397"/>
              <a:gd name="T8" fmla="*/ 2147483647 w 396"/>
              <a:gd name="T9" fmla="*/ 2147483647 h 397"/>
              <a:gd name="T10" fmla="*/ 2147483647 w 396"/>
              <a:gd name="T11" fmla="*/ 2147483647 h 397"/>
              <a:gd name="T12" fmla="*/ 2147483647 w 396"/>
              <a:gd name="T13" fmla="*/ 2147483647 h 397"/>
              <a:gd name="T14" fmla="*/ 2147483647 w 396"/>
              <a:gd name="T15" fmla="*/ 2147483647 h 397"/>
              <a:gd name="T16" fmla="*/ 2147483647 w 396"/>
              <a:gd name="T17" fmla="*/ 2147483647 h 397"/>
              <a:gd name="T18" fmla="*/ 2147483647 w 396"/>
              <a:gd name="T19" fmla="*/ 2147483647 h 397"/>
              <a:gd name="T20" fmla="*/ 2147483647 w 396"/>
              <a:gd name="T21" fmla="*/ 2147483647 h 397"/>
              <a:gd name="T22" fmla="*/ 2147483647 w 396"/>
              <a:gd name="T23" fmla="*/ 2147483647 h 397"/>
              <a:gd name="T24" fmla="*/ 2147483647 w 396"/>
              <a:gd name="T25" fmla="*/ 2147483647 h 397"/>
              <a:gd name="T26" fmla="*/ 2147483647 w 396"/>
              <a:gd name="T27" fmla="*/ 2147483647 h 397"/>
              <a:gd name="T28" fmla="*/ 2147483647 w 396"/>
              <a:gd name="T29" fmla="*/ 2147483647 h 397"/>
              <a:gd name="T30" fmla="*/ 2147483647 w 396"/>
              <a:gd name="T31" fmla="*/ 2147483647 h 397"/>
              <a:gd name="T32" fmla="*/ 2147483647 w 396"/>
              <a:gd name="T33" fmla="*/ 2147483647 h 397"/>
              <a:gd name="T34" fmla="*/ 2147483647 w 396"/>
              <a:gd name="T35" fmla="*/ 2147483647 h 397"/>
              <a:gd name="T36" fmla="*/ 2147483647 w 396"/>
              <a:gd name="T37" fmla="*/ 2147483647 h 397"/>
              <a:gd name="T38" fmla="*/ 2147483647 w 396"/>
              <a:gd name="T39" fmla="*/ 2147483647 h 397"/>
              <a:gd name="T40" fmla="*/ 2147483647 w 396"/>
              <a:gd name="T41" fmla="*/ 2147483647 h 397"/>
              <a:gd name="T42" fmla="*/ 2147483647 w 396"/>
              <a:gd name="T43" fmla="*/ 2147483647 h 397"/>
              <a:gd name="T44" fmla="*/ 2147483647 w 396"/>
              <a:gd name="T45" fmla="*/ 2147483647 h 397"/>
              <a:gd name="T46" fmla="*/ 2147483647 w 396"/>
              <a:gd name="T47" fmla="*/ 2147483647 h 397"/>
              <a:gd name="T48" fmla="*/ 2147483647 w 396"/>
              <a:gd name="T49" fmla="*/ 2147483647 h 397"/>
              <a:gd name="T50" fmla="*/ 2147483647 w 396"/>
              <a:gd name="T51" fmla="*/ 2147483647 h 397"/>
              <a:gd name="T52" fmla="*/ 2147483647 w 396"/>
              <a:gd name="T53" fmla="*/ 2147483647 h 397"/>
              <a:gd name="T54" fmla="*/ 2147483647 w 396"/>
              <a:gd name="T55" fmla="*/ 0 h 397"/>
              <a:gd name="T56" fmla="*/ 0 w 396"/>
              <a:gd name="T57" fmla="*/ 2147483647 h 397"/>
              <a:gd name="T58" fmla="*/ 2147483647 w 396"/>
              <a:gd name="T59" fmla="*/ 2147483647 h 397"/>
              <a:gd name="T60" fmla="*/ 2147483647 w 396"/>
              <a:gd name="T61" fmla="*/ 2147483647 h 3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endParaRPr lang="hu-HU"/>
          </a:p>
        </p:txBody>
      </p:sp>
      <p:sp>
        <p:nvSpPr>
          <p:cNvPr id="14" name="Inhaltsplatzhalter 13" descr="Spalte links"/>
          <p:cNvSpPr>
            <a:spLocks noGrp="1"/>
          </p:cNvSpPr>
          <p:nvPr>
            <p:ph sz="quarter" idx="13"/>
          </p:nvPr>
        </p:nvSpPr>
        <p:spPr>
          <a:xfrm>
            <a:off x="507931" y="1530350"/>
            <a:ext cx="11187182" cy="4840175"/>
          </a:xfrm>
          <a:prstGeom prst="rect">
            <a:avLst/>
          </a:prstGeom>
        </p:spPr>
        <p:txBody>
          <a:bodyPr/>
          <a:lstStyle>
            <a:lvl1pPr>
              <a:lnSpc>
                <a:spcPts val="1920"/>
              </a:lnSpc>
              <a:spcAft>
                <a:spcPts val="0"/>
              </a:spcAft>
              <a:defRPr lang="en-GB" sz="18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11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0" y="1"/>
            <a:ext cx="8649691" cy="768350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de-DE" sz="100" dirty="0" smtClean="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itel 22"/>
          <p:cNvSpPr>
            <a:spLocks noGrp="1"/>
          </p:cNvSpPr>
          <p:nvPr>
            <p:ph type="title"/>
          </p:nvPr>
        </p:nvSpPr>
        <p:spPr>
          <a:xfrm>
            <a:off x="507934" y="515937"/>
            <a:ext cx="10672963" cy="514351"/>
          </a:xfrm>
        </p:spPr>
        <p:txBody>
          <a:bodyPr tIns="36000"/>
          <a:lstStyle>
            <a:lvl1pPr>
              <a:defRPr sz="3000"/>
            </a:lvl1pPr>
          </a:lstStyle>
          <a:p>
            <a:r>
              <a:rPr lang="hu-HU"/>
              <a:t>Mintacím szerkesztése</a:t>
            </a:r>
            <a:endParaRPr lang="en-GB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20"/>
          </p:nvPr>
        </p:nvSpPr>
        <p:spPr>
          <a:xfrm>
            <a:off x="514350" y="260350"/>
            <a:ext cx="5580063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umsplatzhalter 1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01C91-EA8B-48DA-BA6F-9D5E8B6838FF}" type="datetime5">
              <a:rPr lang="en-US"/>
              <a:pPr>
                <a:defRPr/>
              </a:pPr>
              <a:t>3-Jun-20</a:t>
            </a:fld>
            <a:endParaRPr lang="en-GB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File name | department | author </a:t>
            </a:r>
            <a:endParaRPr lang="en-GB" dirty="0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D35DA-3397-43E9-98CC-9A1D99BDE78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02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y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4"/>
          <p:cNvSpPr>
            <a:spLocks noEditPoints="1"/>
          </p:cNvSpPr>
          <p:nvPr/>
        </p:nvSpPr>
        <p:spPr bwMode="auto">
          <a:xfrm>
            <a:off x="11385550" y="260350"/>
            <a:ext cx="309563" cy="309563"/>
          </a:xfrm>
          <a:custGeom>
            <a:avLst/>
            <a:gdLst>
              <a:gd name="T0" fmla="*/ 2147483647 w 396"/>
              <a:gd name="T1" fmla="*/ 2147483647 h 397"/>
              <a:gd name="T2" fmla="*/ 2147483647 w 396"/>
              <a:gd name="T3" fmla="*/ 2147483647 h 397"/>
              <a:gd name="T4" fmla="*/ 2147483647 w 396"/>
              <a:gd name="T5" fmla="*/ 2147483647 h 397"/>
              <a:gd name="T6" fmla="*/ 2147483647 w 396"/>
              <a:gd name="T7" fmla="*/ 2147483647 h 397"/>
              <a:gd name="T8" fmla="*/ 2147483647 w 396"/>
              <a:gd name="T9" fmla="*/ 2147483647 h 397"/>
              <a:gd name="T10" fmla="*/ 2147483647 w 396"/>
              <a:gd name="T11" fmla="*/ 2147483647 h 397"/>
              <a:gd name="T12" fmla="*/ 2147483647 w 396"/>
              <a:gd name="T13" fmla="*/ 2147483647 h 397"/>
              <a:gd name="T14" fmla="*/ 2147483647 w 396"/>
              <a:gd name="T15" fmla="*/ 2147483647 h 397"/>
              <a:gd name="T16" fmla="*/ 2147483647 w 396"/>
              <a:gd name="T17" fmla="*/ 2147483647 h 397"/>
              <a:gd name="T18" fmla="*/ 2147483647 w 396"/>
              <a:gd name="T19" fmla="*/ 2147483647 h 397"/>
              <a:gd name="T20" fmla="*/ 2147483647 w 396"/>
              <a:gd name="T21" fmla="*/ 2147483647 h 397"/>
              <a:gd name="T22" fmla="*/ 2147483647 w 396"/>
              <a:gd name="T23" fmla="*/ 2147483647 h 397"/>
              <a:gd name="T24" fmla="*/ 2147483647 w 396"/>
              <a:gd name="T25" fmla="*/ 2147483647 h 397"/>
              <a:gd name="T26" fmla="*/ 2147483647 w 396"/>
              <a:gd name="T27" fmla="*/ 2147483647 h 397"/>
              <a:gd name="T28" fmla="*/ 2147483647 w 396"/>
              <a:gd name="T29" fmla="*/ 2147483647 h 397"/>
              <a:gd name="T30" fmla="*/ 2147483647 w 396"/>
              <a:gd name="T31" fmla="*/ 2147483647 h 397"/>
              <a:gd name="T32" fmla="*/ 2147483647 w 396"/>
              <a:gd name="T33" fmla="*/ 2147483647 h 397"/>
              <a:gd name="T34" fmla="*/ 2147483647 w 396"/>
              <a:gd name="T35" fmla="*/ 2147483647 h 397"/>
              <a:gd name="T36" fmla="*/ 2147483647 w 396"/>
              <a:gd name="T37" fmla="*/ 2147483647 h 397"/>
              <a:gd name="T38" fmla="*/ 2147483647 w 396"/>
              <a:gd name="T39" fmla="*/ 2147483647 h 397"/>
              <a:gd name="T40" fmla="*/ 2147483647 w 396"/>
              <a:gd name="T41" fmla="*/ 2147483647 h 397"/>
              <a:gd name="T42" fmla="*/ 2147483647 w 396"/>
              <a:gd name="T43" fmla="*/ 2147483647 h 397"/>
              <a:gd name="T44" fmla="*/ 2147483647 w 396"/>
              <a:gd name="T45" fmla="*/ 2147483647 h 397"/>
              <a:gd name="T46" fmla="*/ 2147483647 w 396"/>
              <a:gd name="T47" fmla="*/ 2147483647 h 397"/>
              <a:gd name="T48" fmla="*/ 2147483647 w 396"/>
              <a:gd name="T49" fmla="*/ 2147483647 h 397"/>
              <a:gd name="T50" fmla="*/ 2147483647 w 396"/>
              <a:gd name="T51" fmla="*/ 2147483647 h 397"/>
              <a:gd name="T52" fmla="*/ 2147483647 w 396"/>
              <a:gd name="T53" fmla="*/ 2147483647 h 397"/>
              <a:gd name="T54" fmla="*/ 2147483647 w 396"/>
              <a:gd name="T55" fmla="*/ 0 h 397"/>
              <a:gd name="T56" fmla="*/ 0 w 396"/>
              <a:gd name="T57" fmla="*/ 2147483647 h 397"/>
              <a:gd name="T58" fmla="*/ 2147483647 w 396"/>
              <a:gd name="T59" fmla="*/ 2147483647 h 397"/>
              <a:gd name="T60" fmla="*/ 2147483647 w 396"/>
              <a:gd name="T61" fmla="*/ 2147483647 h 3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endParaRPr lang="hu-HU"/>
          </a:p>
        </p:txBody>
      </p:sp>
      <p:sp>
        <p:nvSpPr>
          <p:cNvPr id="7" name="Freeform 54"/>
          <p:cNvSpPr>
            <a:spLocks noEditPoints="1"/>
          </p:cNvSpPr>
          <p:nvPr/>
        </p:nvSpPr>
        <p:spPr bwMode="auto">
          <a:xfrm>
            <a:off x="11385550" y="260350"/>
            <a:ext cx="309563" cy="309563"/>
          </a:xfrm>
          <a:custGeom>
            <a:avLst/>
            <a:gdLst>
              <a:gd name="T0" fmla="*/ 2147483647 w 396"/>
              <a:gd name="T1" fmla="*/ 2147483647 h 397"/>
              <a:gd name="T2" fmla="*/ 2147483647 w 396"/>
              <a:gd name="T3" fmla="*/ 2147483647 h 397"/>
              <a:gd name="T4" fmla="*/ 2147483647 w 396"/>
              <a:gd name="T5" fmla="*/ 2147483647 h 397"/>
              <a:gd name="T6" fmla="*/ 2147483647 w 396"/>
              <a:gd name="T7" fmla="*/ 2147483647 h 397"/>
              <a:gd name="T8" fmla="*/ 2147483647 w 396"/>
              <a:gd name="T9" fmla="*/ 2147483647 h 397"/>
              <a:gd name="T10" fmla="*/ 2147483647 w 396"/>
              <a:gd name="T11" fmla="*/ 2147483647 h 397"/>
              <a:gd name="T12" fmla="*/ 2147483647 w 396"/>
              <a:gd name="T13" fmla="*/ 2147483647 h 397"/>
              <a:gd name="T14" fmla="*/ 2147483647 w 396"/>
              <a:gd name="T15" fmla="*/ 2147483647 h 397"/>
              <a:gd name="T16" fmla="*/ 2147483647 w 396"/>
              <a:gd name="T17" fmla="*/ 2147483647 h 397"/>
              <a:gd name="T18" fmla="*/ 2147483647 w 396"/>
              <a:gd name="T19" fmla="*/ 2147483647 h 397"/>
              <a:gd name="T20" fmla="*/ 2147483647 w 396"/>
              <a:gd name="T21" fmla="*/ 2147483647 h 397"/>
              <a:gd name="T22" fmla="*/ 2147483647 w 396"/>
              <a:gd name="T23" fmla="*/ 2147483647 h 397"/>
              <a:gd name="T24" fmla="*/ 2147483647 w 396"/>
              <a:gd name="T25" fmla="*/ 2147483647 h 397"/>
              <a:gd name="T26" fmla="*/ 2147483647 w 396"/>
              <a:gd name="T27" fmla="*/ 2147483647 h 397"/>
              <a:gd name="T28" fmla="*/ 2147483647 w 396"/>
              <a:gd name="T29" fmla="*/ 2147483647 h 397"/>
              <a:gd name="T30" fmla="*/ 2147483647 w 396"/>
              <a:gd name="T31" fmla="*/ 2147483647 h 397"/>
              <a:gd name="T32" fmla="*/ 2147483647 w 396"/>
              <a:gd name="T33" fmla="*/ 2147483647 h 397"/>
              <a:gd name="T34" fmla="*/ 2147483647 w 396"/>
              <a:gd name="T35" fmla="*/ 2147483647 h 397"/>
              <a:gd name="T36" fmla="*/ 2147483647 w 396"/>
              <a:gd name="T37" fmla="*/ 2147483647 h 397"/>
              <a:gd name="T38" fmla="*/ 2147483647 w 396"/>
              <a:gd name="T39" fmla="*/ 2147483647 h 397"/>
              <a:gd name="T40" fmla="*/ 2147483647 w 396"/>
              <a:gd name="T41" fmla="*/ 2147483647 h 397"/>
              <a:gd name="T42" fmla="*/ 2147483647 w 396"/>
              <a:gd name="T43" fmla="*/ 2147483647 h 397"/>
              <a:gd name="T44" fmla="*/ 2147483647 w 396"/>
              <a:gd name="T45" fmla="*/ 2147483647 h 397"/>
              <a:gd name="T46" fmla="*/ 2147483647 w 396"/>
              <a:gd name="T47" fmla="*/ 2147483647 h 397"/>
              <a:gd name="T48" fmla="*/ 2147483647 w 396"/>
              <a:gd name="T49" fmla="*/ 2147483647 h 397"/>
              <a:gd name="T50" fmla="*/ 2147483647 w 396"/>
              <a:gd name="T51" fmla="*/ 2147483647 h 397"/>
              <a:gd name="T52" fmla="*/ 2147483647 w 396"/>
              <a:gd name="T53" fmla="*/ 2147483647 h 397"/>
              <a:gd name="T54" fmla="*/ 2147483647 w 396"/>
              <a:gd name="T55" fmla="*/ 0 h 397"/>
              <a:gd name="T56" fmla="*/ 0 w 396"/>
              <a:gd name="T57" fmla="*/ 2147483647 h 397"/>
              <a:gd name="T58" fmla="*/ 2147483647 w 396"/>
              <a:gd name="T59" fmla="*/ 2147483647 h 397"/>
              <a:gd name="T60" fmla="*/ 2147483647 w 396"/>
              <a:gd name="T61" fmla="*/ 2147483647 h 3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endParaRPr lang="hu-HU"/>
          </a:p>
        </p:txBody>
      </p:sp>
      <p:sp>
        <p:nvSpPr>
          <p:cNvPr id="14" name="Inhaltsplatzhalter 13" descr="Spalte links"/>
          <p:cNvSpPr>
            <a:spLocks noGrp="1"/>
          </p:cNvSpPr>
          <p:nvPr>
            <p:ph sz="quarter" idx="13"/>
          </p:nvPr>
        </p:nvSpPr>
        <p:spPr>
          <a:xfrm>
            <a:off x="507931" y="1273176"/>
            <a:ext cx="11187182" cy="5097350"/>
          </a:xfrm>
          <a:prstGeom prst="rect">
            <a:avLst/>
          </a:prstGeom>
        </p:spPr>
        <p:txBody>
          <a:bodyPr/>
          <a:lstStyle>
            <a:lvl1pPr>
              <a:lnSpc>
                <a:spcPts val="1920"/>
              </a:lnSpc>
              <a:spcAft>
                <a:spcPts val="0"/>
              </a:spcAft>
              <a:defRPr lang="en-GB" sz="14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600">
                <a:solidFill>
                  <a:schemeClr val="tx1"/>
                </a:solidFill>
              </a:defRPr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11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0" y="1"/>
            <a:ext cx="8649691" cy="768350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de-DE" sz="100" dirty="0" smtClean="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itel 22"/>
          <p:cNvSpPr>
            <a:spLocks noGrp="1"/>
          </p:cNvSpPr>
          <p:nvPr>
            <p:ph type="title"/>
          </p:nvPr>
        </p:nvSpPr>
        <p:spPr>
          <a:xfrm>
            <a:off x="507934" y="515937"/>
            <a:ext cx="10672963" cy="514351"/>
          </a:xfrm>
        </p:spPr>
        <p:txBody>
          <a:bodyPr tIns="36000"/>
          <a:lstStyle>
            <a:lvl1pPr>
              <a:defRPr sz="3000"/>
            </a:lvl1pPr>
          </a:lstStyle>
          <a:p>
            <a:r>
              <a:rPr lang="hu-HU"/>
              <a:t>Mintacím szerkesztése</a:t>
            </a:r>
            <a:endParaRPr lang="en-GB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20"/>
          </p:nvPr>
        </p:nvSpPr>
        <p:spPr>
          <a:xfrm>
            <a:off x="514350" y="260350"/>
            <a:ext cx="5580063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umsplatzhalter 1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AA8F8-C852-4DDB-AC1F-121EA3148619}" type="datetime5">
              <a:rPr lang="en-US"/>
              <a:pPr>
                <a:defRPr/>
              </a:pPr>
              <a:t>3-Jun-20</a:t>
            </a:fld>
            <a:endParaRPr lang="en-GB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File name | department | author </a:t>
            </a:r>
            <a:endParaRPr lang="en-GB" dirty="0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440F4-29D6-4F9D-B9D2-9B3245FFA1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7252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4"/>
          <p:cNvSpPr>
            <a:spLocks noEditPoints="1"/>
          </p:cNvSpPr>
          <p:nvPr/>
        </p:nvSpPr>
        <p:spPr bwMode="auto">
          <a:xfrm>
            <a:off x="11385550" y="260350"/>
            <a:ext cx="309563" cy="309563"/>
          </a:xfrm>
          <a:custGeom>
            <a:avLst/>
            <a:gdLst>
              <a:gd name="T0" fmla="*/ 2147483647 w 396"/>
              <a:gd name="T1" fmla="*/ 2147483647 h 397"/>
              <a:gd name="T2" fmla="*/ 2147483647 w 396"/>
              <a:gd name="T3" fmla="*/ 2147483647 h 397"/>
              <a:gd name="T4" fmla="*/ 2147483647 w 396"/>
              <a:gd name="T5" fmla="*/ 2147483647 h 397"/>
              <a:gd name="T6" fmla="*/ 2147483647 w 396"/>
              <a:gd name="T7" fmla="*/ 2147483647 h 397"/>
              <a:gd name="T8" fmla="*/ 2147483647 w 396"/>
              <a:gd name="T9" fmla="*/ 2147483647 h 397"/>
              <a:gd name="T10" fmla="*/ 2147483647 w 396"/>
              <a:gd name="T11" fmla="*/ 2147483647 h 397"/>
              <a:gd name="T12" fmla="*/ 2147483647 w 396"/>
              <a:gd name="T13" fmla="*/ 2147483647 h 397"/>
              <a:gd name="T14" fmla="*/ 2147483647 w 396"/>
              <a:gd name="T15" fmla="*/ 2147483647 h 397"/>
              <a:gd name="T16" fmla="*/ 2147483647 w 396"/>
              <a:gd name="T17" fmla="*/ 2147483647 h 397"/>
              <a:gd name="T18" fmla="*/ 2147483647 w 396"/>
              <a:gd name="T19" fmla="*/ 2147483647 h 397"/>
              <a:gd name="T20" fmla="*/ 2147483647 w 396"/>
              <a:gd name="T21" fmla="*/ 2147483647 h 397"/>
              <a:gd name="T22" fmla="*/ 2147483647 w 396"/>
              <a:gd name="T23" fmla="*/ 2147483647 h 397"/>
              <a:gd name="T24" fmla="*/ 2147483647 w 396"/>
              <a:gd name="T25" fmla="*/ 2147483647 h 397"/>
              <a:gd name="T26" fmla="*/ 2147483647 w 396"/>
              <a:gd name="T27" fmla="*/ 2147483647 h 397"/>
              <a:gd name="T28" fmla="*/ 2147483647 w 396"/>
              <a:gd name="T29" fmla="*/ 2147483647 h 397"/>
              <a:gd name="T30" fmla="*/ 2147483647 w 396"/>
              <a:gd name="T31" fmla="*/ 2147483647 h 397"/>
              <a:gd name="T32" fmla="*/ 2147483647 w 396"/>
              <a:gd name="T33" fmla="*/ 2147483647 h 397"/>
              <a:gd name="T34" fmla="*/ 2147483647 w 396"/>
              <a:gd name="T35" fmla="*/ 2147483647 h 397"/>
              <a:gd name="T36" fmla="*/ 2147483647 w 396"/>
              <a:gd name="T37" fmla="*/ 2147483647 h 397"/>
              <a:gd name="T38" fmla="*/ 2147483647 w 396"/>
              <a:gd name="T39" fmla="*/ 2147483647 h 397"/>
              <a:gd name="T40" fmla="*/ 2147483647 w 396"/>
              <a:gd name="T41" fmla="*/ 2147483647 h 397"/>
              <a:gd name="T42" fmla="*/ 2147483647 w 396"/>
              <a:gd name="T43" fmla="*/ 2147483647 h 397"/>
              <a:gd name="T44" fmla="*/ 2147483647 w 396"/>
              <a:gd name="T45" fmla="*/ 2147483647 h 397"/>
              <a:gd name="T46" fmla="*/ 2147483647 w 396"/>
              <a:gd name="T47" fmla="*/ 2147483647 h 397"/>
              <a:gd name="T48" fmla="*/ 2147483647 w 396"/>
              <a:gd name="T49" fmla="*/ 2147483647 h 397"/>
              <a:gd name="T50" fmla="*/ 2147483647 w 396"/>
              <a:gd name="T51" fmla="*/ 2147483647 h 397"/>
              <a:gd name="T52" fmla="*/ 2147483647 w 396"/>
              <a:gd name="T53" fmla="*/ 2147483647 h 397"/>
              <a:gd name="T54" fmla="*/ 2147483647 w 396"/>
              <a:gd name="T55" fmla="*/ 0 h 397"/>
              <a:gd name="T56" fmla="*/ 0 w 396"/>
              <a:gd name="T57" fmla="*/ 2147483647 h 397"/>
              <a:gd name="T58" fmla="*/ 2147483647 w 396"/>
              <a:gd name="T59" fmla="*/ 2147483647 h 397"/>
              <a:gd name="T60" fmla="*/ 2147483647 w 396"/>
              <a:gd name="T61" fmla="*/ 2147483647 h 3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endParaRPr lang="hu-HU"/>
          </a:p>
        </p:txBody>
      </p:sp>
      <p:sp>
        <p:nvSpPr>
          <p:cNvPr id="6" name="Freeform 54"/>
          <p:cNvSpPr>
            <a:spLocks noEditPoints="1"/>
          </p:cNvSpPr>
          <p:nvPr/>
        </p:nvSpPr>
        <p:spPr bwMode="auto">
          <a:xfrm>
            <a:off x="11385550" y="260350"/>
            <a:ext cx="309563" cy="309563"/>
          </a:xfrm>
          <a:custGeom>
            <a:avLst/>
            <a:gdLst>
              <a:gd name="T0" fmla="*/ 2147483647 w 396"/>
              <a:gd name="T1" fmla="*/ 2147483647 h 397"/>
              <a:gd name="T2" fmla="*/ 2147483647 w 396"/>
              <a:gd name="T3" fmla="*/ 2147483647 h 397"/>
              <a:gd name="T4" fmla="*/ 2147483647 w 396"/>
              <a:gd name="T5" fmla="*/ 2147483647 h 397"/>
              <a:gd name="T6" fmla="*/ 2147483647 w 396"/>
              <a:gd name="T7" fmla="*/ 2147483647 h 397"/>
              <a:gd name="T8" fmla="*/ 2147483647 w 396"/>
              <a:gd name="T9" fmla="*/ 2147483647 h 397"/>
              <a:gd name="T10" fmla="*/ 2147483647 w 396"/>
              <a:gd name="T11" fmla="*/ 2147483647 h 397"/>
              <a:gd name="T12" fmla="*/ 2147483647 w 396"/>
              <a:gd name="T13" fmla="*/ 2147483647 h 397"/>
              <a:gd name="T14" fmla="*/ 2147483647 w 396"/>
              <a:gd name="T15" fmla="*/ 2147483647 h 397"/>
              <a:gd name="T16" fmla="*/ 2147483647 w 396"/>
              <a:gd name="T17" fmla="*/ 2147483647 h 397"/>
              <a:gd name="T18" fmla="*/ 2147483647 w 396"/>
              <a:gd name="T19" fmla="*/ 2147483647 h 397"/>
              <a:gd name="T20" fmla="*/ 2147483647 w 396"/>
              <a:gd name="T21" fmla="*/ 2147483647 h 397"/>
              <a:gd name="T22" fmla="*/ 2147483647 w 396"/>
              <a:gd name="T23" fmla="*/ 2147483647 h 397"/>
              <a:gd name="T24" fmla="*/ 2147483647 w 396"/>
              <a:gd name="T25" fmla="*/ 2147483647 h 397"/>
              <a:gd name="T26" fmla="*/ 2147483647 w 396"/>
              <a:gd name="T27" fmla="*/ 2147483647 h 397"/>
              <a:gd name="T28" fmla="*/ 2147483647 w 396"/>
              <a:gd name="T29" fmla="*/ 2147483647 h 397"/>
              <a:gd name="T30" fmla="*/ 2147483647 w 396"/>
              <a:gd name="T31" fmla="*/ 2147483647 h 397"/>
              <a:gd name="T32" fmla="*/ 2147483647 w 396"/>
              <a:gd name="T33" fmla="*/ 2147483647 h 397"/>
              <a:gd name="T34" fmla="*/ 2147483647 w 396"/>
              <a:gd name="T35" fmla="*/ 2147483647 h 397"/>
              <a:gd name="T36" fmla="*/ 2147483647 w 396"/>
              <a:gd name="T37" fmla="*/ 2147483647 h 397"/>
              <a:gd name="T38" fmla="*/ 2147483647 w 396"/>
              <a:gd name="T39" fmla="*/ 2147483647 h 397"/>
              <a:gd name="T40" fmla="*/ 2147483647 w 396"/>
              <a:gd name="T41" fmla="*/ 2147483647 h 397"/>
              <a:gd name="T42" fmla="*/ 2147483647 w 396"/>
              <a:gd name="T43" fmla="*/ 2147483647 h 397"/>
              <a:gd name="T44" fmla="*/ 2147483647 w 396"/>
              <a:gd name="T45" fmla="*/ 2147483647 h 397"/>
              <a:gd name="T46" fmla="*/ 2147483647 w 396"/>
              <a:gd name="T47" fmla="*/ 2147483647 h 397"/>
              <a:gd name="T48" fmla="*/ 2147483647 w 396"/>
              <a:gd name="T49" fmla="*/ 2147483647 h 397"/>
              <a:gd name="T50" fmla="*/ 2147483647 w 396"/>
              <a:gd name="T51" fmla="*/ 2147483647 h 397"/>
              <a:gd name="T52" fmla="*/ 2147483647 w 396"/>
              <a:gd name="T53" fmla="*/ 2147483647 h 397"/>
              <a:gd name="T54" fmla="*/ 2147483647 w 396"/>
              <a:gd name="T55" fmla="*/ 0 h 397"/>
              <a:gd name="T56" fmla="*/ 0 w 396"/>
              <a:gd name="T57" fmla="*/ 2147483647 h 397"/>
              <a:gd name="T58" fmla="*/ 2147483647 w 396"/>
              <a:gd name="T59" fmla="*/ 2147483647 h 397"/>
              <a:gd name="T60" fmla="*/ 2147483647 w 396"/>
              <a:gd name="T61" fmla="*/ 2147483647 h 3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endParaRPr lang="hu-HU"/>
          </a:p>
        </p:txBody>
      </p:sp>
      <p:sp>
        <p:nvSpPr>
          <p:cNvPr id="8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1" y="6928"/>
            <a:ext cx="1651000" cy="5842775"/>
          </a:xfrm>
          <a:solidFill>
            <a:srgbClr val="FAF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de-DE" sz="100" smtClean="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10540" y="766800"/>
            <a:ext cx="3063240" cy="4463194"/>
          </a:xfrm>
        </p:spPr>
        <p:txBody>
          <a:bodyPr/>
          <a:lstStyle>
            <a:lvl1pPr>
              <a:defRPr lang="en-GB" sz="4400" b="1" kern="1200" cap="all" baseline="0" noProof="0" dirty="0" smtClean="0">
                <a:solidFill>
                  <a:srgbClr val="00378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C657D-8A2F-4152-8137-77746A2C224E}" type="datetime5">
              <a:rPr lang="en-US"/>
              <a:pPr>
                <a:defRPr/>
              </a:pPr>
              <a:t>3-Jun-20</a:t>
            </a:fld>
            <a:endParaRPr lang="en-GB"/>
          </a:p>
        </p:txBody>
      </p:sp>
      <p:sp>
        <p:nvSpPr>
          <p:cNvPr id="9" name="Fußzeilenplatzhalter 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File name | department | author </a:t>
            </a:r>
            <a:endParaRPr lang="en-GB" dirty="0"/>
          </a:p>
        </p:txBody>
      </p:sp>
      <p:sp>
        <p:nvSpPr>
          <p:cNvPr id="10" name="Foliennummernplatzhalter 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D32B9-BA32-41C2-BA38-537027AA19E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818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Content 2/3 Ae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4"/>
          <p:cNvSpPr>
            <a:spLocks noEditPoints="1"/>
          </p:cNvSpPr>
          <p:nvPr/>
        </p:nvSpPr>
        <p:spPr bwMode="auto">
          <a:xfrm>
            <a:off x="11385550" y="260350"/>
            <a:ext cx="307975" cy="311150"/>
          </a:xfrm>
          <a:custGeom>
            <a:avLst/>
            <a:gdLst>
              <a:gd name="T0" fmla="*/ 2147483647 w 396"/>
              <a:gd name="T1" fmla="*/ 2147483647 h 397"/>
              <a:gd name="T2" fmla="*/ 2147483647 w 396"/>
              <a:gd name="T3" fmla="*/ 2147483647 h 397"/>
              <a:gd name="T4" fmla="*/ 2147483647 w 396"/>
              <a:gd name="T5" fmla="*/ 2147483647 h 397"/>
              <a:gd name="T6" fmla="*/ 2147483647 w 396"/>
              <a:gd name="T7" fmla="*/ 2147483647 h 397"/>
              <a:gd name="T8" fmla="*/ 2147483647 w 396"/>
              <a:gd name="T9" fmla="*/ 2147483647 h 397"/>
              <a:gd name="T10" fmla="*/ 2147483647 w 396"/>
              <a:gd name="T11" fmla="*/ 2147483647 h 397"/>
              <a:gd name="T12" fmla="*/ 2147483647 w 396"/>
              <a:gd name="T13" fmla="*/ 2147483647 h 397"/>
              <a:gd name="T14" fmla="*/ 2147483647 w 396"/>
              <a:gd name="T15" fmla="*/ 2147483647 h 397"/>
              <a:gd name="T16" fmla="*/ 2147483647 w 396"/>
              <a:gd name="T17" fmla="*/ 2147483647 h 397"/>
              <a:gd name="T18" fmla="*/ 2147483647 w 396"/>
              <a:gd name="T19" fmla="*/ 2147483647 h 397"/>
              <a:gd name="T20" fmla="*/ 2147483647 w 396"/>
              <a:gd name="T21" fmla="*/ 2147483647 h 397"/>
              <a:gd name="T22" fmla="*/ 2147483647 w 396"/>
              <a:gd name="T23" fmla="*/ 2147483647 h 397"/>
              <a:gd name="T24" fmla="*/ 2147483647 w 396"/>
              <a:gd name="T25" fmla="*/ 2147483647 h 397"/>
              <a:gd name="T26" fmla="*/ 2147483647 w 396"/>
              <a:gd name="T27" fmla="*/ 2147483647 h 397"/>
              <a:gd name="T28" fmla="*/ 2147483647 w 396"/>
              <a:gd name="T29" fmla="*/ 2147483647 h 397"/>
              <a:gd name="T30" fmla="*/ 2147483647 w 396"/>
              <a:gd name="T31" fmla="*/ 2147483647 h 397"/>
              <a:gd name="T32" fmla="*/ 2147483647 w 396"/>
              <a:gd name="T33" fmla="*/ 2147483647 h 397"/>
              <a:gd name="T34" fmla="*/ 2147483647 w 396"/>
              <a:gd name="T35" fmla="*/ 2147483647 h 397"/>
              <a:gd name="T36" fmla="*/ 2147483647 w 396"/>
              <a:gd name="T37" fmla="*/ 2147483647 h 397"/>
              <a:gd name="T38" fmla="*/ 2147483647 w 396"/>
              <a:gd name="T39" fmla="*/ 2147483647 h 397"/>
              <a:gd name="T40" fmla="*/ 2147483647 w 396"/>
              <a:gd name="T41" fmla="*/ 2147483647 h 397"/>
              <a:gd name="T42" fmla="*/ 2147483647 w 396"/>
              <a:gd name="T43" fmla="*/ 2147483647 h 397"/>
              <a:gd name="T44" fmla="*/ 2147483647 w 396"/>
              <a:gd name="T45" fmla="*/ 2147483647 h 397"/>
              <a:gd name="T46" fmla="*/ 2147483647 w 396"/>
              <a:gd name="T47" fmla="*/ 2147483647 h 397"/>
              <a:gd name="T48" fmla="*/ 2147483647 w 396"/>
              <a:gd name="T49" fmla="*/ 2147483647 h 397"/>
              <a:gd name="T50" fmla="*/ 2147483647 w 396"/>
              <a:gd name="T51" fmla="*/ 2147483647 h 397"/>
              <a:gd name="T52" fmla="*/ 2147483647 w 396"/>
              <a:gd name="T53" fmla="*/ 2147483647 h 397"/>
              <a:gd name="T54" fmla="*/ 2147483647 w 396"/>
              <a:gd name="T55" fmla="*/ 0 h 397"/>
              <a:gd name="T56" fmla="*/ 0 w 396"/>
              <a:gd name="T57" fmla="*/ 2147483647 h 397"/>
              <a:gd name="T58" fmla="*/ 2147483647 w 396"/>
              <a:gd name="T59" fmla="*/ 2147483647 h 397"/>
              <a:gd name="T60" fmla="*/ 2147483647 w 396"/>
              <a:gd name="T61" fmla="*/ 2147483647 h 3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endParaRPr lang="hu-HU"/>
          </a:p>
        </p:txBody>
      </p:sp>
      <p:sp>
        <p:nvSpPr>
          <p:cNvPr id="6" name="Freeform 54"/>
          <p:cNvSpPr>
            <a:spLocks noEditPoints="1"/>
          </p:cNvSpPr>
          <p:nvPr/>
        </p:nvSpPr>
        <p:spPr bwMode="auto">
          <a:xfrm>
            <a:off x="11385550" y="260350"/>
            <a:ext cx="307975" cy="311150"/>
          </a:xfrm>
          <a:custGeom>
            <a:avLst/>
            <a:gdLst>
              <a:gd name="T0" fmla="*/ 2147483647 w 396"/>
              <a:gd name="T1" fmla="*/ 2147483647 h 397"/>
              <a:gd name="T2" fmla="*/ 2147483647 w 396"/>
              <a:gd name="T3" fmla="*/ 2147483647 h 397"/>
              <a:gd name="T4" fmla="*/ 2147483647 w 396"/>
              <a:gd name="T5" fmla="*/ 2147483647 h 397"/>
              <a:gd name="T6" fmla="*/ 2147483647 w 396"/>
              <a:gd name="T7" fmla="*/ 2147483647 h 397"/>
              <a:gd name="T8" fmla="*/ 2147483647 w 396"/>
              <a:gd name="T9" fmla="*/ 2147483647 h 397"/>
              <a:gd name="T10" fmla="*/ 2147483647 w 396"/>
              <a:gd name="T11" fmla="*/ 2147483647 h 397"/>
              <a:gd name="T12" fmla="*/ 2147483647 w 396"/>
              <a:gd name="T13" fmla="*/ 2147483647 h 397"/>
              <a:gd name="T14" fmla="*/ 2147483647 w 396"/>
              <a:gd name="T15" fmla="*/ 2147483647 h 397"/>
              <a:gd name="T16" fmla="*/ 2147483647 w 396"/>
              <a:gd name="T17" fmla="*/ 2147483647 h 397"/>
              <a:gd name="T18" fmla="*/ 2147483647 w 396"/>
              <a:gd name="T19" fmla="*/ 2147483647 h 397"/>
              <a:gd name="T20" fmla="*/ 2147483647 w 396"/>
              <a:gd name="T21" fmla="*/ 2147483647 h 397"/>
              <a:gd name="T22" fmla="*/ 2147483647 w 396"/>
              <a:gd name="T23" fmla="*/ 2147483647 h 397"/>
              <a:gd name="T24" fmla="*/ 2147483647 w 396"/>
              <a:gd name="T25" fmla="*/ 2147483647 h 397"/>
              <a:gd name="T26" fmla="*/ 2147483647 w 396"/>
              <a:gd name="T27" fmla="*/ 2147483647 h 397"/>
              <a:gd name="T28" fmla="*/ 2147483647 w 396"/>
              <a:gd name="T29" fmla="*/ 2147483647 h 397"/>
              <a:gd name="T30" fmla="*/ 2147483647 w 396"/>
              <a:gd name="T31" fmla="*/ 2147483647 h 397"/>
              <a:gd name="T32" fmla="*/ 2147483647 w 396"/>
              <a:gd name="T33" fmla="*/ 2147483647 h 397"/>
              <a:gd name="T34" fmla="*/ 2147483647 w 396"/>
              <a:gd name="T35" fmla="*/ 2147483647 h 397"/>
              <a:gd name="T36" fmla="*/ 2147483647 w 396"/>
              <a:gd name="T37" fmla="*/ 2147483647 h 397"/>
              <a:gd name="T38" fmla="*/ 2147483647 w 396"/>
              <a:gd name="T39" fmla="*/ 2147483647 h 397"/>
              <a:gd name="T40" fmla="*/ 2147483647 w 396"/>
              <a:gd name="T41" fmla="*/ 2147483647 h 397"/>
              <a:gd name="T42" fmla="*/ 2147483647 w 396"/>
              <a:gd name="T43" fmla="*/ 2147483647 h 397"/>
              <a:gd name="T44" fmla="*/ 2147483647 w 396"/>
              <a:gd name="T45" fmla="*/ 2147483647 h 397"/>
              <a:gd name="T46" fmla="*/ 2147483647 w 396"/>
              <a:gd name="T47" fmla="*/ 2147483647 h 397"/>
              <a:gd name="T48" fmla="*/ 2147483647 w 396"/>
              <a:gd name="T49" fmla="*/ 2147483647 h 397"/>
              <a:gd name="T50" fmla="*/ 2147483647 w 396"/>
              <a:gd name="T51" fmla="*/ 2147483647 h 397"/>
              <a:gd name="T52" fmla="*/ 2147483647 w 396"/>
              <a:gd name="T53" fmla="*/ 2147483647 h 397"/>
              <a:gd name="T54" fmla="*/ 2147483647 w 396"/>
              <a:gd name="T55" fmla="*/ 0 h 397"/>
              <a:gd name="T56" fmla="*/ 0 w 396"/>
              <a:gd name="T57" fmla="*/ 2147483647 h 397"/>
              <a:gd name="T58" fmla="*/ 2147483647 w 396"/>
              <a:gd name="T59" fmla="*/ 2147483647 h 397"/>
              <a:gd name="T60" fmla="*/ 2147483647 w 396"/>
              <a:gd name="T61" fmla="*/ 2147483647 h 3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endParaRPr lang="hu-HU"/>
          </a:p>
        </p:txBody>
      </p:sp>
      <p:sp>
        <p:nvSpPr>
          <p:cNvPr id="10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1" y="6928"/>
            <a:ext cx="1651000" cy="5842775"/>
          </a:xfrm>
          <a:solidFill>
            <a:srgbClr val="FAF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de-DE" sz="100" smtClean="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7" name="Inhaltsplatzhalter 13" descr="Spalte links"/>
          <p:cNvSpPr>
            <a:spLocks noGrp="1"/>
          </p:cNvSpPr>
          <p:nvPr>
            <p:ph sz="quarter" idx="14"/>
          </p:nvPr>
        </p:nvSpPr>
        <p:spPr>
          <a:xfrm>
            <a:off x="3562349" y="1273175"/>
            <a:ext cx="8132764" cy="4838701"/>
          </a:xfrm>
          <a:prstGeom prst="rect">
            <a:avLst/>
          </a:prstGeom>
        </p:spPr>
        <p:txBody>
          <a:bodyPr/>
          <a:lstStyle>
            <a:lvl1pPr>
              <a:lnSpc>
                <a:spcPts val="1920"/>
              </a:lnSpc>
              <a:spcAft>
                <a:spcPts val="0"/>
              </a:spcAft>
              <a:defRPr sz="1800" baseline="0">
                <a:solidFill>
                  <a:schemeClr val="tx1"/>
                </a:solidFill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7935" y="768348"/>
            <a:ext cx="3054415" cy="4605661"/>
          </a:xfrm>
        </p:spPr>
        <p:txBody>
          <a:bodyPr/>
          <a:lstStyle>
            <a:lvl1pPr>
              <a:defRPr sz="4400"/>
            </a:lvl1pPr>
          </a:lstStyle>
          <a:p>
            <a:r>
              <a:rPr lang="hu-HU" noProof="0"/>
              <a:t>Mintacím szerkesztése</a:t>
            </a:r>
            <a:endParaRPr lang="en-GB" dirty="0"/>
          </a:p>
        </p:txBody>
      </p:sp>
      <p:sp>
        <p:nvSpPr>
          <p:cNvPr id="7" name="Datumsplatzhalter 2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AAA62-5B18-4D0F-B3C3-7F78787E1290}" type="datetime5">
              <a:rPr lang="en-US"/>
              <a:pPr>
                <a:defRPr/>
              </a:pPr>
              <a:t>3-Jun-20</a:t>
            </a:fld>
            <a:endParaRPr lang="en-GB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File name | department | author </a:t>
            </a:r>
            <a:endParaRPr lang="en-GB" dirty="0"/>
          </a:p>
        </p:txBody>
      </p:sp>
      <p:sp>
        <p:nvSpPr>
          <p:cNvPr id="9" name="Foliennummernplatzhalt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BF714-978E-4574-9065-1F9F75F920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455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Content 2/3 Aerea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4"/>
          <p:cNvSpPr>
            <a:spLocks noEditPoints="1"/>
          </p:cNvSpPr>
          <p:nvPr/>
        </p:nvSpPr>
        <p:spPr bwMode="auto">
          <a:xfrm>
            <a:off x="11385550" y="260350"/>
            <a:ext cx="307975" cy="311150"/>
          </a:xfrm>
          <a:custGeom>
            <a:avLst/>
            <a:gdLst>
              <a:gd name="T0" fmla="*/ 2147483647 w 396"/>
              <a:gd name="T1" fmla="*/ 2147483647 h 397"/>
              <a:gd name="T2" fmla="*/ 2147483647 w 396"/>
              <a:gd name="T3" fmla="*/ 2147483647 h 397"/>
              <a:gd name="T4" fmla="*/ 2147483647 w 396"/>
              <a:gd name="T5" fmla="*/ 2147483647 h 397"/>
              <a:gd name="T6" fmla="*/ 2147483647 w 396"/>
              <a:gd name="T7" fmla="*/ 2147483647 h 397"/>
              <a:gd name="T8" fmla="*/ 2147483647 w 396"/>
              <a:gd name="T9" fmla="*/ 2147483647 h 397"/>
              <a:gd name="T10" fmla="*/ 2147483647 w 396"/>
              <a:gd name="T11" fmla="*/ 2147483647 h 397"/>
              <a:gd name="T12" fmla="*/ 2147483647 w 396"/>
              <a:gd name="T13" fmla="*/ 2147483647 h 397"/>
              <a:gd name="T14" fmla="*/ 2147483647 w 396"/>
              <a:gd name="T15" fmla="*/ 2147483647 h 397"/>
              <a:gd name="T16" fmla="*/ 2147483647 w 396"/>
              <a:gd name="T17" fmla="*/ 2147483647 h 397"/>
              <a:gd name="T18" fmla="*/ 2147483647 w 396"/>
              <a:gd name="T19" fmla="*/ 2147483647 h 397"/>
              <a:gd name="T20" fmla="*/ 2147483647 w 396"/>
              <a:gd name="T21" fmla="*/ 2147483647 h 397"/>
              <a:gd name="T22" fmla="*/ 2147483647 w 396"/>
              <a:gd name="T23" fmla="*/ 2147483647 h 397"/>
              <a:gd name="T24" fmla="*/ 2147483647 w 396"/>
              <a:gd name="T25" fmla="*/ 2147483647 h 397"/>
              <a:gd name="T26" fmla="*/ 2147483647 w 396"/>
              <a:gd name="T27" fmla="*/ 2147483647 h 397"/>
              <a:gd name="T28" fmla="*/ 2147483647 w 396"/>
              <a:gd name="T29" fmla="*/ 2147483647 h 397"/>
              <a:gd name="T30" fmla="*/ 2147483647 w 396"/>
              <a:gd name="T31" fmla="*/ 2147483647 h 397"/>
              <a:gd name="T32" fmla="*/ 2147483647 w 396"/>
              <a:gd name="T33" fmla="*/ 2147483647 h 397"/>
              <a:gd name="T34" fmla="*/ 2147483647 w 396"/>
              <a:gd name="T35" fmla="*/ 2147483647 h 397"/>
              <a:gd name="T36" fmla="*/ 2147483647 w 396"/>
              <a:gd name="T37" fmla="*/ 2147483647 h 397"/>
              <a:gd name="T38" fmla="*/ 2147483647 w 396"/>
              <a:gd name="T39" fmla="*/ 2147483647 h 397"/>
              <a:gd name="T40" fmla="*/ 2147483647 w 396"/>
              <a:gd name="T41" fmla="*/ 2147483647 h 397"/>
              <a:gd name="T42" fmla="*/ 2147483647 w 396"/>
              <a:gd name="T43" fmla="*/ 2147483647 h 397"/>
              <a:gd name="T44" fmla="*/ 2147483647 w 396"/>
              <a:gd name="T45" fmla="*/ 2147483647 h 397"/>
              <a:gd name="T46" fmla="*/ 2147483647 w 396"/>
              <a:gd name="T47" fmla="*/ 2147483647 h 397"/>
              <a:gd name="T48" fmla="*/ 2147483647 w 396"/>
              <a:gd name="T49" fmla="*/ 2147483647 h 397"/>
              <a:gd name="T50" fmla="*/ 2147483647 w 396"/>
              <a:gd name="T51" fmla="*/ 2147483647 h 397"/>
              <a:gd name="T52" fmla="*/ 2147483647 w 396"/>
              <a:gd name="T53" fmla="*/ 2147483647 h 397"/>
              <a:gd name="T54" fmla="*/ 2147483647 w 396"/>
              <a:gd name="T55" fmla="*/ 0 h 397"/>
              <a:gd name="T56" fmla="*/ 0 w 396"/>
              <a:gd name="T57" fmla="*/ 2147483647 h 397"/>
              <a:gd name="T58" fmla="*/ 2147483647 w 396"/>
              <a:gd name="T59" fmla="*/ 2147483647 h 397"/>
              <a:gd name="T60" fmla="*/ 2147483647 w 396"/>
              <a:gd name="T61" fmla="*/ 2147483647 h 3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endParaRPr lang="hu-HU"/>
          </a:p>
        </p:txBody>
      </p:sp>
      <p:sp>
        <p:nvSpPr>
          <p:cNvPr id="7" name="Freeform 54"/>
          <p:cNvSpPr>
            <a:spLocks noEditPoints="1"/>
          </p:cNvSpPr>
          <p:nvPr/>
        </p:nvSpPr>
        <p:spPr bwMode="auto">
          <a:xfrm>
            <a:off x="11385550" y="260350"/>
            <a:ext cx="307975" cy="311150"/>
          </a:xfrm>
          <a:custGeom>
            <a:avLst/>
            <a:gdLst>
              <a:gd name="T0" fmla="*/ 2147483647 w 396"/>
              <a:gd name="T1" fmla="*/ 2147483647 h 397"/>
              <a:gd name="T2" fmla="*/ 2147483647 w 396"/>
              <a:gd name="T3" fmla="*/ 2147483647 h 397"/>
              <a:gd name="T4" fmla="*/ 2147483647 w 396"/>
              <a:gd name="T5" fmla="*/ 2147483647 h 397"/>
              <a:gd name="T6" fmla="*/ 2147483647 w 396"/>
              <a:gd name="T7" fmla="*/ 2147483647 h 397"/>
              <a:gd name="T8" fmla="*/ 2147483647 w 396"/>
              <a:gd name="T9" fmla="*/ 2147483647 h 397"/>
              <a:gd name="T10" fmla="*/ 2147483647 w 396"/>
              <a:gd name="T11" fmla="*/ 2147483647 h 397"/>
              <a:gd name="T12" fmla="*/ 2147483647 w 396"/>
              <a:gd name="T13" fmla="*/ 2147483647 h 397"/>
              <a:gd name="T14" fmla="*/ 2147483647 w 396"/>
              <a:gd name="T15" fmla="*/ 2147483647 h 397"/>
              <a:gd name="T16" fmla="*/ 2147483647 w 396"/>
              <a:gd name="T17" fmla="*/ 2147483647 h 397"/>
              <a:gd name="T18" fmla="*/ 2147483647 w 396"/>
              <a:gd name="T19" fmla="*/ 2147483647 h 397"/>
              <a:gd name="T20" fmla="*/ 2147483647 w 396"/>
              <a:gd name="T21" fmla="*/ 2147483647 h 397"/>
              <a:gd name="T22" fmla="*/ 2147483647 w 396"/>
              <a:gd name="T23" fmla="*/ 2147483647 h 397"/>
              <a:gd name="T24" fmla="*/ 2147483647 w 396"/>
              <a:gd name="T25" fmla="*/ 2147483647 h 397"/>
              <a:gd name="T26" fmla="*/ 2147483647 w 396"/>
              <a:gd name="T27" fmla="*/ 2147483647 h 397"/>
              <a:gd name="T28" fmla="*/ 2147483647 w 396"/>
              <a:gd name="T29" fmla="*/ 2147483647 h 397"/>
              <a:gd name="T30" fmla="*/ 2147483647 w 396"/>
              <a:gd name="T31" fmla="*/ 2147483647 h 397"/>
              <a:gd name="T32" fmla="*/ 2147483647 w 396"/>
              <a:gd name="T33" fmla="*/ 2147483647 h 397"/>
              <a:gd name="T34" fmla="*/ 2147483647 w 396"/>
              <a:gd name="T35" fmla="*/ 2147483647 h 397"/>
              <a:gd name="T36" fmla="*/ 2147483647 w 396"/>
              <a:gd name="T37" fmla="*/ 2147483647 h 397"/>
              <a:gd name="T38" fmla="*/ 2147483647 w 396"/>
              <a:gd name="T39" fmla="*/ 2147483647 h 397"/>
              <a:gd name="T40" fmla="*/ 2147483647 w 396"/>
              <a:gd name="T41" fmla="*/ 2147483647 h 397"/>
              <a:gd name="T42" fmla="*/ 2147483647 w 396"/>
              <a:gd name="T43" fmla="*/ 2147483647 h 397"/>
              <a:gd name="T44" fmla="*/ 2147483647 w 396"/>
              <a:gd name="T45" fmla="*/ 2147483647 h 397"/>
              <a:gd name="T46" fmla="*/ 2147483647 w 396"/>
              <a:gd name="T47" fmla="*/ 2147483647 h 397"/>
              <a:gd name="T48" fmla="*/ 2147483647 w 396"/>
              <a:gd name="T49" fmla="*/ 2147483647 h 397"/>
              <a:gd name="T50" fmla="*/ 2147483647 w 396"/>
              <a:gd name="T51" fmla="*/ 2147483647 h 397"/>
              <a:gd name="T52" fmla="*/ 2147483647 w 396"/>
              <a:gd name="T53" fmla="*/ 2147483647 h 397"/>
              <a:gd name="T54" fmla="*/ 2147483647 w 396"/>
              <a:gd name="T55" fmla="*/ 0 h 397"/>
              <a:gd name="T56" fmla="*/ 0 w 396"/>
              <a:gd name="T57" fmla="*/ 2147483647 h 397"/>
              <a:gd name="T58" fmla="*/ 2147483647 w 396"/>
              <a:gd name="T59" fmla="*/ 2147483647 h 397"/>
              <a:gd name="T60" fmla="*/ 2147483647 w 396"/>
              <a:gd name="T61" fmla="*/ 2147483647 h 3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endParaRPr lang="hu-HU"/>
          </a:p>
        </p:txBody>
      </p:sp>
      <p:sp>
        <p:nvSpPr>
          <p:cNvPr id="10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1" y="6928"/>
            <a:ext cx="1651000" cy="5842775"/>
          </a:xfrm>
          <a:solidFill>
            <a:srgbClr val="FAF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de-DE" sz="100" smtClean="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7" name="Inhaltsplatzhalter 13" descr="Spalte links"/>
          <p:cNvSpPr>
            <a:spLocks noGrp="1"/>
          </p:cNvSpPr>
          <p:nvPr>
            <p:ph sz="quarter" idx="14"/>
          </p:nvPr>
        </p:nvSpPr>
        <p:spPr>
          <a:xfrm>
            <a:off x="3562349" y="1273175"/>
            <a:ext cx="3943351" cy="4838701"/>
          </a:xfrm>
          <a:prstGeom prst="rect">
            <a:avLst/>
          </a:prstGeom>
        </p:spPr>
        <p:txBody>
          <a:bodyPr/>
          <a:lstStyle>
            <a:lvl1pPr>
              <a:lnSpc>
                <a:spcPts val="1920"/>
              </a:lnSpc>
              <a:spcAft>
                <a:spcPts val="0"/>
              </a:spcAft>
              <a:defRPr sz="1800" baseline="0">
                <a:solidFill>
                  <a:schemeClr val="tx1"/>
                </a:solidFill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208" name="Inhaltsplatzhalter 13" descr="Spalte links"/>
          <p:cNvSpPr>
            <a:spLocks noGrp="1"/>
          </p:cNvSpPr>
          <p:nvPr>
            <p:ph sz="quarter" idx="15"/>
          </p:nvPr>
        </p:nvSpPr>
        <p:spPr>
          <a:xfrm>
            <a:off x="7734300" y="1273175"/>
            <a:ext cx="3924000" cy="4838701"/>
          </a:xfrm>
          <a:prstGeom prst="rect">
            <a:avLst/>
          </a:prstGeom>
        </p:spPr>
        <p:txBody>
          <a:bodyPr/>
          <a:lstStyle>
            <a:lvl1pPr>
              <a:lnSpc>
                <a:spcPts val="1920"/>
              </a:lnSpc>
              <a:spcAft>
                <a:spcPts val="0"/>
              </a:spcAft>
              <a:defRPr sz="1800" baseline="0">
                <a:solidFill>
                  <a:schemeClr val="tx1"/>
                </a:solidFill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7935" y="768348"/>
            <a:ext cx="3054415" cy="4533653"/>
          </a:xfrm>
        </p:spPr>
        <p:txBody>
          <a:bodyPr/>
          <a:lstStyle>
            <a:lvl1pPr>
              <a:defRPr sz="4400"/>
            </a:lvl1pPr>
          </a:lstStyle>
          <a:p>
            <a:r>
              <a:rPr lang="hu-HU" noProof="0"/>
              <a:t>Mintacím szerkesztése</a:t>
            </a:r>
            <a:endParaRPr lang="en-GB" dirty="0"/>
          </a:p>
        </p:txBody>
      </p:sp>
      <p:sp>
        <p:nvSpPr>
          <p:cNvPr id="8" name="Datumsplatzhalter 2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829D8-26C3-4C73-A995-DCAF3EBF8349}" type="datetime5">
              <a:rPr lang="en-US"/>
              <a:pPr>
                <a:defRPr/>
              </a:pPr>
              <a:t>3-Jun-20</a:t>
            </a:fld>
            <a:endParaRPr lang="en-GB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File name | department | author </a:t>
            </a:r>
            <a:endParaRPr lang="en-GB" dirty="0"/>
          </a:p>
        </p:txBody>
      </p:sp>
      <p:sp>
        <p:nvSpPr>
          <p:cNvPr id="11" name="Foliennummernplatzhalt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5C21F-FA10-4A4C-9FA7-175A930A2B7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5957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and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4"/>
          <p:cNvSpPr>
            <a:spLocks noEditPoints="1"/>
          </p:cNvSpPr>
          <p:nvPr/>
        </p:nvSpPr>
        <p:spPr bwMode="auto">
          <a:xfrm>
            <a:off x="11385550" y="260350"/>
            <a:ext cx="307975" cy="311150"/>
          </a:xfrm>
          <a:custGeom>
            <a:avLst/>
            <a:gdLst>
              <a:gd name="T0" fmla="*/ 2147483647 w 396"/>
              <a:gd name="T1" fmla="*/ 2147483647 h 397"/>
              <a:gd name="T2" fmla="*/ 2147483647 w 396"/>
              <a:gd name="T3" fmla="*/ 2147483647 h 397"/>
              <a:gd name="T4" fmla="*/ 2147483647 w 396"/>
              <a:gd name="T5" fmla="*/ 2147483647 h 397"/>
              <a:gd name="T6" fmla="*/ 2147483647 w 396"/>
              <a:gd name="T7" fmla="*/ 2147483647 h 397"/>
              <a:gd name="T8" fmla="*/ 2147483647 w 396"/>
              <a:gd name="T9" fmla="*/ 2147483647 h 397"/>
              <a:gd name="T10" fmla="*/ 2147483647 w 396"/>
              <a:gd name="T11" fmla="*/ 2147483647 h 397"/>
              <a:gd name="T12" fmla="*/ 2147483647 w 396"/>
              <a:gd name="T13" fmla="*/ 2147483647 h 397"/>
              <a:gd name="T14" fmla="*/ 2147483647 w 396"/>
              <a:gd name="T15" fmla="*/ 2147483647 h 397"/>
              <a:gd name="T16" fmla="*/ 2147483647 w 396"/>
              <a:gd name="T17" fmla="*/ 2147483647 h 397"/>
              <a:gd name="T18" fmla="*/ 2147483647 w 396"/>
              <a:gd name="T19" fmla="*/ 2147483647 h 397"/>
              <a:gd name="T20" fmla="*/ 2147483647 w 396"/>
              <a:gd name="T21" fmla="*/ 2147483647 h 397"/>
              <a:gd name="T22" fmla="*/ 2147483647 w 396"/>
              <a:gd name="T23" fmla="*/ 2147483647 h 397"/>
              <a:gd name="T24" fmla="*/ 2147483647 w 396"/>
              <a:gd name="T25" fmla="*/ 2147483647 h 397"/>
              <a:gd name="T26" fmla="*/ 2147483647 w 396"/>
              <a:gd name="T27" fmla="*/ 2147483647 h 397"/>
              <a:gd name="T28" fmla="*/ 2147483647 w 396"/>
              <a:gd name="T29" fmla="*/ 2147483647 h 397"/>
              <a:gd name="T30" fmla="*/ 2147483647 w 396"/>
              <a:gd name="T31" fmla="*/ 2147483647 h 397"/>
              <a:gd name="T32" fmla="*/ 2147483647 w 396"/>
              <a:gd name="T33" fmla="*/ 2147483647 h 397"/>
              <a:gd name="T34" fmla="*/ 2147483647 w 396"/>
              <a:gd name="T35" fmla="*/ 2147483647 h 397"/>
              <a:gd name="T36" fmla="*/ 2147483647 w 396"/>
              <a:gd name="T37" fmla="*/ 2147483647 h 397"/>
              <a:gd name="T38" fmla="*/ 2147483647 w 396"/>
              <a:gd name="T39" fmla="*/ 2147483647 h 397"/>
              <a:gd name="T40" fmla="*/ 2147483647 w 396"/>
              <a:gd name="T41" fmla="*/ 2147483647 h 397"/>
              <a:gd name="T42" fmla="*/ 2147483647 w 396"/>
              <a:gd name="T43" fmla="*/ 2147483647 h 397"/>
              <a:gd name="T44" fmla="*/ 2147483647 w 396"/>
              <a:gd name="T45" fmla="*/ 2147483647 h 397"/>
              <a:gd name="T46" fmla="*/ 2147483647 w 396"/>
              <a:gd name="T47" fmla="*/ 2147483647 h 397"/>
              <a:gd name="T48" fmla="*/ 2147483647 w 396"/>
              <a:gd name="T49" fmla="*/ 2147483647 h 397"/>
              <a:gd name="T50" fmla="*/ 2147483647 w 396"/>
              <a:gd name="T51" fmla="*/ 2147483647 h 397"/>
              <a:gd name="T52" fmla="*/ 2147483647 w 396"/>
              <a:gd name="T53" fmla="*/ 2147483647 h 397"/>
              <a:gd name="T54" fmla="*/ 2147483647 w 396"/>
              <a:gd name="T55" fmla="*/ 0 h 397"/>
              <a:gd name="T56" fmla="*/ 0 w 396"/>
              <a:gd name="T57" fmla="*/ 2147483647 h 397"/>
              <a:gd name="T58" fmla="*/ 2147483647 w 396"/>
              <a:gd name="T59" fmla="*/ 2147483647 h 397"/>
              <a:gd name="T60" fmla="*/ 2147483647 w 396"/>
              <a:gd name="T61" fmla="*/ 2147483647 h 3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endParaRPr lang="hu-HU"/>
          </a:p>
        </p:txBody>
      </p:sp>
      <p:sp>
        <p:nvSpPr>
          <p:cNvPr id="8" name="Freeform 54"/>
          <p:cNvSpPr>
            <a:spLocks noEditPoints="1"/>
          </p:cNvSpPr>
          <p:nvPr/>
        </p:nvSpPr>
        <p:spPr bwMode="auto">
          <a:xfrm>
            <a:off x="11385550" y="260350"/>
            <a:ext cx="307975" cy="311150"/>
          </a:xfrm>
          <a:custGeom>
            <a:avLst/>
            <a:gdLst>
              <a:gd name="T0" fmla="*/ 2147483647 w 396"/>
              <a:gd name="T1" fmla="*/ 2147483647 h 397"/>
              <a:gd name="T2" fmla="*/ 2147483647 w 396"/>
              <a:gd name="T3" fmla="*/ 2147483647 h 397"/>
              <a:gd name="T4" fmla="*/ 2147483647 w 396"/>
              <a:gd name="T5" fmla="*/ 2147483647 h 397"/>
              <a:gd name="T6" fmla="*/ 2147483647 w 396"/>
              <a:gd name="T7" fmla="*/ 2147483647 h 397"/>
              <a:gd name="T8" fmla="*/ 2147483647 w 396"/>
              <a:gd name="T9" fmla="*/ 2147483647 h 397"/>
              <a:gd name="T10" fmla="*/ 2147483647 w 396"/>
              <a:gd name="T11" fmla="*/ 2147483647 h 397"/>
              <a:gd name="T12" fmla="*/ 2147483647 w 396"/>
              <a:gd name="T13" fmla="*/ 2147483647 h 397"/>
              <a:gd name="T14" fmla="*/ 2147483647 w 396"/>
              <a:gd name="T15" fmla="*/ 2147483647 h 397"/>
              <a:gd name="T16" fmla="*/ 2147483647 w 396"/>
              <a:gd name="T17" fmla="*/ 2147483647 h 397"/>
              <a:gd name="T18" fmla="*/ 2147483647 w 396"/>
              <a:gd name="T19" fmla="*/ 2147483647 h 397"/>
              <a:gd name="T20" fmla="*/ 2147483647 w 396"/>
              <a:gd name="T21" fmla="*/ 2147483647 h 397"/>
              <a:gd name="T22" fmla="*/ 2147483647 w 396"/>
              <a:gd name="T23" fmla="*/ 2147483647 h 397"/>
              <a:gd name="T24" fmla="*/ 2147483647 w 396"/>
              <a:gd name="T25" fmla="*/ 2147483647 h 397"/>
              <a:gd name="T26" fmla="*/ 2147483647 w 396"/>
              <a:gd name="T27" fmla="*/ 2147483647 h 397"/>
              <a:gd name="T28" fmla="*/ 2147483647 w 396"/>
              <a:gd name="T29" fmla="*/ 2147483647 h 397"/>
              <a:gd name="T30" fmla="*/ 2147483647 w 396"/>
              <a:gd name="T31" fmla="*/ 2147483647 h 397"/>
              <a:gd name="T32" fmla="*/ 2147483647 w 396"/>
              <a:gd name="T33" fmla="*/ 2147483647 h 397"/>
              <a:gd name="T34" fmla="*/ 2147483647 w 396"/>
              <a:gd name="T35" fmla="*/ 2147483647 h 397"/>
              <a:gd name="T36" fmla="*/ 2147483647 w 396"/>
              <a:gd name="T37" fmla="*/ 2147483647 h 397"/>
              <a:gd name="T38" fmla="*/ 2147483647 w 396"/>
              <a:gd name="T39" fmla="*/ 2147483647 h 397"/>
              <a:gd name="T40" fmla="*/ 2147483647 w 396"/>
              <a:gd name="T41" fmla="*/ 2147483647 h 397"/>
              <a:gd name="T42" fmla="*/ 2147483647 w 396"/>
              <a:gd name="T43" fmla="*/ 2147483647 h 397"/>
              <a:gd name="T44" fmla="*/ 2147483647 w 396"/>
              <a:gd name="T45" fmla="*/ 2147483647 h 397"/>
              <a:gd name="T46" fmla="*/ 2147483647 w 396"/>
              <a:gd name="T47" fmla="*/ 2147483647 h 397"/>
              <a:gd name="T48" fmla="*/ 2147483647 w 396"/>
              <a:gd name="T49" fmla="*/ 2147483647 h 397"/>
              <a:gd name="T50" fmla="*/ 2147483647 w 396"/>
              <a:gd name="T51" fmla="*/ 2147483647 h 397"/>
              <a:gd name="T52" fmla="*/ 2147483647 w 396"/>
              <a:gd name="T53" fmla="*/ 2147483647 h 397"/>
              <a:gd name="T54" fmla="*/ 2147483647 w 396"/>
              <a:gd name="T55" fmla="*/ 0 h 397"/>
              <a:gd name="T56" fmla="*/ 0 w 396"/>
              <a:gd name="T57" fmla="*/ 2147483647 h 397"/>
              <a:gd name="T58" fmla="*/ 2147483647 w 396"/>
              <a:gd name="T59" fmla="*/ 2147483647 h 397"/>
              <a:gd name="T60" fmla="*/ 2147483647 w 396"/>
              <a:gd name="T61" fmla="*/ 2147483647 h 3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endParaRPr lang="hu-HU"/>
          </a:p>
        </p:txBody>
      </p:sp>
      <p:sp>
        <p:nvSpPr>
          <p:cNvPr id="207" name="Inhaltsplatzhalter 13" descr="Spalte links"/>
          <p:cNvSpPr>
            <a:spLocks noGrp="1"/>
          </p:cNvSpPr>
          <p:nvPr>
            <p:ph sz="quarter" idx="14"/>
          </p:nvPr>
        </p:nvSpPr>
        <p:spPr>
          <a:xfrm>
            <a:off x="507931" y="1530350"/>
            <a:ext cx="5515267" cy="4581526"/>
          </a:xfrm>
          <a:prstGeom prst="rect">
            <a:avLst/>
          </a:prstGeom>
        </p:spPr>
        <p:txBody>
          <a:bodyPr/>
          <a:lstStyle>
            <a:lvl1pPr>
              <a:lnSpc>
                <a:spcPts val="1920"/>
              </a:lnSpc>
              <a:spcAft>
                <a:spcPts val="0"/>
              </a:spcAft>
              <a:defRPr sz="1800" baseline="0">
                <a:solidFill>
                  <a:schemeClr val="tx1"/>
                </a:solidFill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208" name="Inhaltsplatzhalter 13" descr="Spalte links"/>
          <p:cNvSpPr>
            <a:spLocks noGrp="1"/>
          </p:cNvSpPr>
          <p:nvPr>
            <p:ph sz="quarter" idx="15"/>
          </p:nvPr>
        </p:nvSpPr>
        <p:spPr>
          <a:xfrm>
            <a:off x="6164579" y="1530350"/>
            <a:ext cx="5529075" cy="4581526"/>
          </a:xfrm>
          <a:prstGeom prst="rect">
            <a:avLst/>
          </a:prstGeom>
        </p:spPr>
        <p:txBody>
          <a:bodyPr/>
          <a:lstStyle>
            <a:lvl1pPr>
              <a:lnSpc>
                <a:spcPts val="1920"/>
              </a:lnSpc>
              <a:spcAft>
                <a:spcPts val="0"/>
              </a:spcAft>
              <a:defRPr sz="1800" baseline="0">
                <a:solidFill>
                  <a:schemeClr val="tx1"/>
                </a:solidFill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10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0" y="1"/>
            <a:ext cx="8649691" cy="768350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de-DE" sz="100" dirty="0" smtClean="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itel 22"/>
          <p:cNvSpPr>
            <a:spLocks noGrp="1"/>
          </p:cNvSpPr>
          <p:nvPr>
            <p:ph type="title"/>
          </p:nvPr>
        </p:nvSpPr>
        <p:spPr>
          <a:xfrm>
            <a:off x="507934" y="515937"/>
            <a:ext cx="10672963" cy="514351"/>
          </a:xfrm>
        </p:spPr>
        <p:txBody>
          <a:bodyPr tIns="36000"/>
          <a:lstStyle>
            <a:lvl1pPr>
              <a:defRPr sz="3000"/>
            </a:lvl1pPr>
          </a:lstStyle>
          <a:p>
            <a:r>
              <a:rPr lang="hu-HU"/>
              <a:t>Mintacím szerkesztése</a:t>
            </a:r>
            <a:endParaRPr lang="en-GB" dirty="0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20"/>
          </p:nvPr>
        </p:nvSpPr>
        <p:spPr>
          <a:xfrm>
            <a:off x="514350" y="260350"/>
            <a:ext cx="5580063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Datumsplatzhalter 2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D8DAF-5B4B-44C0-BE3D-0B2900CF919A}" type="datetime5">
              <a:rPr lang="en-US"/>
              <a:pPr>
                <a:defRPr/>
              </a:pPr>
              <a:t>3-Jun-20</a:t>
            </a:fld>
            <a:endParaRPr lang="en-GB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File name | department | author </a:t>
            </a:r>
            <a:endParaRPr lang="en-GB" dirty="0"/>
          </a:p>
        </p:txBody>
      </p:sp>
      <p:sp>
        <p:nvSpPr>
          <p:cNvPr id="14" name="Foliennummernplatzhalt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69F7E-9BF0-4655-9D54-7CFD4E78C30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0261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tra Headlin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4"/>
          <p:cNvSpPr>
            <a:spLocks noEditPoints="1"/>
          </p:cNvSpPr>
          <p:nvPr/>
        </p:nvSpPr>
        <p:spPr bwMode="auto">
          <a:xfrm>
            <a:off x="11385550" y="260350"/>
            <a:ext cx="309563" cy="309563"/>
          </a:xfrm>
          <a:custGeom>
            <a:avLst/>
            <a:gdLst>
              <a:gd name="T0" fmla="*/ 2147483647 w 396"/>
              <a:gd name="T1" fmla="*/ 2147483647 h 397"/>
              <a:gd name="T2" fmla="*/ 2147483647 w 396"/>
              <a:gd name="T3" fmla="*/ 2147483647 h 397"/>
              <a:gd name="T4" fmla="*/ 2147483647 w 396"/>
              <a:gd name="T5" fmla="*/ 2147483647 h 397"/>
              <a:gd name="T6" fmla="*/ 2147483647 w 396"/>
              <a:gd name="T7" fmla="*/ 2147483647 h 397"/>
              <a:gd name="T8" fmla="*/ 2147483647 w 396"/>
              <a:gd name="T9" fmla="*/ 2147483647 h 397"/>
              <a:gd name="T10" fmla="*/ 2147483647 w 396"/>
              <a:gd name="T11" fmla="*/ 2147483647 h 397"/>
              <a:gd name="T12" fmla="*/ 2147483647 w 396"/>
              <a:gd name="T13" fmla="*/ 2147483647 h 397"/>
              <a:gd name="T14" fmla="*/ 2147483647 w 396"/>
              <a:gd name="T15" fmla="*/ 2147483647 h 397"/>
              <a:gd name="T16" fmla="*/ 2147483647 w 396"/>
              <a:gd name="T17" fmla="*/ 2147483647 h 397"/>
              <a:gd name="T18" fmla="*/ 2147483647 w 396"/>
              <a:gd name="T19" fmla="*/ 2147483647 h 397"/>
              <a:gd name="T20" fmla="*/ 2147483647 w 396"/>
              <a:gd name="T21" fmla="*/ 2147483647 h 397"/>
              <a:gd name="T22" fmla="*/ 2147483647 w 396"/>
              <a:gd name="T23" fmla="*/ 2147483647 h 397"/>
              <a:gd name="T24" fmla="*/ 2147483647 w 396"/>
              <a:gd name="T25" fmla="*/ 2147483647 h 397"/>
              <a:gd name="T26" fmla="*/ 2147483647 w 396"/>
              <a:gd name="T27" fmla="*/ 2147483647 h 397"/>
              <a:gd name="T28" fmla="*/ 2147483647 w 396"/>
              <a:gd name="T29" fmla="*/ 2147483647 h 397"/>
              <a:gd name="T30" fmla="*/ 2147483647 w 396"/>
              <a:gd name="T31" fmla="*/ 2147483647 h 397"/>
              <a:gd name="T32" fmla="*/ 2147483647 w 396"/>
              <a:gd name="T33" fmla="*/ 2147483647 h 397"/>
              <a:gd name="T34" fmla="*/ 2147483647 w 396"/>
              <a:gd name="T35" fmla="*/ 2147483647 h 397"/>
              <a:gd name="T36" fmla="*/ 2147483647 w 396"/>
              <a:gd name="T37" fmla="*/ 2147483647 h 397"/>
              <a:gd name="T38" fmla="*/ 2147483647 w 396"/>
              <a:gd name="T39" fmla="*/ 2147483647 h 397"/>
              <a:gd name="T40" fmla="*/ 2147483647 w 396"/>
              <a:gd name="T41" fmla="*/ 2147483647 h 397"/>
              <a:gd name="T42" fmla="*/ 2147483647 w 396"/>
              <a:gd name="T43" fmla="*/ 2147483647 h 397"/>
              <a:gd name="T44" fmla="*/ 2147483647 w 396"/>
              <a:gd name="T45" fmla="*/ 2147483647 h 397"/>
              <a:gd name="T46" fmla="*/ 2147483647 w 396"/>
              <a:gd name="T47" fmla="*/ 2147483647 h 397"/>
              <a:gd name="T48" fmla="*/ 2147483647 w 396"/>
              <a:gd name="T49" fmla="*/ 2147483647 h 397"/>
              <a:gd name="T50" fmla="*/ 2147483647 w 396"/>
              <a:gd name="T51" fmla="*/ 2147483647 h 397"/>
              <a:gd name="T52" fmla="*/ 2147483647 w 396"/>
              <a:gd name="T53" fmla="*/ 2147483647 h 397"/>
              <a:gd name="T54" fmla="*/ 2147483647 w 396"/>
              <a:gd name="T55" fmla="*/ 0 h 397"/>
              <a:gd name="T56" fmla="*/ 0 w 396"/>
              <a:gd name="T57" fmla="*/ 2147483647 h 397"/>
              <a:gd name="T58" fmla="*/ 2147483647 w 396"/>
              <a:gd name="T59" fmla="*/ 2147483647 h 397"/>
              <a:gd name="T60" fmla="*/ 2147483647 w 396"/>
              <a:gd name="T61" fmla="*/ 2147483647 h 3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endParaRPr lang="hu-HU"/>
          </a:p>
        </p:txBody>
      </p:sp>
      <p:sp>
        <p:nvSpPr>
          <p:cNvPr id="8" name="Freeform 54"/>
          <p:cNvSpPr>
            <a:spLocks noEditPoints="1"/>
          </p:cNvSpPr>
          <p:nvPr/>
        </p:nvSpPr>
        <p:spPr bwMode="auto">
          <a:xfrm>
            <a:off x="11385550" y="260350"/>
            <a:ext cx="309563" cy="309563"/>
          </a:xfrm>
          <a:custGeom>
            <a:avLst/>
            <a:gdLst>
              <a:gd name="T0" fmla="*/ 2147483647 w 396"/>
              <a:gd name="T1" fmla="*/ 2147483647 h 397"/>
              <a:gd name="T2" fmla="*/ 2147483647 w 396"/>
              <a:gd name="T3" fmla="*/ 2147483647 h 397"/>
              <a:gd name="T4" fmla="*/ 2147483647 w 396"/>
              <a:gd name="T5" fmla="*/ 2147483647 h 397"/>
              <a:gd name="T6" fmla="*/ 2147483647 w 396"/>
              <a:gd name="T7" fmla="*/ 2147483647 h 397"/>
              <a:gd name="T8" fmla="*/ 2147483647 w 396"/>
              <a:gd name="T9" fmla="*/ 2147483647 h 397"/>
              <a:gd name="T10" fmla="*/ 2147483647 w 396"/>
              <a:gd name="T11" fmla="*/ 2147483647 h 397"/>
              <a:gd name="T12" fmla="*/ 2147483647 w 396"/>
              <a:gd name="T13" fmla="*/ 2147483647 h 397"/>
              <a:gd name="T14" fmla="*/ 2147483647 w 396"/>
              <a:gd name="T15" fmla="*/ 2147483647 h 397"/>
              <a:gd name="T16" fmla="*/ 2147483647 w 396"/>
              <a:gd name="T17" fmla="*/ 2147483647 h 397"/>
              <a:gd name="T18" fmla="*/ 2147483647 w 396"/>
              <a:gd name="T19" fmla="*/ 2147483647 h 397"/>
              <a:gd name="T20" fmla="*/ 2147483647 w 396"/>
              <a:gd name="T21" fmla="*/ 2147483647 h 397"/>
              <a:gd name="T22" fmla="*/ 2147483647 w 396"/>
              <a:gd name="T23" fmla="*/ 2147483647 h 397"/>
              <a:gd name="T24" fmla="*/ 2147483647 w 396"/>
              <a:gd name="T25" fmla="*/ 2147483647 h 397"/>
              <a:gd name="T26" fmla="*/ 2147483647 w 396"/>
              <a:gd name="T27" fmla="*/ 2147483647 h 397"/>
              <a:gd name="T28" fmla="*/ 2147483647 w 396"/>
              <a:gd name="T29" fmla="*/ 2147483647 h 397"/>
              <a:gd name="T30" fmla="*/ 2147483647 w 396"/>
              <a:gd name="T31" fmla="*/ 2147483647 h 397"/>
              <a:gd name="T32" fmla="*/ 2147483647 w 396"/>
              <a:gd name="T33" fmla="*/ 2147483647 h 397"/>
              <a:gd name="T34" fmla="*/ 2147483647 w 396"/>
              <a:gd name="T35" fmla="*/ 2147483647 h 397"/>
              <a:gd name="T36" fmla="*/ 2147483647 w 396"/>
              <a:gd name="T37" fmla="*/ 2147483647 h 397"/>
              <a:gd name="T38" fmla="*/ 2147483647 w 396"/>
              <a:gd name="T39" fmla="*/ 2147483647 h 397"/>
              <a:gd name="T40" fmla="*/ 2147483647 w 396"/>
              <a:gd name="T41" fmla="*/ 2147483647 h 397"/>
              <a:gd name="T42" fmla="*/ 2147483647 w 396"/>
              <a:gd name="T43" fmla="*/ 2147483647 h 397"/>
              <a:gd name="T44" fmla="*/ 2147483647 w 396"/>
              <a:gd name="T45" fmla="*/ 2147483647 h 397"/>
              <a:gd name="T46" fmla="*/ 2147483647 w 396"/>
              <a:gd name="T47" fmla="*/ 2147483647 h 397"/>
              <a:gd name="T48" fmla="*/ 2147483647 w 396"/>
              <a:gd name="T49" fmla="*/ 2147483647 h 397"/>
              <a:gd name="T50" fmla="*/ 2147483647 w 396"/>
              <a:gd name="T51" fmla="*/ 2147483647 h 397"/>
              <a:gd name="T52" fmla="*/ 2147483647 w 396"/>
              <a:gd name="T53" fmla="*/ 2147483647 h 397"/>
              <a:gd name="T54" fmla="*/ 2147483647 w 396"/>
              <a:gd name="T55" fmla="*/ 0 h 397"/>
              <a:gd name="T56" fmla="*/ 0 w 396"/>
              <a:gd name="T57" fmla="*/ 2147483647 h 397"/>
              <a:gd name="T58" fmla="*/ 2147483647 w 396"/>
              <a:gd name="T59" fmla="*/ 2147483647 h 397"/>
              <a:gd name="T60" fmla="*/ 2147483647 w 396"/>
              <a:gd name="T61" fmla="*/ 2147483647 h 3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endParaRPr lang="hu-HU"/>
          </a:p>
        </p:txBody>
      </p:sp>
      <p:sp>
        <p:nvSpPr>
          <p:cNvPr id="47" name="Textplatzhalter 23"/>
          <p:cNvSpPr>
            <a:spLocks noGrp="1"/>
          </p:cNvSpPr>
          <p:nvPr>
            <p:ph type="body" sz="quarter" idx="22"/>
          </p:nvPr>
        </p:nvSpPr>
        <p:spPr>
          <a:xfrm>
            <a:off x="0" y="2265277"/>
            <a:ext cx="5599971" cy="3584426"/>
          </a:xfr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de-DE" sz="100" dirty="0" smtClean="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07934" y="1030289"/>
            <a:ext cx="4333941" cy="2278062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508000" y="3821113"/>
            <a:ext cx="4333875" cy="25495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8"/>
          </p:nvPr>
        </p:nvSpPr>
        <p:spPr>
          <a:xfrm>
            <a:off x="6096000" y="1030288"/>
            <a:ext cx="5599113" cy="48196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 dirty="0"/>
          </a:p>
        </p:txBody>
      </p:sp>
      <p:sp>
        <p:nvSpPr>
          <p:cNvPr id="48" name="Textplatzhalter 5"/>
          <p:cNvSpPr>
            <a:spLocks noGrp="1"/>
          </p:cNvSpPr>
          <p:nvPr>
            <p:ph type="body" sz="quarter" idx="23"/>
          </p:nvPr>
        </p:nvSpPr>
        <p:spPr>
          <a:xfrm>
            <a:off x="514350" y="260350"/>
            <a:ext cx="5580063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Datumsplatzhalter 1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B5174-3AF5-4D8D-8CCB-28ACF1784357}" type="datetime5">
              <a:rPr lang="en-US"/>
              <a:pPr>
                <a:defRPr/>
              </a:pPr>
              <a:t>3-Jun-20</a:t>
            </a:fld>
            <a:endParaRPr lang="en-GB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File name | department | author </a:t>
            </a:r>
            <a:endParaRPr lang="en-GB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4543B-5C47-485D-AD13-A0BD4A540B6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138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tra Headlin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4"/>
          <p:cNvSpPr>
            <a:spLocks noEditPoints="1"/>
          </p:cNvSpPr>
          <p:nvPr/>
        </p:nvSpPr>
        <p:spPr bwMode="auto">
          <a:xfrm>
            <a:off x="11385550" y="260350"/>
            <a:ext cx="309563" cy="309563"/>
          </a:xfrm>
          <a:custGeom>
            <a:avLst/>
            <a:gdLst>
              <a:gd name="T0" fmla="*/ 2147483647 w 396"/>
              <a:gd name="T1" fmla="*/ 2147483647 h 397"/>
              <a:gd name="T2" fmla="*/ 2147483647 w 396"/>
              <a:gd name="T3" fmla="*/ 2147483647 h 397"/>
              <a:gd name="T4" fmla="*/ 2147483647 w 396"/>
              <a:gd name="T5" fmla="*/ 2147483647 h 397"/>
              <a:gd name="T6" fmla="*/ 2147483647 w 396"/>
              <a:gd name="T7" fmla="*/ 2147483647 h 397"/>
              <a:gd name="T8" fmla="*/ 2147483647 w 396"/>
              <a:gd name="T9" fmla="*/ 2147483647 h 397"/>
              <a:gd name="T10" fmla="*/ 2147483647 w 396"/>
              <a:gd name="T11" fmla="*/ 2147483647 h 397"/>
              <a:gd name="T12" fmla="*/ 2147483647 w 396"/>
              <a:gd name="T13" fmla="*/ 2147483647 h 397"/>
              <a:gd name="T14" fmla="*/ 2147483647 w 396"/>
              <a:gd name="T15" fmla="*/ 2147483647 h 397"/>
              <a:gd name="T16" fmla="*/ 2147483647 w 396"/>
              <a:gd name="T17" fmla="*/ 2147483647 h 397"/>
              <a:gd name="T18" fmla="*/ 2147483647 w 396"/>
              <a:gd name="T19" fmla="*/ 2147483647 h 397"/>
              <a:gd name="T20" fmla="*/ 2147483647 w 396"/>
              <a:gd name="T21" fmla="*/ 2147483647 h 397"/>
              <a:gd name="T22" fmla="*/ 2147483647 w 396"/>
              <a:gd name="T23" fmla="*/ 2147483647 h 397"/>
              <a:gd name="T24" fmla="*/ 2147483647 w 396"/>
              <a:gd name="T25" fmla="*/ 2147483647 h 397"/>
              <a:gd name="T26" fmla="*/ 2147483647 w 396"/>
              <a:gd name="T27" fmla="*/ 2147483647 h 397"/>
              <a:gd name="T28" fmla="*/ 2147483647 w 396"/>
              <a:gd name="T29" fmla="*/ 2147483647 h 397"/>
              <a:gd name="T30" fmla="*/ 2147483647 w 396"/>
              <a:gd name="T31" fmla="*/ 2147483647 h 397"/>
              <a:gd name="T32" fmla="*/ 2147483647 w 396"/>
              <a:gd name="T33" fmla="*/ 2147483647 h 397"/>
              <a:gd name="T34" fmla="*/ 2147483647 w 396"/>
              <a:gd name="T35" fmla="*/ 2147483647 h 397"/>
              <a:gd name="T36" fmla="*/ 2147483647 w 396"/>
              <a:gd name="T37" fmla="*/ 2147483647 h 397"/>
              <a:gd name="T38" fmla="*/ 2147483647 w 396"/>
              <a:gd name="T39" fmla="*/ 2147483647 h 397"/>
              <a:gd name="T40" fmla="*/ 2147483647 w 396"/>
              <a:gd name="T41" fmla="*/ 2147483647 h 397"/>
              <a:gd name="T42" fmla="*/ 2147483647 w 396"/>
              <a:gd name="T43" fmla="*/ 2147483647 h 397"/>
              <a:gd name="T44" fmla="*/ 2147483647 w 396"/>
              <a:gd name="T45" fmla="*/ 2147483647 h 397"/>
              <a:gd name="T46" fmla="*/ 2147483647 w 396"/>
              <a:gd name="T47" fmla="*/ 2147483647 h 397"/>
              <a:gd name="T48" fmla="*/ 2147483647 w 396"/>
              <a:gd name="T49" fmla="*/ 2147483647 h 397"/>
              <a:gd name="T50" fmla="*/ 2147483647 w 396"/>
              <a:gd name="T51" fmla="*/ 2147483647 h 397"/>
              <a:gd name="T52" fmla="*/ 2147483647 w 396"/>
              <a:gd name="T53" fmla="*/ 2147483647 h 397"/>
              <a:gd name="T54" fmla="*/ 2147483647 w 396"/>
              <a:gd name="T55" fmla="*/ 0 h 397"/>
              <a:gd name="T56" fmla="*/ 0 w 396"/>
              <a:gd name="T57" fmla="*/ 2147483647 h 397"/>
              <a:gd name="T58" fmla="*/ 2147483647 w 396"/>
              <a:gd name="T59" fmla="*/ 2147483647 h 397"/>
              <a:gd name="T60" fmla="*/ 2147483647 w 396"/>
              <a:gd name="T61" fmla="*/ 2147483647 h 3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endParaRPr lang="hu-HU"/>
          </a:p>
        </p:txBody>
      </p:sp>
      <p:sp>
        <p:nvSpPr>
          <p:cNvPr id="8" name="Freeform 54"/>
          <p:cNvSpPr>
            <a:spLocks noEditPoints="1"/>
          </p:cNvSpPr>
          <p:nvPr/>
        </p:nvSpPr>
        <p:spPr bwMode="auto">
          <a:xfrm>
            <a:off x="11385550" y="260350"/>
            <a:ext cx="309563" cy="309563"/>
          </a:xfrm>
          <a:custGeom>
            <a:avLst/>
            <a:gdLst>
              <a:gd name="T0" fmla="*/ 2147483647 w 396"/>
              <a:gd name="T1" fmla="*/ 2147483647 h 397"/>
              <a:gd name="T2" fmla="*/ 2147483647 w 396"/>
              <a:gd name="T3" fmla="*/ 2147483647 h 397"/>
              <a:gd name="T4" fmla="*/ 2147483647 w 396"/>
              <a:gd name="T5" fmla="*/ 2147483647 h 397"/>
              <a:gd name="T6" fmla="*/ 2147483647 w 396"/>
              <a:gd name="T7" fmla="*/ 2147483647 h 397"/>
              <a:gd name="T8" fmla="*/ 2147483647 w 396"/>
              <a:gd name="T9" fmla="*/ 2147483647 h 397"/>
              <a:gd name="T10" fmla="*/ 2147483647 w 396"/>
              <a:gd name="T11" fmla="*/ 2147483647 h 397"/>
              <a:gd name="T12" fmla="*/ 2147483647 w 396"/>
              <a:gd name="T13" fmla="*/ 2147483647 h 397"/>
              <a:gd name="T14" fmla="*/ 2147483647 w 396"/>
              <a:gd name="T15" fmla="*/ 2147483647 h 397"/>
              <a:gd name="T16" fmla="*/ 2147483647 w 396"/>
              <a:gd name="T17" fmla="*/ 2147483647 h 397"/>
              <a:gd name="T18" fmla="*/ 2147483647 w 396"/>
              <a:gd name="T19" fmla="*/ 2147483647 h 397"/>
              <a:gd name="T20" fmla="*/ 2147483647 w 396"/>
              <a:gd name="T21" fmla="*/ 2147483647 h 397"/>
              <a:gd name="T22" fmla="*/ 2147483647 w 396"/>
              <a:gd name="T23" fmla="*/ 2147483647 h 397"/>
              <a:gd name="T24" fmla="*/ 2147483647 w 396"/>
              <a:gd name="T25" fmla="*/ 2147483647 h 397"/>
              <a:gd name="T26" fmla="*/ 2147483647 w 396"/>
              <a:gd name="T27" fmla="*/ 2147483647 h 397"/>
              <a:gd name="T28" fmla="*/ 2147483647 w 396"/>
              <a:gd name="T29" fmla="*/ 2147483647 h 397"/>
              <a:gd name="T30" fmla="*/ 2147483647 w 396"/>
              <a:gd name="T31" fmla="*/ 2147483647 h 397"/>
              <a:gd name="T32" fmla="*/ 2147483647 w 396"/>
              <a:gd name="T33" fmla="*/ 2147483647 h 397"/>
              <a:gd name="T34" fmla="*/ 2147483647 w 396"/>
              <a:gd name="T35" fmla="*/ 2147483647 h 397"/>
              <a:gd name="T36" fmla="*/ 2147483647 w 396"/>
              <a:gd name="T37" fmla="*/ 2147483647 h 397"/>
              <a:gd name="T38" fmla="*/ 2147483647 w 396"/>
              <a:gd name="T39" fmla="*/ 2147483647 h 397"/>
              <a:gd name="T40" fmla="*/ 2147483647 w 396"/>
              <a:gd name="T41" fmla="*/ 2147483647 h 397"/>
              <a:gd name="T42" fmla="*/ 2147483647 w 396"/>
              <a:gd name="T43" fmla="*/ 2147483647 h 397"/>
              <a:gd name="T44" fmla="*/ 2147483647 w 396"/>
              <a:gd name="T45" fmla="*/ 2147483647 h 397"/>
              <a:gd name="T46" fmla="*/ 2147483647 w 396"/>
              <a:gd name="T47" fmla="*/ 2147483647 h 397"/>
              <a:gd name="T48" fmla="*/ 2147483647 w 396"/>
              <a:gd name="T49" fmla="*/ 2147483647 h 397"/>
              <a:gd name="T50" fmla="*/ 2147483647 w 396"/>
              <a:gd name="T51" fmla="*/ 2147483647 h 397"/>
              <a:gd name="T52" fmla="*/ 2147483647 w 396"/>
              <a:gd name="T53" fmla="*/ 2147483647 h 397"/>
              <a:gd name="T54" fmla="*/ 2147483647 w 396"/>
              <a:gd name="T55" fmla="*/ 0 h 397"/>
              <a:gd name="T56" fmla="*/ 0 w 396"/>
              <a:gd name="T57" fmla="*/ 2147483647 h 397"/>
              <a:gd name="T58" fmla="*/ 2147483647 w 396"/>
              <a:gd name="T59" fmla="*/ 2147483647 h 397"/>
              <a:gd name="T60" fmla="*/ 2147483647 w 396"/>
              <a:gd name="T61" fmla="*/ 2147483647 h 3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endParaRPr lang="hu-HU"/>
          </a:p>
        </p:txBody>
      </p:sp>
      <p:sp>
        <p:nvSpPr>
          <p:cNvPr id="12" name="Textplatzhalter 23"/>
          <p:cNvSpPr>
            <a:spLocks noGrp="1"/>
          </p:cNvSpPr>
          <p:nvPr>
            <p:ph type="body" sz="quarter" idx="23"/>
          </p:nvPr>
        </p:nvSpPr>
        <p:spPr>
          <a:xfrm>
            <a:off x="0" y="2265277"/>
            <a:ext cx="5599971" cy="3584426"/>
          </a:xfr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de-DE" sz="100" dirty="0" smtClean="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24"/>
          </p:nvPr>
        </p:nvSpPr>
        <p:spPr>
          <a:xfrm>
            <a:off x="514350" y="260350"/>
            <a:ext cx="5580063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07934" y="1030289"/>
            <a:ext cx="4333941" cy="2278062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508000" y="3821113"/>
            <a:ext cx="4333875" cy="25495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9"/>
          </p:nvPr>
        </p:nvSpPr>
        <p:spPr>
          <a:xfrm>
            <a:off x="5845175" y="1030288"/>
            <a:ext cx="5849938" cy="5081587"/>
          </a:xfrm>
        </p:spPr>
        <p:txBody>
          <a:bodyPr anchor="ctr"/>
          <a:lstStyle>
            <a:lvl1pPr algn="ctr">
              <a:defRPr sz="1400"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en-GB" noProof="0" dirty="0"/>
          </a:p>
        </p:txBody>
      </p:sp>
      <p:sp>
        <p:nvSpPr>
          <p:cNvPr id="9" name="Datumsplatzhalter 1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3F2C0-B6F0-42EB-B242-BDA9E90A9FE4}" type="datetime5">
              <a:rPr lang="en-US"/>
              <a:pPr>
                <a:defRPr/>
              </a:pPr>
              <a:t>3-Jun-20</a:t>
            </a:fld>
            <a:endParaRPr lang="en-GB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File name | department | author </a:t>
            </a:r>
            <a:endParaRPr lang="en-GB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CFA0F-8BE0-4D86-BC7E-547C17628DF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1266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Board Presenta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938" y="5843588"/>
            <a:ext cx="20351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10"/>
          <p:cNvSpPr/>
          <p:nvPr/>
        </p:nvSpPr>
        <p:spPr>
          <a:xfrm>
            <a:off x="292100" y="6373813"/>
            <a:ext cx="1439863" cy="35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0" y="6929"/>
            <a:ext cx="4841875" cy="4574596"/>
          </a:xfrm>
          <a:solidFill>
            <a:srgbClr val="CFE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de-DE" sz="100" dirty="0" smtClean="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508000" y="3821113"/>
            <a:ext cx="4069756" cy="152876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lang="en-GB" sz="1800" b="0" kern="1200" cap="none" baseline="0" noProof="0" dirty="0" smtClean="0">
                <a:solidFill>
                  <a:srgbClr val="00378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1600" b="0" kern="1200" cap="none" baseline="0" noProof="0" dirty="0">
                <a:solidFill>
                  <a:srgbClr val="00378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defRPr sz="1200">
                <a:solidFill>
                  <a:srgbClr val="003781"/>
                </a:solidFill>
              </a:defRPr>
            </a:lvl3pPr>
            <a:lvl4pPr>
              <a:lnSpc>
                <a:spcPct val="100000"/>
              </a:lnSpc>
              <a:buAutoNum type="arabicPeriod"/>
              <a:defRPr sz="1200">
                <a:solidFill>
                  <a:srgbClr val="00378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rgbClr val="003781"/>
                </a:solidFill>
              </a:defRPr>
            </a:lvl5pPr>
            <a:lvl6pPr>
              <a:defRPr>
                <a:solidFill>
                  <a:srgbClr val="003781"/>
                </a:solidFill>
              </a:defRPr>
            </a:lvl6pPr>
            <a:lvl7pPr>
              <a:defRPr>
                <a:solidFill>
                  <a:srgbClr val="003781"/>
                </a:solidFill>
              </a:defRPr>
            </a:lvl7pPr>
            <a:lvl8pPr>
              <a:defRPr>
                <a:solidFill>
                  <a:srgbClr val="003781"/>
                </a:solidFill>
              </a:defRPr>
            </a:lvl8pPr>
            <a:lvl9pPr>
              <a:defRPr>
                <a:solidFill>
                  <a:srgbClr val="003781"/>
                </a:solidFill>
              </a:defRPr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7934" y="765498"/>
            <a:ext cx="7367653" cy="3024336"/>
          </a:xfrm>
        </p:spPr>
        <p:txBody>
          <a:bodyPr/>
          <a:lstStyle>
            <a:lvl1pPr>
              <a:defRPr lang="en-GB" sz="4400" b="1" kern="1200" cap="all" dirty="0">
                <a:solidFill>
                  <a:srgbClr val="00378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4841875" y="0"/>
            <a:ext cx="7348538" cy="5349875"/>
          </a:xfrm>
        </p:spPr>
        <p:txBody>
          <a:bodyPr anchor="ctr"/>
          <a:lstStyle>
            <a:lvl1pPr algn="ctr">
              <a:defRPr sz="1400"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58182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tra Headline with copy And Image - Varia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4"/>
          <p:cNvSpPr>
            <a:spLocks noEditPoints="1"/>
          </p:cNvSpPr>
          <p:nvPr/>
        </p:nvSpPr>
        <p:spPr bwMode="auto">
          <a:xfrm>
            <a:off x="11385550" y="260350"/>
            <a:ext cx="309563" cy="309563"/>
          </a:xfrm>
          <a:custGeom>
            <a:avLst/>
            <a:gdLst>
              <a:gd name="T0" fmla="*/ 2147483647 w 396"/>
              <a:gd name="T1" fmla="*/ 2147483647 h 397"/>
              <a:gd name="T2" fmla="*/ 2147483647 w 396"/>
              <a:gd name="T3" fmla="*/ 2147483647 h 397"/>
              <a:gd name="T4" fmla="*/ 2147483647 w 396"/>
              <a:gd name="T5" fmla="*/ 2147483647 h 397"/>
              <a:gd name="T6" fmla="*/ 2147483647 w 396"/>
              <a:gd name="T7" fmla="*/ 2147483647 h 397"/>
              <a:gd name="T8" fmla="*/ 2147483647 w 396"/>
              <a:gd name="T9" fmla="*/ 2147483647 h 397"/>
              <a:gd name="T10" fmla="*/ 2147483647 w 396"/>
              <a:gd name="T11" fmla="*/ 2147483647 h 397"/>
              <a:gd name="T12" fmla="*/ 2147483647 w 396"/>
              <a:gd name="T13" fmla="*/ 2147483647 h 397"/>
              <a:gd name="T14" fmla="*/ 2147483647 w 396"/>
              <a:gd name="T15" fmla="*/ 2147483647 h 397"/>
              <a:gd name="T16" fmla="*/ 2147483647 w 396"/>
              <a:gd name="T17" fmla="*/ 2147483647 h 397"/>
              <a:gd name="T18" fmla="*/ 2147483647 w 396"/>
              <a:gd name="T19" fmla="*/ 2147483647 h 397"/>
              <a:gd name="T20" fmla="*/ 2147483647 w 396"/>
              <a:gd name="T21" fmla="*/ 2147483647 h 397"/>
              <a:gd name="T22" fmla="*/ 2147483647 w 396"/>
              <a:gd name="T23" fmla="*/ 2147483647 h 397"/>
              <a:gd name="T24" fmla="*/ 2147483647 w 396"/>
              <a:gd name="T25" fmla="*/ 2147483647 h 397"/>
              <a:gd name="T26" fmla="*/ 2147483647 w 396"/>
              <a:gd name="T27" fmla="*/ 2147483647 h 397"/>
              <a:gd name="T28" fmla="*/ 2147483647 w 396"/>
              <a:gd name="T29" fmla="*/ 2147483647 h 397"/>
              <a:gd name="T30" fmla="*/ 2147483647 w 396"/>
              <a:gd name="T31" fmla="*/ 2147483647 h 397"/>
              <a:gd name="T32" fmla="*/ 2147483647 w 396"/>
              <a:gd name="T33" fmla="*/ 2147483647 h 397"/>
              <a:gd name="T34" fmla="*/ 2147483647 w 396"/>
              <a:gd name="T35" fmla="*/ 2147483647 h 397"/>
              <a:gd name="T36" fmla="*/ 2147483647 w 396"/>
              <a:gd name="T37" fmla="*/ 2147483647 h 397"/>
              <a:gd name="T38" fmla="*/ 2147483647 w 396"/>
              <a:gd name="T39" fmla="*/ 2147483647 h 397"/>
              <a:gd name="T40" fmla="*/ 2147483647 w 396"/>
              <a:gd name="T41" fmla="*/ 2147483647 h 397"/>
              <a:gd name="T42" fmla="*/ 2147483647 w 396"/>
              <a:gd name="T43" fmla="*/ 2147483647 h 397"/>
              <a:gd name="T44" fmla="*/ 2147483647 w 396"/>
              <a:gd name="T45" fmla="*/ 2147483647 h 397"/>
              <a:gd name="T46" fmla="*/ 2147483647 w 396"/>
              <a:gd name="T47" fmla="*/ 2147483647 h 397"/>
              <a:gd name="T48" fmla="*/ 2147483647 w 396"/>
              <a:gd name="T49" fmla="*/ 2147483647 h 397"/>
              <a:gd name="T50" fmla="*/ 2147483647 w 396"/>
              <a:gd name="T51" fmla="*/ 2147483647 h 397"/>
              <a:gd name="T52" fmla="*/ 2147483647 w 396"/>
              <a:gd name="T53" fmla="*/ 2147483647 h 397"/>
              <a:gd name="T54" fmla="*/ 2147483647 w 396"/>
              <a:gd name="T55" fmla="*/ 0 h 397"/>
              <a:gd name="T56" fmla="*/ 0 w 396"/>
              <a:gd name="T57" fmla="*/ 2147483647 h 397"/>
              <a:gd name="T58" fmla="*/ 2147483647 w 396"/>
              <a:gd name="T59" fmla="*/ 2147483647 h 397"/>
              <a:gd name="T60" fmla="*/ 2147483647 w 396"/>
              <a:gd name="T61" fmla="*/ 2147483647 h 3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endParaRPr lang="hu-HU"/>
          </a:p>
        </p:txBody>
      </p:sp>
      <p:sp>
        <p:nvSpPr>
          <p:cNvPr id="7" name="Freeform 54"/>
          <p:cNvSpPr>
            <a:spLocks noEditPoints="1"/>
          </p:cNvSpPr>
          <p:nvPr/>
        </p:nvSpPr>
        <p:spPr bwMode="auto">
          <a:xfrm>
            <a:off x="11385550" y="260350"/>
            <a:ext cx="309563" cy="309563"/>
          </a:xfrm>
          <a:custGeom>
            <a:avLst/>
            <a:gdLst>
              <a:gd name="T0" fmla="*/ 2147483647 w 396"/>
              <a:gd name="T1" fmla="*/ 2147483647 h 397"/>
              <a:gd name="T2" fmla="*/ 2147483647 w 396"/>
              <a:gd name="T3" fmla="*/ 2147483647 h 397"/>
              <a:gd name="T4" fmla="*/ 2147483647 w 396"/>
              <a:gd name="T5" fmla="*/ 2147483647 h 397"/>
              <a:gd name="T6" fmla="*/ 2147483647 w 396"/>
              <a:gd name="T7" fmla="*/ 2147483647 h 397"/>
              <a:gd name="T8" fmla="*/ 2147483647 w 396"/>
              <a:gd name="T9" fmla="*/ 2147483647 h 397"/>
              <a:gd name="T10" fmla="*/ 2147483647 w 396"/>
              <a:gd name="T11" fmla="*/ 2147483647 h 397"/>
              <a:gd name="T12" fmla="*/ 2147483647 w 396"/>
              <a:gd name="T13" fmla="*/ 2147483647 h 397"/>
              <a:gd name="T14" fmla="*/ 2147483647 w 396"/>
              <a:gd name="T15" fmla="*/ 2147483647 h 397"/>
              <a:gd name="T16" fmla="*/ 2147483647 w 396"/>
              <a:gd name="T17" fmla="*/ 2147483647 h 397"/>
              <a:gd name="T18" fmla="*/ 2147483647 w 396"/>
              <a:gd name="T19" fmla="*/ 2147483647 h 397"/>
              <a:gd name="T20" fmla="*/ 2147483647 w 396"/>
              <a:gd name="T21" fmla="*/ 2147483647 h 397"/>
              <a:gd name="T22" fmla="*/ 2147483647 w 396"/>
              <a:gd name="T23" fmla="*/ 2147483647 h 397"/>
              <a:gd name="T24" fmla="*/ 2147483647 w 396"/>
              <a:gd name="T25" fmla="*/ 2147483647 h 397"/>
              <a:gd name="T26" fmla="*/ 2147483647 w 396"/>
              <a:gd name="T27" fmla="*/ 2147483647 h 397"/>
              <a:gd name="T28" fmla="*/ 2147483647 w 396"/>
              <a:gd name="T29" fmla="*/ 2147483647 h 397"/>
              <a:gd name="T30" fmla="*/ 2147483647 w 396"/>
              <a:gd name="T31" fmla="*/ 2147483647 h 397"/>
              <a:gd name="T32" fmla="*/ 2147483647 w 396"/>
              <a:gd name="T33" fmla="*/ 2147483647 h 397"/>
              <a:gd name="T34" fmla="*/ 2147483647 w 396"/>
              <a:gd name="T35" fmla="*/ 2147483647 h 397"/>
              <a:gd name="T36" fmla="*/ 2147483647 w 396"/>
              <a:gd name="T37" fmla="*/ 2147483647 h 397"/>
              <a:gd name="T38" fmla="*/ 2147483647 w 396"/>
              <a:gd name="T39" fmla="*/ 2147483647 h 397"/>
              <a:gd name="T40" fmla="*/ 2147483647 w 396"/>
              <a:gd name="T41" fmla="*/ 2147483647 h 397"/>
              <a:gd name="T42" fmla="*/ 2147483647 w 396"/>
              <a:gd name="T43" fmla="*/ 2147483647 h 397"/>
              <a:gd name="T44" fmla="*/ 2147483647 w 396"/>
              <a:gd name="T45" fmla="*/ 2147483647 h 397"/>
              <a:gd name="T46" fmla="*/ 2147483647 w 396"/>
              <a:gd name="T47" fmla="*/ 2147483647 h 397"/>
              <a:gd name="T48" fmla="*/ 2147483647 w 396"/>
              <a:gd name="T49" fmla="*/ 2147483647 h 397"/>
              <a:gd name="T50" fmla="*/ 2147483647 w 396"/>
              <a:gd name="T51" fmla="*/ 2147483647 h 397"/>
              <a:gd name="T52" fmla="*/ 2147483647 w 396"/>
              <a:gd name="T53" fmla="*/ 2147483647 h 397"/>
              <a:gd name="T54" fmla="*/ 2147483647 w 396"/>
              <a:gd name="T55" fmla="*/ 0 h 397"/>
              <a:gd name="T56" fmla="*/ 0 w 396"/>
              <a:gd name="T57" fmla="*/ 2147483647 h 397"/>
              <a:gd name="T58" fmla="*/ 2147483647 w 396"/>
              <a:gd name="T59" fmla="*/ 2147483647 h 397"/>
              <a:gd name="T60" fmla="*/ 2147483647 w 396"/>
              <a:gd name="T61" fmla="*/ 2147483647 h 3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endParaRPr lang="hu-HU"/>
          </a:p>
        </p:txBody>
      </p:sp>
      <p:sp>
        <p:nvSpPr>
          <p:cNvPr id="13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1" y="6928"/>
            <a:ext cx="1651000" cy="5842775"/>
          </a:xfrm>
          <a:solidFill>
            <a:srgbClr val="E1C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de-DE" sz="100" dirty="0" smtClean="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7935" y="765498"/>
            <a:ext cx="5587272" cy="2304255"/>
          </a:xfrm>
        </p:spPr>
        <p:txBody>
          <a:bodyPr/>
          <a:lstStyle>
            <a:lvl1pPr>
              <a:defRPr lang="en-GB" sz="4400" b="1" kern="1200" cap="all" baseline="0" dirty="0">
                <a:solidFill>
                  <a:srgbClr val="5A398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u-HU" noProof="0"/>
              <a:t>Mintacím szerkesztése</a:t>
            </a:r>
            <a:endParaRPr lang="en-GB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3"/>
          </p:nvPr>
        </p:nvSpPr>
        <p:spPr>
          <a:xfrm>
            <a:off x="6096000" y="952500"/>
            <a:ext cx="6094412" cy="5907088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en-GB" noProof="0" dirty="0"/>
          </a:p>
        </p:txBody>
      </p:sp>
      <p:sp>
        <p:nvSpPr>
          <p:cNvPr id="206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508001" y="3560762"/>
            <a:ext cx="5587204" cy="2288941"/>
          </a:xfrm>
          <a:prstGeom prst="rect">
            <a:avLst/>
          </a:prstGeom>
        </p:spPr>
        <p:txBody>
          <a:bodyPr rIns="180000"/>
          <a:lstStyle>
            <a:lvl1pPr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defRPr sz="1800" cap="none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4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  <a:lvl7pPr>
              <a:lnSpc>
                <a:spcPct val="100000"/>
              </a:lnSpc>
              <a:defRPr sz="1200">
                <a:solidFill>
                  <a:schemeClr val="tx1"/>
                </a:solidFill>
              </a:defRPr>
            </a:lvl7pPr>
            <a:lvl8pPr>
              <a:lnSpc>
                <a:spcPct val="100000"/>
              </a:lnSpc>
              <a:defRPr sz="1050">
                <a:solidFill>
                  <a:schemeClr val="tx1"/>
                </a:solidFill>
              </a:defRPr>
            </a:lvl8pPr>
            <a:lvl9pPr>
              <a:lnSpc>
                <a:spcPct val="100000"/>
              </a:lnSpc>
              <a:defRPr sz="700">
                <a:solidFill>
                  <a:schemeClr val="tx1"/>
                </a:solidFill>
              </a:defRPr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B3619-D47D-438D-A53D-A182004BD9BA}" type="datetime5">
              <a:rPr lang="en-US"/>
              <a:pPr>
                <a:defRPr/>
              </a:pPr>
              <a:t>3-Jun-20</a:t>
            </a:fld>
            <a:endParaRPr lang="en-GB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File name | department | author </a:t>
            </a:r>
            <a:endParaRPr lang="en-GB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88365-CB51-4EA6-95F8-E23E105407D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1935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4"/>
          <p:cNvSpPr>
            <a:spLocks noEditPoints="1"/>
          </p:cNvSpPr>
          <p:nvPr/>
        </p:nvSpPr>
        <p:spPr bwMode="auto">
          <a:xfrm>
            <a:off x="11385550" y="260350"/>
            <a:ext cx="309563" cy="309563"/>
          </a:xfrm>
          <a:custGeom>
            <a:avLst/>
            <a:gdLst>
              <a:gd name="T0" fmla="*/ 2147483647 w 396"/>
              <a:gd name="T1" fmla="*/ 2147483647 h 397"/>
              <a:gd name="T2" fmla="*/ 2147483647 w 396"/>
              <a:gd name="T3" fmla="*/ 2147483647 h 397"/>
              <a:gd name="T4" fmla="*/ 2147483647 w 396"/>
              <a:gd name="T5" fmla="*/ 2147483647 h 397"/>
              <a:gd name="T6" fmla="*/ 2147483647 w 396"/>
              <a:gd name="T7" fmla="*/ 2147483647 h 397"/>
              <a:gd name="T8" fmla="*/ 2147483647 w 396"/>
              <a:gd name="T9" fmla="*/ 2147483647 h 397"/>
              <a:gd name="T10" fmla="*/ 2147483647 w 396"/>
              <a:gd name="T11" fmla="*/ 2147483647 h 397"/>
              <a:gd name="T12" fmla="*/ 2147483647 w 396"/>
              <a:gd name="T13" fmla="*/ 2147483647 h 397"/>
              <a:gd name="T14" fmla="*/ 2147483647 w 396"/>
              <a:gd name="T15" fmla="*/ 2147483647 h 397"/>
              <a:gd name="T16" fmla="*/ 2147483647 w 396"/>
              <a:gd name="T17" fmla="*/ 2147483647 h 397"/>
              <a:gd name="T18" fmla="*/ 2147483647 w 396"/>
              <a:gd name="T19" fmla="*/ 2147483647 h 397"/>
              <a:gd name="T20" fmla="*/ 2147483647 w 396"/>
              <a:gd name="T21" fmla="*/ 2147483647 h 397"/>
              <a:gd name="T22" fmla="*/ 2147483647 w 396"/>
              <a:gd name="T23" fmla="*/ 2147483647 h 397"/>
              <a:gd name="T24" fmla="*/ 2147483647 w 396"/>
              <a:gd name="T25" fmla="*/ 2147483647 h 397"/>
              <a:gd name="T26" fmla="*/ 2147483647 w 396"/>
              <a:gd name="T27" fmla="*/ 2147483647 h 397"/>
              <a:gd name="T28" fmla="*/ 2147483647 w 396"/>
              <a:gd name="T29" fmla="*/ 2147483647 h 397"/>
              <a:gd name="T30" fmla="*/ 2147483647 w 396"/>
              <a:gd name="T31" fmla="*/ 2147483647 h 397"/>
              <a:gd name="T32" fmla="*/ 2147483647 w 396"/>
              <a:gd name="T33" fmla="*/ 2147483647 h 397"/>
              <a:gd name="T34" fmla="*/ 2147483647 w 396"/>
              <a:gd name="T35" fmla="*/ 2147483647 h 397"/>
              <a:gd name="T36" fmla="*/ 2147483647 w 396"/>
              <a:gd name="T37" fmla="*/ 2147483647 h 397"/>
              <a:gd name="T38" fmla="*/ 2147483647 w 396"/>
              <a:gd name="T39" fmla="*/ 2147483647 h 397"/>
              <a:gd name="T40" fmla="*/ 2147483647 w 396"/>
              <a:gd name="T41" fmla="*/ 2147483647 h 397"/>
              <a:gd name="T42" fmla="*/ 2147483647 w 396"/>
              <a:gd name="T43" fmla="*/ 2147483647 h 397"/>
              <a:gd name="T44" fmla="*/ 2147483647 w 396"/>
              <a:gd name="T45" fmla="*/ 2147483647 h 397"/>
              <a:gd name="T46" fmla="*/ 2147483647 w 396"/>
              <a:gd name="T47" fmla="*/ 2147483647 h 397"/>
              <a:gd name="T48" fmla="*/ 2147483647 w 396"/>
              <a:gd name="T49" fmla="*/ 2147483647 h 397"/>
              <a:gd name="T50" fmla="*/ 2147483647 w 396"/>
              <a:gd name="T51" fmla="*/ 2147483647 h 397"/>
              <a:gd name="T52" fmla="*/ 2147483647 w 396"/>
              <a:gd name="T53" fmla="*/ 2147483647 h 397"/>
              <a:gd name="T54" fmla="*/ 2147483647 w 396"/>
              <a:gd name="T55" fmla="*/ 0 h 397"/>
              <a:gd name="T56" fmla="*/ 0 w 396"/>
              <a:gd name="T57" fmla="*/ 2147483647 h 397"/>
              <a:gd name="T58" fmla="*/ 2147483647 w 396"/>
              <a:gd name="T59" fmla="*/ 2147483647 h 397"/>
              <a:gd name="T60" fmla="*/ 2147483647 w 396"/>
              <a:gd name="T61" fmla="*/ 2147483647 h 3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endParaRPr lang="hu-HU"/>
          </a:p>
        </p:txBody>
      </p:sp>
      <p:sp>
        <p:nvSpPr>
          <p:cNvPr id="9" name="Freeform 54"/>
          <p:cNvSpPr>
            <a:spLocks noEditPoints="1"/>
          </p:cNvSpPr>
          <p:nvPr/>
        </p:nvSpPr>
        <p:spPr bwMode="auto">
          <a:xfrm>
            <a:off x="11385550" y="260350"/>
            <a:ext cx="309563" cy="309563"/>
          </a:xfrm>
          <a:custGeom>
            <a:avLst/>
            <a:gdLst>
              <a:gd name="T0" fmla="*/ 2147483647 w 396"/>
              <a:gd name="T1" fmla="*/ 2147483647 h 397"/>
              <a:gd name="T2" fmla="*/ 2147483647 w 396"/>
              <a:gd name="T3" fmla="*/ 2147483647 h 397"/>
              <a:gd name="T4" fmla="*/ 2147483647 w 396"/>
              <a:gd name="T5" fmla="*/ 2147483647 h 397"/>
              <a:gd name="T6" fmla="*/ 2147483647 w 396"/>
              <a:gd name="T7" fmla="*/ 2147483647 h 397"/>
              <a:gd name="T8" fmla="*/ 2147483647 w 396"/>
              <a:gd name="T9" fmla="*/ 2147483647 h 397"/>
              <a:gd name="T10" fmla="*/ 2147483647 w 396"/>
              <a:gd name="T11" fmla="*/ 2147483647 h 397"/>
              <a:gd name="T12" fmla="*/ 2147483647 w 396"/>
              <a:gd name="T13" fmla="*/ 2147483647 h 397"/>
              <a:gd name="T14" fmla="*/ 2147483647 w 396"/>
              <a:gd name="T15" fmla="*/ 2147483647 h 397"/>
              <a:gd name="T16" fmla="*/ 2147483647 w 396"/>
              <a:gd name="T17" fmla="*/ 2147483647 h 397"/>
              <a:gd name="T18" fmla="*/ 2147483647 w 396"/>
              <a:gd name="T19" fmla="*/ 2147483647 h 397"/>
              <a:gd name="T20" fmla="*/ 2147483647 w 396"/>
              <a:gd name="T21" fmla="*/ 2147483647 h 397"/>
              <a:gd name="T22" fmla="*/ 2147483647 w 396"/>
              <a:gd name="T23" fmla="*/ 2147483647 h 397"/>
              <a:gd name="T24" fmla="*/ 2147483647 w 396"/>
              <a:gd name="T25" fmla="*/ 2147483647 h 397"/>
              <a:gd name="T26" fmla="*/ 2147483647 w 396"/>
              <a:gd name="T27" fmla="*/ 2147483647 h 397"/>
              <a:gd name="T28" fmla="*/ 2147483647 w 396"/>
              <a:gd name="T29" fmla="*/ 2147483647 h 397"/>
              <a:gd name="T30" fmla="*/ 2147483647 w 396"/>
              <a:gd name="T31" fmla="*/ 2147483647 h 397"/>
              <a:gd name="T32" fmla="*/ 2147483647 w 396"/>
              <a:gd name="T33" fmla="*/ 2147483647 h 397"/>
              <a:gd name="T34" fmla="*/ 2147483647 w 396"/>
              <a:gd name="T35" fmla="*/ 2147483647 h 397"/>
              <a:gd name="T36" fmla="*/ 2147483647 w 396"/>
              <a:gd name="T37" fmla="*/ 2147483647 h 397"/>
              <a:gd name="T38" fmla="*/ 2147483647 w 396"/>
              <a:gd name="T39" fmla="*/ 2147483647 h 397"/>
              <a:gd name="T40" fmla="*/ 2147483647 w 396"/>
              <a:gd name="T41" fmla="*/ 2147483647 h 397"/>
              <a:gd name="T42" fmla="*/ 2147483647 w 396"/>
              <a:gd name="T43" fmla="*/ 2147483647 h 397"/>
              <a:gd name="T44" fmla="*/ 2147483647 w 396"/>
              <a:gd name="T45" fmla="*/ 2147483647 h 397"/>
              <a:gd name="T46" fmla="*/ 2147483647 w 396"/>
              <a:gd name="T47" fmla="*/ 2147483647 h 397"/>
              <a:gd name="T48" fmla="*/ 2147483647 w 396"/>
              <a:gd name="T49" fmla="*/ 2147483647 h 397"/>
              <a:gd name="T50" fmla="*/ 2147483647 w 396"/>
              <a:gd name="T51" fmla="*/ 2147483647 h 397"/>
              <a:gd name="T52" fmla="*/ 2147483647 w 396"/>
              <a:gd name="T53" fmla="*/ 2147483647 h 397"/>
              <a:gd name="T54" fmla="*/ 2147483647 w 396"/>
              <a:gd name="T55" fmla="*/ 0 h 397"/>
              <a:gd name="T56" fmla="*/ 0 w 396"/>
              <a:gd name="T57" fmla="*/ 2147483647 h 397"/>
              <a:gd name="T58" fmla="*/ 2147483647 w 396"/>
              <a:gd name="T59" fmla="*/ 2147483647 h 397"/>
              <a:gd name="T60" fmla="*/ 2147483647 w 396"/>
              <a:gd name="T61" fmla="*/ 2147483647 h 3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endParaRPr lang="hu-HU"/>
          </a:p>
        </p:txBody>
      </p:sp>
      <p:sp>
        <p:nvSpPr>
          <p:cNvPr id="14" name="Inhaltsplatzhalter 13" descr="Spalte links"/>
          <p:cNvSpPr>
            <a:spLocks noGrp="1"/>
          </p:cNvSpPr>
          <p:nvPr>
            <p:ph sz="quarter" idx="13"/>
          </p:nvPr>
        </p:nvSpPr>
        <p:spPr>
          <a:xfrm>
            <a:off x="507931" y="1530350"/>
            <a:ext cx="3575535" cy="4840175"/>
          </a:xfrm>
          <a:prstGeom prst="rect">
            <a:avLst/>
          </a:prstGeom>
        </p:spPr>
        <p:txBody>
          <a:bodyPr/>
          <a:lstStyle>
            <a:lvl1pPr>
              <a:lnSpc>
                <a:spcPts val="192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16" name="Inhaltsplatzhalter 15" descr="Spalte mitte"/>
          <p:cNvSpPr>
            <a:spLocks noGrp="1"/>
          </p:cNvSpPr>
          <p:nvPr>
            <p:ph sz="quarter" idx="14"/>
          </p:nvPr>
        </p:nvSpPr>
        <p:spPr>
          <a:xfrm>
            <a:off x="4307521" y="1530350"/>
            <a:ext cx="3567572" cy="4840175"/>
          </a:xfrm>
          <a:prstGeom prst="rect">
            <a:avLst/>
          </a:prstGeom>
        </p:spPr>
        <p:txBody>
          <a:bodyPr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18" name="Inhaltsplatzhalter 17" descr="Spalte rechts"/>
          <p:cNvSpPr>
            <a:spLocks noGrp="1"/>
          </p:cNvSpPr>
          <p:nvPr>
            <p:ph sz="quarter" idx="15"/>
          </p:nvPr>
        </p:nvSpPr>
        <p:spPr>
          <a:xfrm>
            <a:off x="8126941" y="1530350"/>
            <a:ext cx="3568237" cy="4840175"/>
          </a:xfrm>
          <a:prstGeom prst="rect">
            <a:avLst/>
          </a:prstGeom>
        </p:spPr>
        <p:txBody>
          <a:bodyPr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11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0" y="1"/>
            <a:ext cx="8649691" cy="768350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de-DE" sz="100" dirty="0" smtClean="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itel 22"/>
          <p:cNvSpPr>
            <a:spLocks noGrp="1"/>
          </p:cNvSpPr>
          <p:nvPr>
            <p:ph type="title"/>
          </p:nvPr>
        </p:nvSpPr>
        <p:spPr>
          <a:xfrm>
            <a:off x="507934" y="515937"/>
            <a:ext cx="10672963" cy="514351"/>
          </a:xfrm>
        </p:spPr>
        <p:txBody>
          <a:bodyPr tIns="36000"/>
          <a:lstStyle>
            <a:lvl1pPr>
              <a:defRPr sz="3000"/>
            </a:lvl1pPr>
          </a:lstStyle>
          <a:p>
            <a:r>
              <a:rPr lang="hu-HU"/>
              <a:t>Mintacím szerkesztése</a:t>
            </a:r>
            <a:endParaRPr lang="en-GB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20"/>
          </p:nvPr>
        </p:nvSpPr>
        <p:spPr>
          <a:xfrm>
            <a:off x="514350" y="260350"/>
            <a:ext cx="5580063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Datumsplatzhalter 1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AA024-12AA-43C2-8CDD-EBADA7B3EE73}" type="datetime5">
              <a:rPr lang="en-US"/>
              <a:pPr>
                <a:defRPr/>
              </a:pPr>
              <a:t>3-Jun-20</a:t>
            </a:fld>
            <a:endParaRPr lang="en-GB"/>
          </a:p>
        </p:txBody>
      </p:sp>
      <p:sp>
        <p:nvSpPr>
          <p:cNvPr id="15" name="Fußzeilenplatzhalt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File name | department | author </a:t>
            </a:r>
            <a:endParaRPr lang="en-GB" dirty="0"/>
          </a:p>
        </p:txBody>
      </p:sp>
      <p:sp>
        <p:nvSpPr>
          <p:cNvPr id="17" name="Foliennummernplatzhalt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895E6-376D-431A-B272-1B661C11136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008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Content Areas –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4"/>
          <p:cNvSpPr>
            <a:spLocks noEditPoints="1"/>
          </p:cNvSpPr>
          <p:nvPr/>
        </p:nvSpPr>
        <p:spPr bwMode="auto">
          <a:xfrm>
            <a:off x="11385550" y="260350"/>
            <a:ext cx="309563" cy="309563"/>
          </a:xfrm>
          <a:custGeom>
            <a:avLst/>
            <a:gdLst>
              <a:gd name="T0" fmla="*/ 2147483647 w 396"/>
              <a:gd name="T1" fmla="*/ 2147483647 h 397"/>
              <a:gd name="T2" fmla="*/ 2147483647 w 396"/>
              <a:gd name="T3" fmla="*/ 2147483647 h 397"/>
              <a:gd name="T4" fmla="*/ 2147483647 w 396"/>
              <a:gd name="T5" fmla="*/ 2147483647 h 397"/>
              <a:gd name="T6" fmla="*/ 2147483647 w 396"/>
              <a:gd name="T7" fmla="*/ 2147483647 h 397"/>
              <a:gd name="T8" fmla="*/ 2147483647 w 396"/>
              <a:gd name="T9" fmla="*/ 2147483647 h 397"/>
              <a:gd name="T10" fmla="*/ 2147483647 w 396"/>
              <a:gd name="T11" fmla="*/ 2147483647 h 397"/>
              <a:gd name="T12" fmla="*/ 2147483647 w 396"/>
              <a:gd name="T13" fmla="*/ 2147483647 h 397"/>
              <a:gd name="T14" fmla="*/ 2147483647 w 396"/>
              <a:gd name="T15" fmla="*/ 2147483647 h 397"/>
              <a:gd name="T16" fmla="*/ 2147483647 w 396"/>
              <a:gd name="T17" fmla="*/ 2147483647 h 397"/>
              <a:gd name="T18" fmla="*/ 2147483647 w 396"/>
              <a:gd name="T19" fmla="*/ 2147483647 h 397"/>
              <a:gd name="T20" fmla="*/ 2147483647 w 396"/>
              <a:gd name="T21" fmla="*/ 2147483647 h 397"/>
              <a:gd name="T22" fmla="*/ 2147483647 w 396"/>
              <a:gd name="T23" fmla="*/ 2147483647 h 397"/>
              <a:gd name="T24" fmla="*/ 2147483647 w 396"/>
              <a:gd name="T25" fmla="*/ 2147483647 h 397"/>
              <a:gd name="T26" fmla="*/ 2147483647 w 396"/>
              <a:gd name="T27" fmla="*/ 2147483647 h 397"/>
              <a:gd name="T28" fmla="*/ 2147483647 w 396"/>
              <a:gd name="T29" fmla="*/ 2147483647 h 397"/>
              <a:gd name="T30" fmla="*/ 2147483647 w 396"/>
              <a:gd name="T31" fmla="*/ 2147483647 h 397"/>
              <a:gd name="T32" fmla="*/ 2147483647 w 396"/>
              <a:gd name="T33" fmla="*/ 2147483647 h 397"/>
              <a:gd name="T34" fmla="*/ 2147483647 w 396"/>
              <a:gd name="T35" fmla="*/ 2147483647 h 397"/>
              <a:gd name="T36" fmla="*/ 2147483647 w 396"/>
              <a:gd name="T37" fmla="*/ 2147483647 h 397"/>
              <a:gd name="T38" fmla="*/ 2147483647 w 396"/>
              <a:gd name="T39" fmla="*/ 2147483647 h 397"/>
              <a:gd name="T40" fmla="*/ 2147483647 w 396"/>
              <a:gd name="T41" fmla="*/ 2147483647 h 397"/>
              <a:gd name="T42" fmla="*/ 2147483647 w 396"/>
              <a:gd name="T43" fmla="*/ 2147483647 h 397"/>
              <a:gd name="T44" fmla="*/ 2147483647 w 396"/>
              <a:gd name="T45" fmla="*/ 2147483647 h 397"/>
              <a:gd name="T46" fmla="*/ 2147483647 w 396"/>
              <a:gd name="T47" fmla="*/ 2147483647 h 397"/>
              <a:gd name="T48" fmla="*/ 2147483647 w 396"/>
              <a:gd name="T49" fmla="*/ 2147483647 h 397"/>
              <a:gd name="T50" fmla="*/ 2147483647 w 396"/>
              <a:gd name="T51" fmla="*/ 2147483647 h 397"/>
              <a:gd name="T52" fmla="*/ 2147483647 w 396"/>
              <a:gd name="T53" fmla="*/ 2147483647 h 397"/>
              <a:gd name="T54" fmla="*/ 2147483647 w 396"/>
              <a:gd name="T55" fmla="*/ 0 h 397"/>
              <a:gd name="T56" fmla="*/ 0 w 396"/>
              <a:gd name="T57" fmla="*/ 2147483647 h 397"/>
              <a:gd name="T58" fmla="*/ 2147483647 w 396"/>
              <a:gd name="T59" fmla="*/ 2147483647 h 397"/>
              <a:gd name="T60" fmla="*/ 2147483647 w 396"/>
              <a:gd name="T61" fmla="*/ 2147483647 h 3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endParaRPr lang="hu-HU"/>
          </a:p>
        </p:txBody>
      </p:sp>
      <p:sp>
        <p:nvSpPr>
          <p:cNvPr id="21" name="Freeform 54"/>
          <p:cNvSpPr>
            <a:spLocks noEditPoints="1"/>
          </p:cNvSpPr>
          <p:nvPr/>
        </p:nvSpPr>
        <p:spPr bwMode="auto">
          <a:xfrm>
            <a:off x="11385550" y="260350"/>
            <a:ext cx="309563" cy="309563"/>
          </a:xfrm>
          <a:custGeom>
            <a:avLst/>
            <a:gdLst>
              <a:gd name="T0" fmla="*/ 2147483647 w 396"/>
              <a:gd name="T1" fmla="*/ 2147483647 h 397"/>
              <a:gd name="T2" fmla="*/ 2147483647 w 396"/>
              <a:gd name="T3" fmla="*/ 2147483647 h 397"/>
              <a:gd name="T4" fmla="*/ 2147483647 w 396"/>
              <a:gd name="T5" fmla="*/ 2147483647 h 397"/>
              <a:gd name="T6" fmla="*/ 2147483647 w 396"/>
              <a:gd name="T7" fmla="*/ 2147483647 h 397"/>
              <a:gd name="T8" fmla="*/ 2147483647 w 396"/>
              <a:gd name="T9" fmla="*/ 2147483647 h 397"/>
              <a:gd name="T10" fmla="*/ 2147483647 w 396"/>
              <a:gd name="T11" fmla="*/ 2147483647 h 397"/>
              <a:gd name="T12" fmla="*/ 2147483647 w 396"/>
              <a:gd name="T13" fmla="*/ 2147483647 h 397"/>
              <a:gd name="T14" fmla="*/ 2147483647 w 396"/>
              <a:gd name="T15" fmla="*/ 2147483647 h 397"/>
              <a:gd name="T16" fmla="*/ 2147483647 w 396"/>
              <a:gd name="T17" fmla="*/ 2147483647 h 397"/>
              <a:gd name="T18" fmla="*/ 2147483647 w 396"/>
              <a:gd name="T19" fmla="*/ 2147483647 h 397"/>
              <a:gd name="T20" fmla="*/ 2147483647 w 396"/>
              <a:gd name="T21" fmla="*/ 2147483647 h 397"/>
              <a:gd name="T22" fmla="*/ 2147483647 w 396"/>
              <a:gd name="T23" fmla="*/ 2147483647 h 397"/>
              <a:gd name="T24" fmla="*/ 2147483647 w 396"/>
              <a:gd name="T25" fmla="*/ 2147483647 h 397"/>
              <a:gd name="T26" fmla="*/ 2147483647 w 396"/>
              <a:gd name="T27" fmla="*/ 2147483647 h 397"/>
              <a:gd name="T28" fmla="*/ 2147483647 w 396"/>
              <a:gd name="T29" fmla="*/ 2147483647 h 397"/>
              <a:gd name="T30" fmla="*/ 2147483647 w 396"/>
              <a:gd name="T31" fmla="*/ 2147483647 h 397"/>
              <a:gd name="T32" fmla="*/ 2147483647 w 396"/>
              <a:gd name="T33" fmla="*/ 2147483647 h 397"/>
              <a:gd name="T34" fmla="*/ 2147483647 w 396"/>
              <a:gd name="T35" fmla="*/ 2147483647 h 397"/>
              <a:gd name="T36" fmla="*/ 2147483647 w 396"/>
              <a:gd name="T37" fmla="*/ 2147483647 h 397"/>
              <a:gd name="T38" fmla="*/ 2147483647 w 396"/>
              <a:gd name="T39" fmla="*/ 2147483647 h 397"/>
              <a:gd name="T40" fmla="*/ 2147483647 w 396"/>
              <a:gd name="T41" fmla="*/ 2147483647 h 397"/>
              <a:gd name="T42" fmla="*/ 2147483647 w 396"/>
              <a:gd name="T43" fmla="*/ 2147483647 h 397"/>
              <a:gd name="T44" fmla="*/ 2147483647 w 396"/>
              <a:gd name="T45" fmla="*/ 2147483647 h 397"/>
              <a:gd name="T46" fmla="*/ 2147483647 w 396"/>
              <a:gd name="T47" fmla="*/ 2147483647 h 397"/>
              <a:gd name="T48" fmla="*/ 2147483647 w 396"/>
              <a:gd name="T49" fmla="*/ 2147483647 h 397"/>
              <a:gd name="T50" fmla="*/ 2147483647 w 396"/>
              <a:gd name="T51" fmla="*/ 2147483647 h 397"/>
              <a:gd name="T52" fmla="*/ 2147483647 w 396"/>
              <a:gd name="T53" fmla="*/ 2147483647 h 397"/>
              <a:gd name="T54" fmla="*/ 2147483647 w 396"/>
              <a:gd name="T55" fmla="*/ 0 h 397"/>
              <a:gd name="T56" fmla="*/ 0 w 396"/>
              <a:gd name="T57" fmla="*/ 2147483647 h 397"/>
              <a:gd name="T58" fmla="*/ 2147483647 w 396"/>
              <a:gd name="T59" fmla="*/ 2147483647 h 397"/>
              <a:gd name="T60" fmla="*/ 2147483647 w 396"/>
              <a:gd name="T61" fmla="*/ 2147483647 h 3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endParaRPr lang="hu-HU"/>
          </a:p>
        </p:txBody>
      </p:sp>
      <p:sp>
        <p:nvSpPr>
          <p:cNvPr id="14" name="Inhaltsplatzhalter 13" descr="Spalte links"/>
          <p:cNvSpPr>
            <a:spLocks noGrp="1"/>
          </p:cNvSpPr>
          <p:nvPr>
            <p:ph sz="quarter" idx="13"/>
          </p:nvPr>
        </p:nvSpPr>
        <p:spPr>
          <a:xfrm>
            <a:off x="507932" y="4846173"/>
            <a:ext cx="3575535" cy="1524353"/>
          </a:xfrm>
          <a:prstGeom prst="rect">
            <a:avLst/>
          </a:prstGeom>
        </p:spPr>
        <p:txBody>
          <a:bodyPr/>
          <a:lstStyle>
            <a:lvl1pPr>
              <a:lnSpc>
                <a:spcPts val="192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16" name="Inhaltsplatzhalter 15" descr="Spalte mitte"/>
          <p:cNvSpPr>
            <a:spLocks noGrp="1"/>
          </p:cNvSpPr>
          <p:nvPr>
            <p:ph sz="quarter" idx="14"/>
          </p:nvPr>
        </p:nvSpPr>
        <p:spPr>
          <a:xfrm>
            <a:off x="4307519" y="4846173"/>
            <a:ext cx="3575535" cy="1524353"/>
          </a:xfrm>
          <a:prstGeom prst="rect">
            <a:avLst/>
          </a:prstGeom>
        </p:spPr>
        <p:txBody>
          <a:bodyPr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18" name="Inhaltsplatzhalter 17" descr="Spalte rechts"/>
          <p:cNvSpPr>
            <a:spLocks noGrp="1"/>
          </p:cNvSpPr>
          <p:nvPr>
            <p:ph sz="quarter" idx="15"/>
          </p:nvPr>
        </p:nvSpPr>
        <p:spPr>
          <a:xfrm>
            <a:off x="8119806" y="4846173"/>
            <a:ext cx="3575371" cy="1524353"/>
          </a:xfrm>
          <a:prstGeom prst="rect">
            <a:avLst/>
          </a:prstGeom>
        </p:spPr>
        <p:txBody>
          <a:bodyPr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12" name="Inhaltsplatzhalter 13" descr="Spalte links"/>
          <p:cNvSpPr>
            <a:spLocks noGrp="1"/>
          </p:cNvSpPr>
          <p:nvPr>
            <p:ph sz="quarter" idx="19"/>
          </p:nvPr>
        </p:nvSpPr>
        <p:spPr>
          <a:xfrm>
            <a:off x="507932" y="1530706"/>
            <a:ext cx="3575535" cy="3050822"/>
          </a:xfrm>
          <a:prstGeom prst="rect">
            <a:avLst/>
          </a:prstGeom>
        </p:spPr>
        <p:txBody>
          <a:bodyPr/>
          <a:lstStyle>
            <a:lvl1pPr>
              <a:lnSpc>
                <a:spcPts val="192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13" name="Inhaltsplatzhalter 15" descr="Spalte mitte"/>
          <p:cNvSpPr>
            <a:spLocks noGrp="1"/>
          </p:cNvSpPr>
          <p:nvPr>
            <p:ph sz="quarter" idx="20"/>
          </p:nvPr>
        </p:nvSpPr>
        <p:spPr>
          <a:xfrm>
            <a:off x="4307521" y="1530706"/>
            <a:ext cx="3575371" cy="3050822"/>
          </a:xfrm>
          <a:prstGeom prst="rect">
            <a:avLst/>
          </a:prstGeom>
        </p:spPr>
        <p:txBody>
          <a:bodyPr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15" name="Inhaltsplatzhalter 17" descr="Spalte rechts"/>
          <p:cNvSpPr>
            <a:spLocks noGrp="1"/>
          </p:cNvSpPr>
          <p:nvPr>
            <p:ph sz="quarter" idx="21"/>
          </p:nvPr>
        </p:nvSpPr>
        <p:spPr>
          <a:xfrm>
            <a:off x="8119807" y="1530706"/>
            <a:ext cx="3575369" cy="3050822"/>
          </a:xfrm>
          <a:prstGeom prst="rect">
            <a:avLst/>
          </a:prstGeom>
        </p:spPr>
        <p:txBody>
          <a:bodyPr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17" name="Textplatzhalter 23"/>
          <p:cNvSpPr>
            <a:spLocks noGrp="1"/>
          </p:cNvSpPr>
          <p:nvPr>
            <p:ph type="body" sz="quarter" idx="18"/>
          </p:nvPr>
        </p:nvSpPr>
        <p:spPr>
          <a:xfrm>
            <a:off x="0" y="1"/>
            <a:ext cx="8649691" cy="768350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de-DE" sz="100" dirty="0" smtClean="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itel 22"/>
          <p:cNvSpPr>
            <a:spLocks noGrp="1"/>
          </p:cNvSpPr>
          <p:nvPr>
            <p:ph type="title"/>
          </p:nvPr>
        </p:nvSpPr>
        <p:spPr>
          <a:xfrm>
            <a:off x="507934" y="515937"/>
            <a:ext cx="10672963" cy="514351"/>
          </a:xfrm>
        </p:spPr>
        <p:txBody>
          <a:bodyPr tIns="36000"/>
          <a:lstStyle>
            <a:lvl1pPr>
              <a:defRPr sz="3000"/>
            </a:lvl1pPr>
          </a:lstStyle>
          <a:p>
            <a:r>
              <a:rPr lang="hu-HU"/>
              <a:t>Mintacím szerkesztése</a:t>
            </a:r>
            <a:endParaRPr lang="en-GB" dirty="0"/>
          </a:p>
        </p:txBody>
      </p:sp>
      <p:sp>
        <p:nvSpPr>
          <p:cNvPr id="20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514350" y="260350"/>
            <a:ext cx="5580063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Datumsplatzhalter 1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7AE6F-69AB-4496-B222-87A47DABE02A}" type="datetime5">
              <a:rPr lang="en-US"/>
              <a:pPr>
                <a:defRPr/>
              </a:pPr>
              <a:t>3-Jun-20</a:t>
            </a:fld>
            <a:endParaRPr lang="en-GB"/>
          </a:p>
        </p:txBody>
      </p:sp>
      <p:sp>
        <p:nvSpPr>
          <p:cNvPr id="23" name="Fußzeilenplatzhalt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File name | department | author </a:t>
            </a:r>
            <a:endParaRPr lang="en-GB" dirty="0"/>
          </a:p>
        </p:txBody>
      </p:sp>
      <p:sp>
        <p:nvSpPr>
          <p:cNvPr id="24" name="Foliennummernplatzhalt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3AD9B-EED3-4D7B-B942-2532690E263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9514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 fo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4"/>
          <p:cNvSpPr>
            <a:spLocks noEditPoints="1"/>
          </p:cNvSpPr>
          <p:nvPr/>
        </p:nvSpPr>
        <p:spPr bwMode="auto">
          <a:xfrm>
            <a:off x="11385550" y="260350"/>
            <a:ext cx="309563" cy="309563"/>
          </a:xfrm>
          <a:custGeom>
            <a:avLst/>
            <a:gdLst>
              <a:gd name="T0" fmla="*/ 2147483647 w 396"/>
              <a:gd name="T1" fmla="*/ 2147483647 h 397"/>
              <a:gd name="T2" fmla="*/ 2147483647 w 396"/>
              <a:gd name="T3" fmla="*/ 2147483647 h 397"/>
              <a:gd name="T4" fmla="*/ 2147483647 w 396"/>
              <a:gd name="T5" fmla="*/ 2147483647 h 397"/>
              <a:gd name="T6" fmla="*/ 2147483647 w 396"/>
              <a:gd name="T7" fmla="*/ 2147483647 h 397"/>
              <a:gd name="T8" fmla="*/ 2147483647 w 396"/>
              <a:gd name="T9" fmla="*/ 2147483647 h 397"/>
              <a:gd name="T10" fmla="*/ 2147483647 w 396"/>
              <a:gd name="T11" fmla="*/ 2147483647 h 397"/>
              <a:gd name="T12" fmla="*/ 2147483647 w 396"/>
              <a:gd name="T13" fmla="*/ 2147483647 h 397"/>
              <a:gd name="T14" fmla="*/ 2147483647 w 396"/>
              <a:gd name="T15" fmla="*/ 2147483647 h 397"/>
              <a:gd name="T16" fmla="*/ 2147483647 w 396"/>
              <a:gd name="T17" fmla="*/ 2147483647 h 397"/>
              <a:gd name="T18" fmla="*/ 2147483647 w 396"/>
              <a:gd name="T19" fmla="*/ 2147483647 h 397"/>
              <a:gd name="T20" fmla="*/ 2147483647 w 396"/>
              <a:gd name="T21" fmla="*/ 2147483647 h 397"/>
              <a:gd name="T22" fmla="*/ 2147483647 w 396"/>
              <a:gd name="T23" fmla="*/ 2147483647 h 397"/>
              <a:gd name="T24" fmla="*/ 2147483647 w 396"/>
              <a:gd name="T25" fmla="*/ 2147483647 h 397"/>
              <a:gd name="T26" fmla="*/ 2147483647 w 396"/>
              <a:gd name="T27" fmla="*/ 2147483647 h 397"/>
              <a:gd name="T28" fmla="*/ 2147483647 w 396"/>
              <a:gd name="T29" fmla="*/ 2147483647 h 397"/>
              <a:gd name="T30" fmla="*/ 2147483647 w 396"/>
              <a:gd name="T31" fmla="*/ 2147483647 h 397"/>
              <a:gd name="T32" fmla="*/ 2147483647 w 396"/>
              <a:gd name="T33" fmla="*/ 2147483647 h 397"/>
              <a:gd name="T34" fmla="*/ 2147483647 w 396"/>
              <a:gd name="T35" fmla="*/ 2147483647 h 397"/>
              <a:gd name="T36" fmla="*/ 2147483647 w 396"/>
              <a:gd name="T37" fmla="*/ 2147483647 h 397"/>
              <a:gd name="T38" fmla="*/ 2147483647 w 396"/>
              <a:gd name="T39" fmla="*/ 2147483647 h 397"/>
              <a:gd name="T40" fmla="*/ 2147483647 w 396"/>
              <a:gd name="T41" fmla="*/ 2147483647 h 397"/>
              <a:gd name="T42" fmla="*/ 2147483647 w 396"/>
              <a:gd name="T43" fmla="*/ 2147483647 h 397"/>
              <a:gd name="T44" fmla="*/ 2147483647 w 396"/>
              <a:gd name="T45" fmla="*/ 2147483647 h 397"/>
              <a:gd name="T46" fmla="*/ 2147483647 w 396"/>
              <a:gd name="T47" fmla="*/ 2147483647 h 397"/>
              <a:gd name="T48" fmla="*/ 2147483647 w 396"/>
              <a:gd name="T49" fmla="*/ 2147483647 h 397"/>
              <a:gd name="T50" fmla="*/ 2147483647 w 396"/>
              <a:gd name="T51" fmla="*/ 2147483647 h 397"/>
              <a:gd name="T52" fmla="*/ 2147483647 w 396"/>
              <a:gd name="T53" fmla="*/ 2147483647 h 397"/>
              <a:gd name="T54" fmla="*/ 2147483647 w 396"/>
              <a:gd name="T55" fmla="*/ 0 h 397"/>
              <a:gd name="T56" fmla="*/ 0 w 396"/>
              <a:gd name="T57" fmla="*/ 2147483647 h 397"/>
              <a:gd name="T58" fmla="*/ 2147483647 w 396"/>
              <a:gd name="T59" fmla="*/ 2147483647 h 397"/>
              <a:gd name="T60" fmla="*/ 2147483647 w 396"/>
              <a:gd name="T61" fmla="*/ 2147483647 h 3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endParaRPr lang="hu-HU"/>
          </a:p>
        </p:txBody>
      </p:sp>
      <p:sp>
        <p:nvSpPr>
          <p:cNvPr id="13" name="Freeform 54"/>
          <p:cNvSpPr>
            <a:spLocks noEditPoints="1"/>
          </p:cNvSpPr>
          <p:nvPr/>
        </p:nvSpPr>
        <p:spPr bwMode="auto">
          <a:xfrm>
            <a:off x="11385550" y="260350"/>
            <a:ext cx="309563" cy="309563"/>
          </a:xfrm>
          <a:custGeom>
            <a:avLst/>
            <a:gdLst>
              <a:gd name="T0" fmla="*/ 2147483647 w 396"/>
              <a:gd name="T1" fmla="*/ 2147483647 h 397"/>
              <a:gd name="T2" fmla="*/ 2147483647 w 396"/>
              <a:gd name="T3" fmla="*/ 2147483647 h 397"/>
              <a:gd name="T4" fmla="*/ 2147483647 w 396"/>
              <a:gd name="T5" fmla="*/ 2147483647 h 397"/>
              <a:gd name="T6" fmla="*/ 2147483647 w 396"/>
              <a:gd name="T7" fmla="*/ 2147483647 h 397"/>
              <a:gd name="T8" fmla="*/ 2147483647 w 396"/>
              <a:gd name="T9" fmla="*/ 2147483647 h 397"/>
              <a:gd name="T10" fmla="*/ 2147483647 w 396"/>
              <a:gd name="T11" fmla="*/ 2147483647 h 397"/>
              <a:gd name="T12" fmla="*/ 2147483647 w 396"/>
              <a:gd name="T13" fmla="*/ 2147483647 h 397"/>
              <a:gd name="T14" fmla="*/ 2147483647 w 396"/>
              <a:gd name="T15" fmla="*/ 2147483647 h 397"/>
              <a:gd name="T16" fmla="*/ 2147483647 w 396"/>
              <a:gd name="T17" fmla="*/ 2147483647 h 397"/>
              <a:gd name="T18" fmla="*/ 2147483647 w 396"/>
              <a:gd name="T19" fmla="*/ 2147483647 h 397"/>
              <a:gd name="T20" fmla="*/ 2147483647 w 396"/>
              <a:gd name="T21" fmla="*/ 2147483647 h 397"/>
              <a:gd name="T22" fmla="*/ 2147483647 w 396"/>
              <a:gd name="T23" fmla="*/ 2147483647 h 397"/>
              <a:gd name="T24" fmla="*/ 2147483647 w 396"/>
              <a:gd name="T25" fmla="*/ 2147483647 h 397"/>
              <a:gd name="T26" fmla="*/ 2147483647 w 396"/>
              <a:gd name="T27" fmla="*/ 2147483647 h 397"/>
              <a:gd name="T28" fmla="*/ 2147483647 w 396"/>
              <a:gd name="T29" fmla="*/ 2147483647 h 397"/>
              <a:gd name="T30" fmla="*/ 2147483647 w 396"/>
              <a:gd name="T31" fmla="*/ 2147483647 h 397"/>
              <a:gd name="T32" fmla="*/ 2147483647 w 396"/>
              <a:gd name="T33" fmla="*/ 2147483647 h 397"/>
              <a:gd name="T34" fmla="*/ 2147483647 w 396"/>
              <a:gd name="T35" fmla="*/ 2147483647 h 397"/>
              <a:gd name="T36" fmla="*/ 2147483647 w 396"/>
              <a:gd name="T37" fmla="*/ 2147483647 h 397"/>
              <a:gd name="T38" fmla="*/ 2147483647 w 396"/>
              <a:gd name="T39" fmla="*/ 2147483647 h 397"/>
              <a:gd name="T40" fmla="*/ 2147483647 w 396"/>
              <a:gd name="T41" fmla="*/ 2147483647 h 397"/>
              <a:gd name="T42" fmla="*/ 2147483647 w 396"/>
              <a:gd name="T43" fmla="*/ 2147483647 h 397"/>
              <a:gd name="T44" fmla="*/ 2147483647 w 396"/>
              <a:gd name="T45" fmla="*/ 2147483647 h 397"/>
              <a:gd name="T46" fmla="*/ 2147483647 w 396"/>
              <a:gd name="T47" fmla="*/ 2147483647 h 397"/>
              <a:gd name="T48" fmla="*/ 2147483647 w 396"/>
              <a:gd name="T49" fmla="*/ 2147483647 h 397"/>
              <a:gd name="T50" fmla="*/ 2147483647 w 396"/>
              <a:gd name="T51" fmla="*/ 2147483647 h 397"/>
              <a:gd name="T52" fmla="*/ 2147483647 w 396"/>
              <a:gd name="T53" fmla="*/ 2147483647 h 397"/>
              <a:gd name="T54" fmla="*/ 2147483647 w 396"/>
              <a:gd name="T55" fmla="*/ 0 h 397"/>
              <a:gd name="T56" fmla="*/ 0 w 396"/>
              <a:gd name="T57" fmla="*/ 2147483647 h 397"/>
              <a:gd name="T58" fmla="*/ 2147483647 w 396"/>
              <a:gd name="T59" fmla="*/ 2147483647 h 397"/>
              <a:gd name="T60" fmla="*/ 2147483647 w 396"/>
              <a:gd name="T61" fmla="*/ 2147483647 h 3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endParaRPr lang="hu-HU"/>
          </a:p>
        </p:txBody>
      </p:sp>
      <p:sp>
        <p:nvSpPr>
          <p:cNvPr id="14" name="Inhaltsplatzhalter 13" descr="Spalte links"/>
          <p:cNvSpPr>
            <a:spLocks noGrp="1"/>
          </p:cNvSpPr>
          <p:nvPr>
            <p:ph sz="quarter" idx="13"/>
          </p:nvPr>
        </p:nvSpPr>
        <p:spPr>
          <a:xfrm>
            <a:off x="507934" y="4581527"/>
            <a:ext cx="3575535" cy="1788998"/>
          </a:xfrm>
          <a:prstGeom prst="rect">
            <a:avLst/>
          </a:prstGeom>
        </p:spPr>
        <p:txBody>
          <a:bodyPr rIns="479988"/>
          <a:lstStyle>
            <a:lvl1pPr>
              <a:lnSpc>
                <a:spcPts val="192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16" name="Inhaltsplatzhalter 15" descr="Spalte mitte"/>
          <p:cNvSpPr>
            <a:spLocks noGrp="1"/>
          </p:cNvSpPr>
          <p:nvPr>
            <p:ph sz="quarter" idx="14"/>
          </p:nvPr>
        </p:nvSpPr>
        <p:spPr>
          <a:xfrm>
            <a:off x="4307519" y="4581527"/>
            <a:ext cx="3575535" cy="1788998"/>
          </a:xfrm>
          <a:prstGeom prst="rect">
            <a:avLst/>
          </a:prstGeom>
        </p:spPr>
        <p:txBody>
          <a:bodyPr rIns="479988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18" name="Inhaltsplatzhalter 17" descr="Spalte rechts"/>
          <p:cNvSpPr>
            <a:spLocks noGrp="1"/>
          </p:cNvSpPr>
          <p:nvPr>
            <p:ph sz="quarter" idx="15"/>
          </p:nvPr>
        </p:nvSpPr>
        <p:spPr>
          <a:xfrm>
            <a:off x="8119805" y="4581527"/>
            <a:ext cx="3575535" cy="1788998"/>
          </a:xfrm>
          <a:prstGeom prst="rect">
            <a:avLst/>
          </a:prstGeom>
        </p:spPr>
        <p:txBody>
          <a:bodyPr rIns="479988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22"/>
          </p:nvPr>
        </p:nvSpPr>
        <p:spPr>
          <a:xfrm>
            <a:off x="507935" y="2032471"/>
            <a:ext cx="3575535" cy="2047291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en-GB" noProof="0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23"/>
          </p:nvPr>
        </p:nvSpPr>
        <p:spPr>
          <a:xfrm>
            <a:off x="4307518" y="2032471"/>
            <a:ext cx="3575535" cy="2047291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en-GB" noProof="0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24"/>
          </p:nvPr>
        </p:nvSpPr>
        <p:spPr>
          <a:xfrm>
            <a:off x="8126940" y="2032471"/>
            <a:ext cx="3575535" cy="2047291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en-GB" noProof="0" dirty="0"/>
          </a:p>
        </p:txBody>
      </p:sp>
      <p:sp>
        <p:nvSpPr>
          <p:cNvPr id="15" name="Textplatzhalter 23"/>
          <p:cNvSpPr>
            <a:spLocks noGrp="1"/>
          </p:cNvSpPr>
          <p:nvPr>
            <p:ph type="body" sz="quarter" idx="18"/>
          </p:nvPr>
        </p:nvSpPr>
        <p:spPr>
          <a:xfrm>
            <a:off x="0" y="1"/>
            <a:ext cx="8649691" cy="768350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de-DE" sz="100" dirty="0" smtClean="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7" name="Titel 22"/>
          <p:cNvSpPr>
            <a:spLocks noGrp="1"/>
          </p:cNvSpPr>
          <p:nvPr>
            <p:ph type="title"/>
          </p:nvPr>
        </p:nvSpPr>
        <p:spPr>
          <a:xfrm>
            <a:off x="507934" y="515937"/>
            <a:ext cx="10672963" cy="514351"/>
          </a:xfrm>
        </p:spPr>
        <p:txBody>
          <a:bodyPr tIns="36000"/>
          <a:lstStyle>
            <a:lvl1pPr>
              <a:defRPr sz="3000"/>
            </a:lvl1pPr>
          </a:lstStyle>
          <a:p>
            <a:r>
              <a:rPr lang="hu-HU"/>
              <a:t>Mintacím szerkesztése</a:t>
            </a:r>
            <a:endParaRPr lang="en-GB" dirty="0"/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514350" y="260350"/>
            <a:ext cx="5580063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Datumsplatzhalter 1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7BBBC-4CFA-4071-BDBB-89C34090D2BB}" type="datetime5">
              <a:rPr lang="en-US"/>
              <a:pPr>
                <a:defRPr/>
              </a:pPr>
              <a:t>3-Jun-20</a:t>
            </a:fld>
            <a:endParaRPr lang="en-GB"/>
          </a:p>
        </p:txBody>
      </p:sp>
      <p:sp>
        <p:nvSpPr>
          <p:cNvPr id="21" name="Fußzeilenplatzhalter 9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File name | department | author </a:t>
            </a:r>
            <a:endParaRPr lang="en-GB" dirty="0"/>
          </a:p>
        </p:txBody>
      </p:sp>
      <p:sp>
        <p:nvSpPr>
          <p:cNvPr id="22" name="Foliennummernplatzhalter 1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54B62-BAB2-46A3-8799-CACBB7B88C5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0853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s fo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4"/>
          <p:cNvSpPr>
            <a:spLocks noEditPoints="1"/>
          </p:cNvSpPr>
          <p:nvPr/>
        </p:nvSpPr>
        <p:spPr bwMode="auto">
          <a:xfrm>
            <a:off x="11385550" y="260350"/>
            <a:ext cx="309563" cy="309563"/>
          </a:xfrm>
          <a:custGeom>
            <a:avLst/>
            <a:gdLst>
              <a:gd name="T0" fmla="*/ 2147483647 w 396"/>
              <a:gd name="T1" fmla="*/ 2147483647 h 397"/>
              <a:gd name="T2" fmla="*/ 2147483647 w 396"/>
              <a:gd name="T3" fmla="*/ 2147483647 h 397"/>
              <a:gd name="T4" fmla="*/ 2147483647 w 396"/>
              <a:gd name="T5" fmla="*/ 2147483647 h 397"/>
              <a:gd name="T6" fmla="*/ 2147483647 w 396"/>
              <a:gd name="T7" fmla="*/ 2147483647 h 397"/>
              <a:gd name="T8" fmla="*/ 2147483647 w 396"/>
              <a:gd name="T9" fmla="*/ 2147483647 h 397"/>
              <a:gd name="T10" fmla="*/ 2147483647 w 396"/>
              <a:gd name="T11" fmla="*/ 2147483647 h 397"/>
              <a:gd name="T12" fmla="*/ 2147483647 w 396"/>
              <a:gd name="T13" fmla="*/ 2147483647 h 397"/>
              <a:gd name="T14" fmla="*/ 2147483647 w 396"/>
              <a:gd name="T15" fmla="*/ 2147483647 h 397"/>
              <a:gd name="T16" fmla="*/ 2147483647 w 396"/>
              <a:gd name="T17" fmla="*/ 2147483647 h 397"/>
              <a:gd name="T18" fmla="*/ 2147483647 w 396"/>
              <a:gd name="T19" fmla="*/ 2147483647 h 397"/>
              <a:gd name="T20" fmla="*/ 2147483647 w 396"/>
              <a:gd name="T21" fmla="*/ 2147483647 h 397"/>
              <a:gd name="T22" fmla="*/ 2147483647 w 396"/>
              <a:gd name="T23" fmla="*/ 2147483647 h 397"/>
              <a:gd name="T24" fmla="*/ 2147483647 w 396"/>
              <a:gd name="T25" fmla="*/ 2147483647 h 397"/>
              <a:gd name="T26" fmla="*/ 2147483647 w 396"/>
              <a:gd name="T27" fmla="*/ 2147483647 h 397"/>
              <a:gd name="T28" fmla="*/ 2147483647 w 396"/>
              <a:gd name="T29" fmla="*/ 2147483647 h 397"/>
              <a:gd name="T30" fmla="*/ 2147483647 w 396"/>
              <a:gd name="T31" fmla="*/ 2147483647 h 397"/>
              <a:gd name="T32" fmla="*/ 2147483647 w 396"/>
              <a:gd name="T33" fmla="*/ 2147483647 h 397"/>
              <a:gd name="T34" fmla="*/ 2147483647 w 396"/>
              <a:gd name="T35" fmla="*/ 2147483647 h 397"/>
              <a:gd name="T36" fmla="*/ 2147483647 w 396"/>
              <a:gd name="T37" fmla="*/ 2147483647 h 397"/>
              <a:gd name="T38" fmla="*/ 2147483647 w 396"/>
              <a:gd name="T39" fmla="*/ 2147483647 h 397"/>
              <a:gd name="T40" fmla="*/ 2147483647 w 396"/>
              <a:gd name="T41" fmla="*/ 2147483647 h 397"/>
              <a:gd name="T42" fmla="*/ 2147483647 w 396"/>
              <a:gd name="T43" fmla="*/ 2147483647 h 397"/>
              <a:gd name="T44" fmla="*/ 2147483647 w 396"/>
              <a:gd name="T45" fmla="*/ 2147483647 h 397"/>
              <a:gd name="T46" fmla="*/ 2147483647 w 396"/>
              <a:gd name="T47" fmla="*/ 2147483647 h 397"/>
              <a:gd name="T48" fmla="*/ 2147483647 w 396"/>
              <a:gd name="T49" fmla="*/ 2147483647 h 397"/>
              <a:gd name="T50" fmla="*/ 2147483647 w 396"/>
              <a:gd name="T51" fmla="*/ 2147483647 h 397"/>
              <a:gd name="T52" fmla="*/ 2147483647 w 396"/>
              <a:gd name="T53" fmla="*/ 2147483647 h 397"/>
              <a:gd name="T54" fmla="*/ 2147483647 w 396"/>
              <a:gd name="T55" fmla="*/ 0 h 397"/>
              <a:gd name="T56" fmla="*/ 0 w 396"/>
              <a:gd name="T57" fmla="*/ 2147483647 h 397"/>
              <a:gd name="T58" fmla="*/ 2147483647 w 396"/>
              <a:gd name="T59" fmla="*/ 2147483647 h 397"/>
              <a:gd name="T60" fmla="*/ 2147483647 w 396"/>
              <a:gd name="T61" fmla="*/ 2147483647 h 3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endParaRPr lang="hu-HU"/>
          </a:p>
        </p:txBody>
      </p:sp>
      <p:sp>
        <p:nvSpPr>
          <p:cNvPr id="22" name="Freeform 54"/>
          <p:cNvSpPr>
            <a:spLocks noEditPoints="1"/>
          </p:cNvSpPr>
          <p:nvPr/>
        </p:nvSpPr>
        <p:spPr bwMode="auto">
          <a:xfrm>
            <a:off x="11385550" y="260350"/>
            <a:ext cx="309563" cy="309563"/>
          </a:xfrm>
          <a:custGeom>
            <a:avLst/>
            <a:gdLst>
              <a:gd name="T0" fmla="*/ 2147483647 w 396"/>
              <a:gd name="T1" fmla="*/ 2147483647 h 397"/>
              <a:gd name="T2" fmla="*/ 2147483647 w 396"/>
              <a:gd name="T3" fmla="*/ 2147483647 h 397"/>
              <a:gd name="T4" fmla="*/ 2147483647 w 396"/>
              <a:gd name="T5" fmla="*/ 2147483647 h 397"/>
              <a:gd name="T6" fmla="*/ 2147483647 w 396"/>
              <a:gd name="T7" fmla="*/ 2147483647 h 397"/>
              <a:gd name="T8" fmla="*/ 2147483647 w 396"/>
              <a:gd name="T9" fmla="*/ 2147483647 h 397"/>
              <a:gd name="T10" fmla="*/ 2147483647 w 396"/>
              <a:gd name="T11" fmla="*/ 2147483647 h 397"/>
              <a:gd name="T12" fmla="*/ 2147483647 w 396"/>
              <a:gd name="T13" fmla="*/ 2147483647 h 397"/>
              <a:gd name="T14" fmla="*/ 2147483647 w 396"/>
              <a:gd name="T15" fmla="*/ 2147483647 h 397"/>
              <a:gd name="T16" fmla="*/ 2147483647 w 396"/>
              <a:gd name="T17" fmla="*/ 2147483647 h 397"/>
              <a:gd name="T18" fmla="*/ 2147483647 w 396"/>
              <a:gd name="T19" fmla="*/ 2147483647 h 397"/>
              <a:gd name="T20" fmla="*/ 2147483647 w 396"/>
              <a:gd name="T21" fmla="*/ 2147483647 h 397"/>
              <a:gd name="T22" fmla="*/ 2147483647 w 396"/>
              <a:gd name="T23" fmla="*/ 2147483647 h 397"/>
              <a:gd name="T24" fmla="*/ 2147483647 w 396"/>
              <a:gd name="T25" fmla="*/ 2147483647 h 397"/>
              <a:gd name="T26" fmla="*/ 2147483647 w 396"/>
              <a:gd name="T27" fmla="*/ 2147483647 h 397"/>
              <a:gd name="T28" fmla="*/ 2147483647 w 396"/>
              <a:gd name="T29" fmla="*/ 2147483647 h 397"/>
              <a:gd name="T30" fmla="*/ 2147483647 w 396"/>
              <a:gd name="T31" fmla="*/ 2147483647 h 397"/>
              <a:gd name="T32" fmla="*/ 2147483647 w 396"/>
              <a:gd name="T33" fmla="*/ 2147483647 h 397"/>
              <a:gd name="T34" fmla="*/ 2147483647 w 396"/>
              <a:gd name="T35" fmla="*/ 2147483647 h 397"/>
              <a:gd name="T36" fmla="*/ 2147483647 w 396"/>
              <a:gd name="T37" fmla="*/ 2147483647 h 397"/>
              <a:gd name="T38" fmla="*/ 2147483647 w 396"/>
              <a:gd name="T39" fmla="*/ 2147483647 h 397"/>
              <a:gd name="T40" fmla="*/ 2147483647 w 396"/>
              <a:gd name="T41" fmla="*/ 2147483647 h 397"/>
              <a:gd name="T42" fmla="*/ 2147483647 w 396"/>
              <a:gd name="T43" fmla="*/ 2147483647 h 397"/>
              <a:gd name="T44" fmla="*/ 2147483647 w 396"/>
              <a:gd name="T45" fmla="*/ 2147483647 h 397"/>
              <a:gd name="T46" fmla="*/ 2147483647 w 396"/>
              <a:gd name="T47" fmla="*/ 2147483647 h 397"/>
              <a:gd name="T48" fmla="*/ 2147483647 w 396"/>
              <a:gd name="T49" fmla="*/ 2147483647 h 397"/>
              <a:gd name="T50" fmla="*/ 2147483647 w 396"/>
              <a:gd name="T51" fmla="*/ 2147483647 h 397"/>
              <a:gd name="T52" fmla="*/ 2147483647 w 396"/>
              <a:gd name="T53" fmla="*/ 2147483647 h 397"/>
              <a:gd name="T54" fmla="*/ 2147483647 w 396"/>
              <a:gd name="T55" fmla="*/ 0 h 397"/>
              <a:gd name="T56" fmla="*/ 0 w 396"/>
              <a:gd name="T57" fmla="*/ 2147483647 h 397"/>
              <a:gd name="T58" fmla="*/ 2147483647 w 396"/>
              <a:gd name="T59" fmla="*/ 2147483647 h 397"/>
              <a:gd name="T60" fmla="*/ 2147483647 w 396"/>
              <a:gd name="T61" fmla="*/ 2147483647 h 3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endParaRPr lang="hu-HU"/>
          </a:p>
        </p:txBody>
      </p:sp>
      <p:sp>
        <p:nvSpPr>
          <p:cNvPr id="14" name="Inhaltsplatzhalter 13" descr="Spalte links"/>
          <p:cNvSpPr>
            <a:spLocks noGrp="1"/>
          </p:cNvSpPr>
          <p:nvPr>
            <p:ph sz="quarter" idx="13"/>
          </p:nvPr>
        </p:nvSpPr>
        <p:spPr>
          <a:xfrm>
            <a:off x="508734" y="4323235"/>
            <a:ext cx="2543669" cy="2047291"/>
          </a:xfrm>
          <a:prstGeom prst="rect">
            <a:avLst/>
          </a:prstGeom>
        </p:spPr>
        <p:txBody>
          <a:bodyPr/>
          <a:lstStyle>
            <a:lvl1pPr>
              <a:lnSpc>
                <a:spcPts val="192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16" name="Inhaltsplatzhalter 15" descr="Spalte mitte"/>
          <p:cNvSpPr>
            <a:spLocks noGrp="1"/>
          </p:cNvSpPr>
          <p:nvPr>
            <p:ph sz="quarter" idx="14"/>
          </p:nvPr>
        </p:nvSpPr>
        <p:spPr>
          <a:xfrm>
            <a:off x="3311569" y="2030575"/>
            <a:ext cx="2543669" cy="2047291"/>
          </a:xfrm>
          <a:prstGeom prst="rect">
            <a:avLst/>
          </a:prstGeom>
        </p:spPr>
        <p:txBody>
          <a:bodyPr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18" name="Inhaltsplatzhalter 17" descr="Spalte rechts"/>
          <p:cNvSpPr>
            <a:spLocks noGrp="1"/>
          </p:cNvSpPr>
          <p:nvPr>
            <p:ph sz="quarter" idx="15"/>
          </p:nvPr>
        </p:nvSpPr>
        <p:spPr>
          <a:xfrm>
            <a:off x="6085608" y="4323235"/>
            <a:ext cx="2543669" cy="2047291"/>
          </a:xfrm>
          <a:prstGeom prst="rect">
            <a:avLst/>
          </a:prstGeom>
        </p:spPr>
        <p:txBody>
          <a:bodyPr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22"/>
          </p:nvPr>
        </p:nvSpPr>
        <p:spPr>
          <a:xfrm>
            <a:off x="508734" y="2032472"/>
            <a:ext cx="2543669" cy="1788998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en-GB" noProof="0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23"/>
          </p:nvPr>
        </p:nvSpPr>
        <p:spPr>
          <a:xfrm>
            <a:off x="3311569" y="4323600"/>
            <a:ext cx="2543669" cy="1788998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en-GB" noProof="0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24"/>
          </p:nvPr>
        </p:nvSpPr>
        <p:spPr>
          <a:xfrm>
            <a:off x="6085608" y="2032472"/>
            <a:ext cx="2543669" cy="1788998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en-GB" noProof="0" dirty="0"/>
          </a:p>
        </p:txBody>
      </p:sp>
      <p:sp>
        <p:nvSpPr>
          <p:cNvPr id="15" name="Inhaltsplatzhalter 17" descr="Spalte rechts"/>
          <p:cNvSpPr>
            <a:spLocks noGrp="1"/>
          </p:cNvSpPr>
          <p:nvPr>
            <p:ph sz="quarter" idx="25"/>
          </p:nvPr>
        </p:nvSpPr>
        <p:spPr>
          <a:xfrm>
            <a:off x="8893243" y="2030575"/>
            <a:ext cx="2552368" cy="2047291"/>
          </a:xfrm>
          <a:prstGeom prst="rect">
            <a:avLst/>
          </a:prstGeom>
        </p:spPr>
        <p:txBody>
          <a:bodyPr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17" name="Bildplatzhalter 10"/>
          <p:cNvSpPr>
            <a:spLocks noGrp="1"/>
          </p:cNvSpPr>
          <p:nvPr>
            <p:ph type="pic" sz="quarter" idx="26"/>
          </p:nvPr>
        </p:nvSpPr>
        <p:spPr>
          <a:xfrm>
            <a:off x="8893242" y="4323600"/>
            <a:ext cx="2543669" cy="1788998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en-GB" noProof="0" dirty="0"/>
          </a:p>
        </p:txBody>
      </p:sp>
      <p:sp>
        <p:nvSpPr>
          <p:cNvPr id="19" name="Textplatzhalter 23"/>
          <p:cNvSpPr>
            <a:spLocks noGrp="1"/>
          </p:cNvSpPr>
          <p:nvPr>
            <p:ph type="body" sz="quarter" idx="18"/>
          </p:nvPr>
        </p:nvSpPr>
        <p:spPr>
          <a:xfrm>
            <a:off x="0" y="1"/>
            <a:ext cx="8649691" cy="768350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de-DE" sz="100" dirty="0" smtClean="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itel 22"/>
          <p:cNvSpPr>
            <a:spLocks noGrp="1"/>
          </p:cNvSpPr>
          <p:nvPr>
            <p:ph type="title"/>
          </p:nvPr>
        </p:nvSpPr>
        <p:spPr>
          <a:xfrm>
            <a:off x="507934" y="515937"/>
            <a:ext cx="10672963" cy="514351"/>
          </a:xfrm>
        </p:spPr>
        <p:txBody>
          <a:bodyPr tIns="36000"/>
          <a:lstStyle>
            <a:lvl1pPr>
              <a:defRPr sz="3000"/>
            </a:lvl1pPr>
          </a:lstStyle>
          <a:p>
            <a:r>
              <a:rPr lang="hu-HU"/>
              <a:t>Mintacím szerkesztése</a:t>
            </a:r>
            <a:endParaRPr lang="en-GB" dirty="0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514350" y="260350"/>
            <a:ext cx="5580063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Datumsplatzhalter 1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3C556-CB22-4B8D-8414-6F6FA3CF8221}" type="datetime5">
              <a:rPr lang="en-US"/>
              <a:pPr>
                <a:defRPr/>
              </a:pPr>
              <a:t>3-Jun-20</a:t>
            </a:fld>
            <a:endParaRPr lang="en-GB"/>
          </a:p>
        </p:txBody>
      </p:sp>
      <p:sp>
        <p:nvSpPr>
          <p:cNvPr id="24" name="Fußzeilenplatzhalter 9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File name | department | author </a:t>
            </a:r>
            <a:endParaRPr lang="en-GB" dirty="0"/>
          </a:p>
        </p:txBody>
      </p:sp>
      <p:sp>
        <p:nvSpPr>
          <p:cNvPr id="25" name="Foliennummernplatzhalter 1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09569-1F28-4909-870D-C2037FBD7FB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418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s for Images, Equa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4"/>
          <p:cNvSpPr>
            <a:spLocks noEditPoints="1"/>
          </p:cNvSpPr>
          <p:nvPr/>
        </p:nvSpPr>
        <p:spPr bwMode="auto">
          <a:xfrm>
            <a:off x="11385550" y="260350"/>
            <a:ext cx="309563" cy="309563"/>
          </a:xfrm>
          <a:custGeom>
            <a:avLst/>
            <a:gdLst>
              <a:gd name="T0" fmla="*/ 2147483647 w 396"/>
              <a:gd name="T1" fmla="*/ 2147483647 h 397"/>
              <a:gd name="T2" fmla="*/ 2147483647 w 396"/>
              <a:gd name="T3" fmla="*/ 2147483647 h 397"/>
              <a:gd name="T4" fmla="*/ 2147483647 w 396"/>
              <a:gd name="T5" fmla="*/ 2147483647 h 397"/>
              <a:gd name="T6" fmla="*/ 2147483647 w 396"/>
              <a:gd name="T7" fmla="*/ 2147483647 h 397"/>
              <a:gd name="T8" fmla="*/ 2147483647 w 396"/>
              <a:gd name="T9" fmla="*/ 2147483647 h 397"/>
              <a:gd name="T10" fmla="*/ 2147483647 w 396"/>
              <a:gd name="T11" fmla="*/ 2147483647 h 397"/>
              <a:gd name="T12" fmla="*/ 2147483647 w 396"/>
              <a:gd name="T13" fmla="*/ 2147483647 h 397"/>
              <a:gd name="T14" fmla="*/ 2147483647 w 396"/>
              <a:gd name="T15" fmla="*/ 2147483647 h 397"/>
              <a:gd name="T16" fmla="*/ 2147483647 w 396"/>
              <a:gd name="T17" fmla="*/ 2147483647 h 397"/>
              <a:gd name="T18" fmla="*/ 2147483647 w 396"/>
              <a:gd name="T19" fmla="*/ 2147483647 h 397"/>
              <a:gd name="T20" fmla="*/ 2147483647 w 396"/>
              <a:gd name="T21" fmla="*/ 2147483647 h 397"/>
              <a:gd name="T22" fmla="*/ 2147483647 w 396"/>
              <a:gd name="T23" fmla="*/ 2147483647 h 397"/>
              <a:gd name="T24" fmla="*/ 2147483647 w 396"/>
              <a:gd name="T25" fmla="*/ 2147483647 h 397"/>
              <a:gd name="T26" fmla="*/ 2147483647 w 396"/>
              <a:gd name="T27" fmla="*/ 2147483647 h 397"/>
              <a:gd name="T28" fmla="*/ 2147483647 w 396"/>
              <a:gd name="T29" fmla="*/ 2147483647 h 397"/>
              <a:gd name="T30" fmla="*/ 2147483647 w 396"/>
              <a:gd name="T31" fmla="*/ 2147483647 h 397"/>
              <a:gd name="T32" fmla="*/ 2147483647 w 396"/>
              <a:gd name="T33" fmla="*/ 2147483647 h 397"/>
              <a:gd name="T34" fmla="*/ 2147483647 w 396"/>
              <a:gd name="T35" fmla="*/ 2147483647 h 397"/>
              <a:gd name="T36" fmla="*/ 2147483647 w 396"/>
              <a:gd name="T37" fmla="*/ 2147483647 h 397"/>
              <a:gd name="T38" fmla="*/ 2147483647 w 396"/>
              <a:gd name="T39" fmla="*/ 2147483647 h 397"/>
              <a:gd name="T40" fmla="*/ 2147483647 w 396"/>
              <a:gd name="T41" fmla="*/ 2147483647 h 397"/>
              <a:gd name="T42" fmla="*/ 2147483647 w 396"/>
              <a:gd name="T43" fmla="*/ 2147483647 h 397"/>
              <a:gd name="T44" fmla="*/ 2147483647 w 396"/>
              <a:gd name="T45" fmla="*/ 2147483647 h 397"/>
              <a:gd name="T46" fmla="*/ 2147483647 w 396"/>
              <a:gd name="T47" fmla="*/ 2147483647 h 397"/>
              <a:gd name="T48" fmla="*/ 2147483647 w 396"/>
              <a:gd name="T49" fmla="*/ 2147483647 h 397"/>
              <a:gd name="T50" fmla="*/ 2147483647 w 396"/>
              <a:gd name="T51" fmla="*/ 2147483647 h 397"/>
              <a:gd name="T52" fmla="*/ 2147483647 w 396"/>
              <a:gd name="T53" fmla="*/ 2147483647 h 397"/>
              <a:gd name="T54" fmla="*/ 2147483647 w 396"/>
              <a:gd name="T55" fmla="*/ 0 h 397"/>
              <a:gd name="T56" fmla="*/ 0 w 396"/>
              <a:gd name="T57" fmla="*/ 2147483647 h 397"/>
              <a:gd name="T58" fmla="*/ 2147483647 w 396"/>
              <a:gd name="T59" fmla="*/ 2147483647 h 397"/>
              <a:gd name="T60" fmla="*/ 2147483647 w 396"/>
              <a:gd name="T61" fmla="*/ 2147483647 h 3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endParaRPr lang="hu-HU"/>
          </a:p>
        </p:txBody>
      </p:sp>
      <p:sp>
        <p:nvSpPr>
          <p:cNvPr id="22" name="Freeform 54"/>
          <p:cNvSpPr>
            <a:spLocks noEditPoints="1"/>
          </p:cNvSpPr>
          <p:nvPr/>
        </p:nvSpPr>
        <p:spPr bwMode="auto">
          <a:xfrm>
            <a:off x="11385550" y="260350"/>
            <a:ext cx="309563" cy="309563"/>
          </a:xfrm>
          <a:custGeom>
            <a:avLst/>
            <a:gdLst>
              <a:gd name="T0" fmla="*/ 2147483647 w 396"/>
              <a:gd name="T1" fmla="*/ 2147483647 h 397"/>
              <a:gd name="T2" fmla="*/ 2147483647 w 396"/>
              <a:gd name="T3" fmla="*/ 2147483647 h 397"/>
              <a:gd name="T4" fmla="*/ 2147483647 w 396"/>
              <a:gd name="T5" fmla="*/ 2147483647 h 397"/>
              <a:gd name="T6" fmla="*/ 2147483647 w 396"/>
              <a:gd name="T7" fmla="*/ 2147483647 h 397"/>
              <a:gd name="T8" fmla="*/ 2147483647 w 396"/>
              <a:gd name="T9" fmla="*/ 2147483647 h 397"/>
              <a:gd name="T10" fmla="*/ 2147483647 w 396"/>
              <a:gd name="T11" fmla="*/ 2147483647 h 397"/>
              <a:gd name="T12" fmla="*/ 2147483647 w 396"/>
              <a:gd name="T13" fmla="*/ 2147483647 h 397"/>
              <a:gd name="T14" fmla="*/ 2147483647 w 396"/>
              <a:gd name="T15" fmla="*/ 2147483647 h 397"/>
              <a:gd name="T16" fmla="*/ 2147483647 w 396"/>
              <a:gd name="T17" fmla="*/ 2147483647 h 397"/>
              <a:gd name="T18" fmla="*/ 2147483647 w 396"/>
              <a:gd name="T19" fmla="*/ 2147483647 h 397"/>
              <a:gd name="T20" fmla="*/ 2147483647 w 396"/>
              <a:gd name="T21" fmla="*/ 2147483647 h 397"/>
              <a:gd name="T22" fmla="*/ 2147483647 w 396"/>
              <a:gd name="T23" fmla="*/ 2147483647 h 397"/>
              <a:gd name="T24" fmla="*/ 2147483647 w 396"/>
              <a:gd name="T25" fmla="*/ 2147483647 h 397"/>
              <a:gd name="T26" fmla="*/ 2147483647 w 396"/>
              <a:gd name="T27" fmla="*/ 2147483647 h 397"/>
              <a:gd name="T28" fmla="*/ 2147483647 w 396"/>
              <a:gd name="T29" fmla="*/ 2147483647 h 397"/>
              <a:gd name="T30" fmla="*/ 2147483647 w 396"/>
              <a:gd name="T31" fmla="*/ 2147483647 h 397"/>
              <a:gd name="T32" fmla="*/ 2147483647 w 396"/>
              <a:gd name="T33" fmla="*/ 2147483647 h 397"/>
              <a:gd name="T34" fmla="*/ 2147483647 w 396"/>
              <a:gd name="T35" fmla="*/ 2147483647 h 397"/>
              <a:gd name="T36" fmla="*/ 2147483647 w 396"/>
              <a:gd name="T37" fmla="*/ 2147483647 h 397"/>
              <a:gd name="T38" fmla="*/ 2147483647 w 396"/>
              <a:gd name="T39" fmla="*/ 2147483647 h 397"/>
              <a:gd name="T40" fmla="*/ 2147483647 w 396"/>
              <a:gd name="T41" fmla="*/ 2147483647 h 397"/>
              <a:gd name="T42" fmla="*/ 2147483647 w 396"/>
              <a:gd name="T43" fmla="*/ 2147483647 h 397"/>
              <a:gd name="T44" fmla="*/ 2147483647 w 396"/>
              <a:gd name="T45" fmla="*/ 2147483647 h 397"/>
              <a:gd name="T46" fmla="*/ 2147483647 w 396"/>
              <a:gd name="T47" fmla="*/ 2147483647 h 397"/>
              <a:gd name="T48" fmla="*/ 2147483647 w 396"/>
              <a:gd name="T49" fmla="*/ 2147483647 h 397"/>
              <a:gd name="T50" fmla="*/ 2147483647 w 396"/>
              <a:gd name="T51" fmla="*/ 2147483647 h 397"/>
              <a:gd name="T52" fmla="*/ 2147483647 w 396"/>
              <a:gd name="T53" fmla="*/ 2147483647 h 397"/>
              <a:gd name="T54" fmla="*/ 2147483647 w 396"/>
              <a:gd name="T55" fmla="*/ 0 h 397"/>
              <a:gd name="T56" fmla="*/ 0 w 396"/>
              <a:gd name="T57" fmla="*/ 2147483647 h 397"/>
              <a:gd name="T58" fmla="*/ 2147483647 w 396"/>
              <a:gd name="T59" fmla="*/ 2147483647 h 397"/>
              <a:gd name="T60" fmla="*/ 2147483647 w 396"/>
              <a:gd name="T61" fmla="*/ 2147483647 h 3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endParaRPr lang="hu-HU"/>
          </a:p>
        </p:txBody>
      </p:sp>
      <p:sp>
        <p:nvSpPr>
          <p:cNvPr id="14" name="Inhaltsplatzhalter 13" descr="Spalte links"/>
          <p:cNvSpPr>
            <a:spLocks noGrp="1"/>
          </p:cNvSpPr>
          <p:nvPr>
            <p:ph sz="quarter" idx="13"/>
          </p:nvPr>
        </p:nvSpPr>
        <p:spPr>
          <a:xfrm>
            <a:off x="508734" y="4323235"/>
            <a:ext cx="2543669" cy="2047291"/>
          </a:xfrm>
          <a:prstGeom prst="rect">
            <a:avLst/>
          </a:prstGeom>
        </p:spPr>
        <p:txBody>
          <a:bodyPr/>
          <a:lstStyle>
            <a:lvl1pPr>
              <a:lnSpc>
                <a:spcPts val="192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16" name="Inhaltsplatzhalter 15" descr="Spalte mitte"/>
          <p:cNvSpPr>
            <a:spLocks noGrp="1"/>
          </p:cNvSpPr>
          <p:nvPr>
            <p:ph sz="quarter" idx="14"/>
          </p:nvPr>
        </p:nvSpPr>
        <p:spPr>
          <a:xfrm>
            <a:off x="3311569" y="4334831"/>
            <a:ext cx="2543669" cy="2047291"/>
          </a:xfrm>
          <a:prstGeom prst="rect">
            <a:avLst/>
          </a:prstGeom>
        </p:spPr>
        <p:txBody>
          <a:bodyPr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18" name="Inhaltsplatzhalter 17" descr="Spalte rechts"/>
          <p:cNvSpPr>
            <a:spLocks noGrp="1"/>
          </p:cNvSpPr>
          <p:nvPr>
            <p:ph sz="quarter" idx="15"/>
          </p:nvPr>
        </p:nvSpPr>
        <p:spPr>
          <a:xfrm>
            <a:off x="6085608" y="4323235"/>
            <a:ext cx="2543669" cy="2047291"/>
          </a:xfrm>
          <a:prstGeom prst="rect">
            <a:avLst/>
          </a:prstGeom>
        </p:spPr>
        <p:txBody>
          <a:bodyPr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22"/>
          </p:nvPr>
        </p:nvSpPr>
        <p:spPr>
          <a:xfrm>
            <a:off x="508734" y="2032472"/>
            <a:ext cx="2543669" cy="1788998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en-GB" noProof="0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23"/>
          </p:nvPr>
        </p:nvSpPr>
        <p:spPr>
          <a:xfrm>
            <a:off x="3311569" y="2034000"/>
            <a:ext cx="2543669" cy="1788998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en-GB" noProof="0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24"/>
          </p:nvPr>
        </p:nvSpPr>
        <p:spPr>
          <a:xfrm>
            <a:off x="6085608" y="2032472"/>
            <a:ext cx="2543669" cy="1788998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en-GB" noProof="0" dirty="0"/>
          </a:p>
        </p:txBody>
      </p:sp>
      <p:sp>
        <p:nvSpPr>
          <p:cNvPr id="15" name="Inhaltsplatzhalter 17" descr="Spalte rechts"/>
          <p:cNvSpPr>
            <a:spLocks noGrp="1"/>
          </p:cNvSpPr>
          <p:nvPr>
            <p:ph sz="quarter" idx="25"/>
          </p:nvPr>
        </p:nvSpPr>
        <p:spPr>
          <a:xfrm>
            <a:off x="8893243" y="4334831"/>
            <a:ext cx="2552368" cy="2047291"/>
          </a:xfrm>
          <a:prstGeom prst="rect">
            <a:avLst/>
          </a:prstGeom>
        </p:spPr>
        <p:txBody>
          <a:bodyPr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17" name="Bildplatzhalter 10"/>
          <p:cNvSpPr>
            <a:spLocks noGrp="1"/>
          </p:cNvSpPr>
          <p:nvPr>
            <p:ph type="pic" sz="quarter" idx="26"/>
          </p:nvPr>
        </p:nvSpPr>
        <p:spPr>
          <a:xfrm>
            <a:off x="8893242" y="2034000"/>
            <a:ext cx="2543669" cy="1788998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en-GB" noProof="0" dirty="0"/>
          </a:p>
        </p:txBody>
      </p:sp>
      <p:sp>
        <p:nvSpPr>
          <p:cNvPr id="19" name="Textplatzhalter 23"/>
          <p:cNvSpPr>
            <a:spLocks noGrp="1"/>
          </p:cNvSpPr>
          <p:nvPr>
            <p:ph type="body" sz="quarter" idx="18"/>
          </p:nvPr>
        </p:nvSpPr>
        <p:spPr>
          <a:xfrm>
            <a:off x="0" y="1"/>
            <a:ext cx="8649691" cy="768350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de-DE" sz="100" dirty="0" smtClean="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itel 22"/>
          <p:cNvSpPr>
            <a:spLocks noGrp="1"/>
          </p:cNvSpPr>
          <p:nvPr>
            <p:ph type="title"/>
          </p:nvPr>
        </p:nvSpPr>
        <p:spPr>
          <a:xfrm>
            <a:off x="507934" y="515937"/>
            <a:ext cx="10672963" cy="514351"/>
          </a:xfrm>
        </p:spPr>
        <p:txBody>
          <a:bodyPr tIns="36000"/>
          <a:lstStyle>
            <a:lvl1pPr>
              <a:defRPr sz="3000"/>
            </a:lvl1pPr>
          </a:lstStyle>
          <a:p>
            <a:r>
              <a:rPr lang="hu-HU"/>
              <a:t>Mintacím szerkesztése</a:t>
            </a:r>
            <a:endParaRPr lang="en-GB" dirty="0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514350" y="260350"/>
            <a:ext cx="5580063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Datumsplatzhalter 1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3C838-62B2-4CFB-B902-8338E247E5A3}" type="datetime5">
              <a:rPr lang="en-US"/>
              <a:pPr>
                <a:defRPr/>
              </a:pPr>
              <a:t>3-Jun-20</a:t>
            </a:fld>
            <a:endParaRPr lang="en-GB"/>
          </a:p>
        </p:txBody>
      </p:sp>
      <p:sp>
        <p:nvSpPr>
          <p:cNvPr id="24" name="Fußzeilenplatzhalter 9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File name | department | author </a:t>
            </a:r>
            <a:endParaRPr lang="en-GB" dirty="0"/>
          </a:p>
        </p:txBody>
      </p:sp>
      <p:sp>
        <p:nvSpPr>
          <p:cNvPr id="25" name="Foliennummernplatzhalter 1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10431-C16C-4D60-9383-D241710D709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1131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JOBS\19_DMCGROUP\PP_AKTUELL_2014\RES\16zu9_Grid_PNG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E:\JOBS\19_DMCGROUP\PP_AKTUELL_2014\RES\16zu9_Grid_PNG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7368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Four Columns for Images, Equal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4"/>
          <p:cNvSpPr>
            <a:spLocks noEditPoints="1"/>
          </p:cNvSpPr>
          <p:nvPr/>
        </p:nvSpPr>
        <p:spPr bwMode="auto">
          <a:xfrm>
            <a:off x="11385550" y="260350"/>
            <a:ext cx="309563" cy="309563"/>
          </a:xfrm>
          <a:custGeom>
            <a:avLst/>
            <a:gdLst>
              <a:gd name="T0" fmla="*/ 2147483647 w 396"/>
              <a:gd name="T1" fmla="*/ 2147483647 h 397"/>
              <a:gd name="T2" fmla="*/ 2147483647 w 396"/>
              <a:gd name="T3" fmla="*/ 2147483647 h 397"/>
              <a:gd name="T4" fmla="*/ 2147483647 w 396"/>
              <a:gd name="T5" fmla="*/ 2147483647 h 397"/>
              <a:gd name="T6" fmla="*/ 2147483647 w 396"/>
              <a:gd name="T7" fmla="*/ 2147483647 h 397"/>
              <a:gd name="T8" fmla="*/ 2147483647 w 396"/>
              <a:gd name="T9" fmla="*/ 2147483647 h 397"/>
              <a:gd name="T10" fmla="*/ 2147483647 w 396"/>
              <a:gd name="T11" fmla="*/ 2147483647 h 397"/>
              <a:gd name="T12" fmla="*/ 2147483647 w 396"/>
              <a:gd name="T13" fmla="*/ 2147483647 h 397"/>
              <a:gd name="T14" fmla="*/ 2147483647 w 396"/>
              <a:gd name="T15" fmla="*/ 2147483647 h 397"/>
              <a:gd name="T16" fmla="*/ 2147483647 w 396"/>
              <a:gd name="T17" fmla="*/ 2147483647 h 397"/>
              <a:gd name="T18" fmla="*/ 2147483647 w 396"/>
              <a:gd name="T19" fmla="*/ 2147483647 h 397"/>
              <a:gd name="T20" fmla="*/ 2147483647 w 396"/>
              <a:gd name="T21" fmla="*/ 2147483647 h 397"/>
              <a:gd name="T22" fmla="*/ 2147483647 w 396"/>
              <a:gd name="T23" fmla="*/ 2147483647 h 397"/>
              <a:gd name="T24" fmla="*/ 2147483647 w 396"/>
              <a:gd name="T25" fmla="*/ 2147483647 h 397"/>
              <a:gd name="T26" fmla="*/ 2147483647 w 396"/>
              <a:gd name="T27" fmla="*/ 2147483647 h 397"/>
              <a:gd name="T28" fmla="*/ 2147483647 w 396"/>
              <a:gd name="T29" fmla="*/ 2147483647 h 397"/>
              <a:gd name="T30" fmla="*/ 2147483647 w 396"/>
              <a:gd name="T31" fmla="*/ 2147483647 h 397"/>
              <a:gd name="T32" fmla="*/ 2147483647 w 396"/>
              <a:gd name="T33" fmla="*/ 2147483647 h 397"/>
              <a:gd name="T34" fmla="*/ 2147483647 w 396"/>
              <a:gd name="T35" fmla="*/ 2147483647 h 397"/>
              <a:gd name="T36" fmla="*/ 2147483647 w 396"/>
              <a:gd name="T37" fmla="*/ 2147483647 h 397"/>
              <a:gd name="T38" fmla="*/ 2147483647 w 396"/>
              <a:gd name="T39" fmla="*/ 2147483647 h 397"/>
              <a:gd name="T40" fmla="*/ 2147483647 w 396"/>
              <a:gd name="T41" fmla="*/ 2147483647 h 397"/>
              <a:gd name="T42" fmla="*/ 2147483647 w 396"/>
              <a:gd name="T43" fmla="*/ 2147483647 h 397"/>
              <a:gd name="T44" fmla="*/ 2147483647 w 396"/>
              <a:gd name="T45" fmla="*/ 2147483647 h 397"/>
              <a:gd name="T46" fmla="*/ 2147483647 w 396"/>
              <a:gd name="T47" fmla="*/ 2147483647 h 397"/>
              <a:gd name="T48" fmla="*/ 2147483647 w 396"/>
              <a:gd name="T49" fmla="*/ 2147483647 h 397"/>
              <a:gd name="T50" fmla="*/ 2147483647 w 396"/>
              <a:gd name="T51" fmla="*/ 2147483647 h 397"/>
              <a:gd name="T52" fmla="*/ 2147483647 w 396"/>
              <a:gd name="T53" fmla="*/ 2147483647 h 397"/>
              <a:gd name="T54" fmla="*/ 2147483647 w 396"/>
              <a:gd name="T55" fmla="*/ 0 h 397"/>
              <a:gd name="T56" fmla="*/ 0 w 396"/>
              <a:gd name="T57" fmla="*/ 2147483647 h 397"/>
              <a:gd name="T58" fmla="*/ 2147483647 w 396"/>
              <a:gd name="T59" fmla="*/ 2147483647 h 397"/>
              <a:gd name="T60" fmla="*/ 2147483647 w 396"/>
              <a:gd name="T61" fmla="*/ 2147483647 h 3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endParaRPr lang="hu-HU"/>
          </a:p>
        </p:txBody>
      </p:sp>
      <p:sp>
        <p:nvSpPr>
          <p:cNvPr id="22" name="Freeform 54"/>
          <p:cNvSpPr>
            <a:spLocks noEditPoints="1"/>
          </p:cNvSpPr>
          <p:nvPr/>
        </p:nvSpPr>
        <p:spPr bwMode="auto">
          <a:xfrm>
            <a:off x="11385550" y="260350"/>
            <a:ext cx="309563" cy="309563"/>
          </a:xfrm>
          <a:custGeom>
            <a:avLst/>
            <a:gdLst>
              <a:gd name="T0" fmla="*/ 2147483647 w 396"/>
              <a:gd name="T1" fmla="*/ 2147483647 h 397"/>
              <a:gd name="T2" fmla="*/ 2147483647 w 396"/>
              <a:gd name="T3" fmla="*/ 2147483647 h 397"/>
              <a:gd name="T4" fmla="*/ 2147483647 w 396"/>
              <a:gd name="T5" fmla="*/ 2147483647 h 397"/>
              <a:gd name="T6" fmla="*/ 2147483647 w 396"/>
              <a:gd name="T7" fmla="*/ 2147483647 h 397"/>
              <a:gd name="T8" fmla="*/ 2147483647 w 396"/>
              <a:gd name="T9" fmla="*/ 2147483647 h 397"/>
              <a:gd name="T10" fmla="*/ 2147483647 w 396"/>
              <a:gd name="T11" fmla="*/ 2147483647 h 397"/>
              <a:gd name="T12" fmla="*/ 2147483647 w 396"/>
              <a:gd name="T13" fmla="*/ 2147483647 h 397"/>
              <a:gd name="T14" fmla="*/ 2147483647 w 396"/>
              <a:gd name="T15" fmla="*/ 2147483647 h 397"/>
              <a:gd name="T16" fmla="*/ 2147483647 w 396"/>
              <a:gd name="T17" fmla="*/ 2147483647 h 397"/>
              <a:gd name="T18" fmla="*/ 2147483647 w 396"/>
              <a:gd name="T19" fmla="*/ 2147483647 h 397"/>
              <a:gd name="T20" fmla="*/ 2147483647 w 396"/>
              <a:gd name="T21" fmla="*/ 2147483647 h 397"/>
              <a:gd name="T22" fmla="*/ 2147483647 w 396"/>
              <a:gd name="T23" fmla="*/ 2147483647 h 397"/>
              <a:gd name="T24" fmla="*/ 2147483647 w 396"/>
              <a:gd name="T25" fmla="*/ 2147483647 h 397"/>
              <a:gd name="T26" fmla="*/ 2147483647 w 396"/>
              <a:gd name="T27" fmla="*/ 2147483647 h 397"/>
              <a:gd name="T28" fmla="*/ 2147483647 w 396"/>
              <a:gd name="T29" fmla="*/ 2147483647 h 397"/>
              <a:gd name="T30" fmla="*/ 2147483647 w 396"/>
              <a:gd name="T31" fmla="*/ 2147483647 h 397"/>
              <a:gd name="T32" fmla="*/ 2147483647 w 396"/>
              <a:gd name="T33" fmla="*/ 2147483647 h 397"/>
              <a:gd name="T34" fmla="*/ 2147483647 w 396"/>
              <a:gd name="T35" fmla="*/ 2147483647 h 397"/>
              <a:gd name="T36" fmla="*/ 2147483647 w 396"/>
              <a:gd name="T37" fmla="*/ 2147483647 h 397"/>
              <a:gd name="T38" fmla="*/ 2147483647 w 396"/>
              <a:gd name="T39" fmla="*/ 2147483647 h 397"/>
              <a:gd name="T40" fmla="*/ 2147483647 w 396"/>
              <a:gd name="T41" fmla="*/ 2147483647 h 397"/>
              <a:gd name="T42" fmla="*/ 2147483647 w 396"/>
              <a:gd name="T43" fmla="*/ 2147483647 h 397"/>
              <a:gd name="T44" fmla="*/ 2147483647 w 396"/>
              <a:gd name="T45" fmla="*/ 2147483647 h 397"/>
              <a:gd name="T46" fmla="*/ 2147483647 w 396"/>
              <a:gd name="T47" fmla="*/ 2147483647 h 397"/>
              <a:gd name="T48" fmla="*/ 2147483647 w 396"/>
              <a:gd name="T49" fmla="*/ 2147483647 h 397"/>
              <a:gd name="T50" fmla="*/ 2147483647 w 396"/>
              <a:gd name="T51" fmla="*/ 2147483647 h 397"/>
              <a:gd name="T52" fmla="*/ 2147483647 w 396"/>
              <a:gd name="T53" fmla="*/ 2147483647 h 397"/>
              <a:gd name="T54" fmla="*/ 2147483647 w 396"/>
              <a:gd name="T55" fmla="*/ 0 h 397"/>
              <a:gd name="T56" fmla="*/ 0 w 396"/>
              <a:gd name="T57" fmla="*/ 2147483647 h 397"/>
              <a:gd name="T58" fmla="*/ 2147483647 w 396"/>
              <a:gd name="T59" fmla="*/ 2147483647 h 397"/>
              <a:gd name="T60" fmla="*/ 2147483647 w 396"/>
              <a:gd name="T61" fmla="*/ 2147483647 h 3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endParaRPr lang="hu-HU"/>
          </a:p>
        </p:txBody>
      </p:sp>
      <p:sp>
        <p:nvSpPr>
          <p:cNvPr id="14" name="Inhaltsplatzhalter 13" descr="Spalte links"/>
          <p:cNvSpPr>
            <a:spLocks noGrp="1"/>
          </p:cNvSpPr>
          <p:nvPr>
            <p:ph sz="quarter" idx="13"/>
          </p:nvPr>
        </p:nvSpPr>
        <p:spPr>
          <a:xfrm>
            <a:off x="508734" y="4323235"/>
            <a:ext cx="2543669" cy="2047291"/>
          </a:xfrm>
          <a:prstGeom prst="rect">
            <a:avLst/>
          </a:prstGeom>
        </p:spPr>
        <p:txBody>
          <a:bodyPr/>
          <a:lstStyle>
            <a:lvl1pPr>
              <a:lnSpc>
                <a:spcPts val="192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16" name="Inhaltsplatzhalter 15" descr="Spalte mitte"/>
          <p:cNvSpPr>
            <a:spLocks noGrp="1"/>
          </p:cNvSpPr>
          <p:nvPr>
            <p:ph sz="quarter" idx="14"/>
          </p:nvPr>
        </p:nvSpPr>
        <p:spPr>
          <a:xfrm>
            <a:off x="3311569" y="4334831"/>
            <a:ext cx="2543669" cy="2047291"/>
          </a:xfrm>
          <a:prstGeom prst="rect">
            <a:avLst/>
          </a:prstGeom>
        </p:spPr>
        <p:txBody>
          <a:bodyPr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18" name="Inhaltsplatzhalter 17" descr="Spalte rechts"/>
          <p:cNvSpPr>
            <a:spLocks noGrp="1"/>
          </p:cNvSpPr>
          <p:nvPr>
            <p:ph sz="quarter" idx="15"/>
          </p:nvPr>
        </p:nvSpPr>
        <p:spPr>
          <a:xfrm>
            <a:off x="6085608" y="4323235"/>
            <a:ext cx="2543669" cy="2047291"/>
          </a:xfrm>
          <a:prstGeom prst="rect">
            <a:avLst/>
          </a:prstGeom>
        </p:spPr>
        <p:txBody>
          <a:bodyPr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22"/>
          </p:nvPr>
        </p:nvSpPr>
        <p:spPr>
          <a:xfrm>
            <a:off x="508734" y="2032472"/>
            <a:ext cx="2543669" cy="1788998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en-GB" noProof="0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23"/>
          </p:nvPr>
        </p:nvSpPr>
        <p:spPr>
          <a:xfrm>
            <a:off x="3311569" y="2034000"/>
            <a:ext cx="2543669" cy="1788998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en-GB" noProof="0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24"/>
          </p:nvPr>
        </p:nvSpPr>
        <p:spPr>
          <a:xfrm>
            <a:off x="6085608" y="2032472"/>
            <a:ext cx="2543669" cy="1788998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en-GB" noProof="0" dirty="0"/>
          </a:p>
        </p:txBody>
      </p:sp>
      <p:sp>
        <p:nvSpPr>
          <p:cNvPr id="15" name="Inhaltsplatzhalter 17" descr="Spalte rechts"/>
          <p:cNvSpPr>
            <a:spLocks noGrp="1"/>
          </p:cNvSpPr>
          <p:nvPr>
            <p:ph sz="quarter" idx="25"/>
          </p:nvPr>
        </p:nvSpPr>
        <p:spPr>
          <a:xfrm>
            <a:off x="8893243" y="4334831"/>
            <a:ext cx="2552368" cy="2047291"/>
          </a:xfrm>
          <a:prstGeom prst="rect">
            <a:avLst/>
          </a:prstGeom>
        </p:spPr>
        <p:txBody>
          <a:bodyPr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17" name="Bildplatzhalter 10"/>
          <p:cNvSpPr>
            <a:spLocks noGrp="1"/>
          </p:cNvSpPr>
          <p:nvPr>
            <p:ph type="pic" sz="quarter" idx="26"/>
          </p:nvPr>
        </p:nvSpPr>
        <p:spPr>
          <a:xfrm>
            <a:off x="8893242" y="2034000"/>
            <a:ext cx="2543669" cy="1788998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en-GB" noProof="0" dirty="0"/>
          </a:p>
        </p:txBody>
      </p:sp>
      <p:sp>
        <p:nvSpPr>
          <p:cNvPr id="19" name="Textplatzhalter 23"/>
          <p:cNvSpPr>
            <a:spLocks noGrp="1"/>
          </p:cNvSpPr>
          <p:nvPr>
            <p:ph type="body" sz="quarter" idx="18"/>
          </p:nvPr>
        </p:nvSpPr>
        <p:spPr>
          <a:xfrm>
            <a:off x="0" y="1"/>
            <a:ext cx="8649691" cy="768350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de-DE" sz="100" dirty="0" smtClean="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itel 22"/>
          <p:cNvSpPr>
            <a:spLocks noGrp="1"/>
          </p:cNvSpPr>
          <p:nvPr>
            <p:ph type="title"/>
          </p:nvPr>
        </p:nvSpPr>
        <p:spPr>
          <a:xfrm>
            <a:off x="507934" y="515937"/>
            <a:ext cx="10672963" cy="514351"/>
          </a:xfrm>
        </p:spPr>
        <p:txBody>
          <a:bodyPr tIns="36000"/>
          <a:lstStyle>
            <a:lvl1pPr>
              <a:defRPr sz="3000"/>
            </a:lvl1pPr>
          </a:lstStyle>
          <a:p>
            <a:r>
              <a:rPr lang="hu-HU"/>
              <a:t>Mintacím szerkesztése</a:t>
            </a:r>
            <a:endParaRPr lang="en-GB" dirty="0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514350" y="260350"/>
            <a:ext cx="5580063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Datumsplatzhalter 1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2A430-6388-4893-B065-E4DD3C22E7A7}" type="datetime5">
              <a:rPr lang="en-US"/>
              <a:pPr>
                <a:defRPr/>
              </a:pPr>
              <a:t>3-Jun-20</a:t>
            </a:fld>
            <a:endParaRPr lang="en-GB"/>
          </a:p>
        </p:txBody>
      </p:sp>
      <p:sp>
        <p:nvSpPr>
          <p:cNvPr id="24" name="Fußzeilenplatzhalter 9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File name | department | author </a:t>
            </a:r>
            <a:endParaRPr lang="en-GB" dirty="0"/>
          </a:p>
        </p:txBody>
      </p:sp>
      <p:sp>
        <p:nvSpPr>
          <p:cNvPr id="25" name="Foliennummernplatzhalter 1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6D93C-6ABF-45DF-A2AD-4174B8C18F4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948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Four Columns fo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4"/>
          <p:cNvSpPr>
            <a:spLocks noEditPoints="1"/>
          </p:cNvSpPr>
          <p:nvPr/>
        </p:nvSpPr>
        <p:spPr bwMode="auto">
          <a:xfrm>
            <a:off x="11385550" y="260350"/>
            <a:ext cx="309563" cy="309563"/>
          </a:xfrm>
          <a:custGeom>
            <a:avLst/>
            <a:gdLst>
              <a:gd name="T0" fmla="*/ 2147483647 w 396"/>
              <a:gd name="T1" fmla="*/ 2147483647 h 397"/>
              <a:gd name="T2" fmla="*/ 2147483647 w 396"/>
              <a:gd name="T3" fmla="*/ 2147483647 h 397"/>
              <a:gd name="T4" fmla="*/ 2147483647 w 396"/>
              <a:gd name="T5" fmla="*/ 2147483647 h 397"/>
              <a:gd name="T6" fmla="*/ 2147483647 w 396"/>
              <a:gd name="T7" fmla="*/ 2147483647 h 397"/>
              <a:gd name="T8" fmla="*/ 2147483647 w 396"/>
              <a:gd name="T9" fmla="*/ 2147483647 h 397"/>
              <a:gd name="T10" fmla="*/ 2147483647 w 396"/>
              <a:gd name="T11" fmla="*/ 2147483647 h 397"/>
              <a:gd name="T12" fmla="*/ 2147483647 w 396"/>
              <a:gd name="T13" fmla="*/ 2147483647 h 397"/>
              <a:gd name="T14" fmla="*/ 2147483647 w 396"/>
              <a:gd name="T15" fmla="*/ 2147483647 h 397"/>
              <a:gd name="T16" fmla="*/ 2147483647 w 396"/>
              <a:gd name="T17" fmla="*/ 2147483647 h 397"/>
              <a:gd name="T18" fmla="*/ 2147483647 w 396"/>
              <a:gd name="T19" fmla="*/ 2147483647 h 397"/>
              <a:gd name="T20" fmla="*/ 2147483647 w 396"/>
              <a:gd name="T21" fmla="*/ 2147483647 h 397"/>
              <a:gd name="T22" fmla="*/ 2147483647 w 396"/>
              <a:gd name="T23" fmla="*/ 2147483647 h 397"/>
              <a:gd name="T24" fmla="*/ 2147483647 w 396"/>
              <a:gd name="T25" fmla="*/ 2147483647 h 397"/>
              <a:gd name="T26" fmla="*/ 2147483647 w 396"/>
              <a:gd name="T27" fmla="*/ 2147483647 h 397"/>
              <a:gd name="T28" fmla="*/ 2147483647 w 396"/>
              <a:gd name="T29" fmla="*/ 2147483647 h 397"/>
              <a:gd name="T30" fmla="*/ 2147483647 w 396"/>
              <a:gd name="T31" fmla="*/ 2147483647 h 397"/>
              <a:gd name="T32" fmla="*/ 2147483647 w 396"/>
              <a:gd name="T33" fmla="*/ 2147483647 h 397"/>
              <a:gd name="T34" fmla="*/ 2147483647 w 396"/>
              <a:gd name="T35" fmla="*/ 2147483647 h 397"/>
              <a:gd name="T36" fmla="*/ 2147483647 w 396"/>
              <a:gd name="T37" fmla="*/ 2147483647 h 397"/>
              <a:gd name="T38" fmla="*/ 2147483647 w 396"/>
              <a:gd name="T39" fmla="*/ 2147483647 h 397"/>
              <a:gd name="T40" fmla="*/ 2147483647 w 396"/>
              <a:gd name="T41" fmla="*/ 2147483647 h 397"/>
              <a:gd name="T42" fmla="*/ 2147483647 w 396"/>
              <a:gd name="T43" fmla="*/ 2147483647 h 397"/>
              <a:gd name="T44" fmla="*/ 2147483647 w 396"/>
              <a:gd name="T45" fmla="*/ 2147483647 h 397"/>
              <a:gd name="T46" fmla="*/ 2147483647 w 396"/>
              <a:gd name="T47" fmla="*/ 2147483647 h 397"/>
              <a:gd name="T48" fmla="*/ 2147483647 w 396"/>
              <a:gd name="T49" fmla="*/ 2147483647 h 397"/>
              <a:gd name="T50" fmla="*/ 2147483647 w 396"/>
              <a:gd name="T51" fmla="*/ 2147483647 h 397"/>
              <a:gd name="T52" fmla="*/ 2147483647 w 396"/>
              <a:gd name="T53" fmla="*/ 2147483647 h 397"/>
              <a:gd name="T54" fmla="*/ 2147483647 w 396"/>
              <a:gd name="T55" fmla="*/ 0 h 397"/>
              <a:gd name="T56" fmla="*/ 0 w 396"/>
              <a:gd name="T57" fmla="*/ 2147483647 h 397"/>
              <a:gd name="T58" fmla="*/ 2147483647 w 396"/>
              <a:gd name="T59" fmla="*/ 2147483647 h 397"/>
              <a:gd name="T60" fmla="*/ 2147483647 w 396"/>
              <a:gd name="T61" fmla="*/ 2147483647 h 3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endParaRPr lang="hu-HU"/>
          </a:p>
        </p:txBody>
      </p:sp>
      <p:sp>
        <p:nvSpPr>
          <p:cNvPr id="22" name="Freeform 54"/>
          <p:cNvSpPr>
            <a:spLocks noEditPoints="1"/>
          </p:cNvSpPr>
          <p:nvPr/>
        </p:nvSpPr>
        <p:spPr bwMode="auto">
          <a:xfrm>
            <a:off x="11385550" y="260350"/>
            <a:ext cx="309563" cy="309563"/>
          </a:xfrm>
          <a:custGeom>
            <a:avLst/>
            <a:gdLst>
              <a:gd name="T0" fmla="*/ 2147483647 w 396"/>
              <a:gd name="T1" fmla="*/ 2147483647 h 397"/>
              <a:gd name="T2" fmla="*/ 2147483647 w 396"/>
              <a:gd name="T3" fmla="*/ 2147483647 h 397"/>
              <a:gd name="T4" fmla="*/ 2147483647 w 396"/>
              <a:gd name="T5" fmla="*/ 2147483647 h 397"/>
              <a:gd name="T6" fmla="*/ 2147483647 w 396"/>
              <a:gd name="T7" fmla="*/ 2147483647 h 397"/>
              <a:gd name="T8" fmla="*/ 2147483647 w 396"/>
              <a:gd name="T9" fmla="*/ 2147483647 h 397"/>
              <a:gd name="T10" fmla="*/ 2147483647 w 396"/>
              <a:gd name="T11" fmla="*/ 2147483647 h 397"/>
              <a:gd name="T12" fmla="*/ 2147483647 w 396"/>
              <a:gd name="T13" fmla="*/ 2147483647 h 397"/>
              <a:gd name="T14" fmla="*/ 2147483647 w 396"/>
              <a:gd name="T15" fmla="*/ 2147483647 h 397"/>
              <a:gd name="T16" fmla="*/ 2147483647 w 396"/>
              <a:gd name="T17" fmla="*/ 2147483647 h 397"/>
              <a:gd name="T18" fmla="*/ 2147483647 w 396"/>
              <a:gd name="T19" fmla="*/ 2147483647 h 397"/>
              <a:gd name="T20" fmla="*/ 2147483647 w 396"/>
              <a:gd name="T21" fmla="*/ 2147483647 h 397"/>
              <a:gd name="T22" fmla="*/ 2147483647 w 396"/>
              <a:gd name="T23" fmla="*/ 2147483647 h 397"/>
              <a:gd name="T24" fmla="*/ 2147483647 w 396"/>
              <a:gd name="T25" fmla="*/ 2147483647 h 397"/>
              <a:gd name="T26" fmla="*/ 2147483647 w 396"/>
              <a:gd name="T27" fmla="*/ 2147483647 h 397"/>
              <a:gd name="T28" fmla="*/ 2147483647 w 396"/>
              <a:gd name="T29" fmla="*/ 2147483647 h 397"/>
              <a:gd name="T30" fmla="*/ 2147483647 w 396"/>
              <a:gd name="T31" fmla="*/ 2147483647 h 397"/>
              <a:gd name="T32" fmla="*/ 2147483647 w 396"/>
              <a:gd name="T33" fmla="*/ 2147483647 h 397"/>
              <a:gd name="T34" fmla="*/ 2147483647 w 396"/>
              <a:gd name="T35" fmla="*/ 2147483647 h 397"/>
              <a:gd name="T36" fmla="*/ 2147483647 w 396"/>
              <a:gd name="T37" fmla="*/ 2147483647 h 397"/>
              <a:gd name="T38" fmla="*/ 2147483647 w 396"/>
              <a:gd name="T39" fmla="*/ 2147483647 h 397"/>
              <a:gd name="T40" fmla="*/ 2147483647 w 396"/>
              <a:gd name="T41" fmla="*/ 2147483647 h 397"/>
              <a:gd name="T42" fmla="*/ 2147483647 w 396"/>
              <a:gd name="T43" fmla="*/ 2147483647 h 397"/>
              <a:gd name="T44" fmla="*/ 2147483647 w 396"/>
              <a:gd name="T45" fmla="*/ 2147483647 h 397"/>
              <a:gd name="T46" fmla="*/ 2147483647 w 396"/>
              <a:gd name="T47" fmla="*/ 2147483647 h 397"/>
              <a:gd name="T48" fmla="*/ 2147483647 w 396"/>
              <a:gd name="T49" fmla="*/ 2147483647 h 397"/>
              <a:gd name="T50" fmla="*/ 2147483647 w 396"/>
              <a:gd name="T51" fmla="*/ 2147483647 h 397"/>
              <a:gd name="T52" fmla="*/ 2147483647 w 396"/>
              <a:gd name="T53" fmla="*/ 2147483647 h 397"/>
              <a:gd name="T54" fmla="*/ 2147483647 w 396"/>
              <a:gd name="T55" fmla="*/ 0 h 397"/>
              <a:gd name="T56" fmla="*/ 0 w 396"/>
              <a:gd name="T57" fmla="*/ 2147483647 h 397"/>
              <a:gd name="T58" fmla="*/ 2147483647 w 396"/>
              <a:gd name="T59" fmla="*/ 2147483647 h 397"/>
              <a:gd name="T60" fmla="*/ 2147483647 w 396"/>
              <a:gd name="T61" fmla="*/ 2147483647 h 3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endParaRPr lang="hu-HU"/>
          </a:p>
        </p:txBody>
      </p:sp>
      <p:sp>
        <p:nvSpPr>
          <p:cNvPr id="14" name="Inhaltsplatzhalter 13" descr="Spalte links"/>
          <p:cNvSpPr>
            <a:spLocks noGrp="1"/>
          </p:cNvSpPr>
          <p:nvPr>
            <p:ph sz="quarter" idx="13"/>
          </p:nvPr>
        </p:nvSpPr>
        <p:spPr>
          <a:xfrm>
            <a:off x="508734" y="4323235"/>
            <a:ext cx="2543669" cy="2047291"/>
          </a:xfrm>
          <a:prstGeom prst="rect">
            <a:avLst/>
          </a:prstGeom>
        </p:spPr>
        <p:txBody>
          <a:bodyPr/>
          <a:lstStyle>
            <a:lvl1pPr>
              <a:lnSpc>
                <a:spcPts val="192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16" name="Inhaltsplatzhalter 15" descr="Spalte mitte"/>
          <p:cNvSpPr>
            <a:spLocks noGrp="1"/>
          </p:cNvSpPr>
          <p:nvPr>
            <p:ph sz="quarter" idx="14"/>
          </p:nvPr>
        </p:nvSpPr>
        <p:spPr>
          <a:xfrm>
            <a:off x="3311569" y="2030575"/>
            <a:ext cx="2543669" cy="2047291"/>
          </a:xfrm>
          <a:prstGeom prst="rect">
            <a:avLst/>
          </a:prstGeom>
        </p:spPr>
        <p:txBody>
          <a:bodyPr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18" name="Inhaltsplatzhalter 17" descr="Spalte rechts"/>
          <p:cNvSpPr>
            <a:spLocks noGrp="1"/>
          </p:cNvSpPr>
          <p:nvPr>
            <p:ph sz="quarter" idx="15"/>
          </p:nvPr>
        </p:nvSpPr>
        <p:spPr>
          <a:xfrm>
            <a:off x="6085608" y="4323235"/>
            <a:ext cx="2543669" cy="2047291"/>
          </a:xfrm>
          <a:prstGeom prst="rect">
            <a:avLst/>
          </a:prstGeom>
        </p:spPr>
        <p:txBody>
          <a:bodyPr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22"/>
          </p:nvPr>
        </p:nvSpPr>
        <p:spPr>
          <a:xfrm>
            <a:off x="508734" y="2032472"/>
            <a:ext cx="2543669" cy="1788998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en-GB" noProof="0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23"/>
          </p:nvPr>
        </p:nvSpPr>
        <p:spPr>
          <a:xfrm>
            <a:off x="3311569" y="4323600"/>
            <a:ext cx="2543669" cy="1788998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en-GB" noProof="0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24"/>
          </p:nvPr>
        </p:nvSpPr>
        <p:spPr>
          <a:xfrm>
            <a:off x="6085608" y="2032472"/>
            <a:ext cx="2543669" cy="1788998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en-GB" noProof="0" dirty="0"/>
          </a:p>
        </p:txBody>
      </p:sp>
      <p:sp>
        <p:nvSpPr>
          <p:cNvPr id="15" name="Inhaltsplatzhalter 17" descr="Spalte rechts"/>
          <p:cNvSpPr>
            <a:spLocks noGrp="1"/>
          </p:cNvSpPr>
          <p:nvPr>
            <p:ph sz="quarter" idx="25"/>
          </p:nvPr>
        </p:nvSpPr>
        <p:spPr>
          <a:xfrm>
            <a:off x="8893243" y="2030575"/>
            <a:ext cx="2552368" cy="2047291"/>
          </a:xfrm>
          <a:prstGeom prst="rect">
            <a:avLst/>
          </a:prstGeom>
        </p:spPr>
        <p:txBody>
          <a:bodyPr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17" name="Bildplatzhalter 10"/>
          <p:cNvSpPr>
            <a:spLocks noGrp="1"/>
          </p:cNvSpPr>
          <p:nvPr>
            <p:ph type="pic" sz="quarter" idx="26"/>
          </p:nvPr>
        </p:nvSpPr>
        <p:spPr>
          <a:xfrm>
            <a:off x="8893242" y="4323600"/>
            <a:ext cx="2543669" cy="1788998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en-GB" noProof="0" dirty="0"/>
          </a:p>
        </p:txBody>
      </p:sp>
      <p:sp>
        <p:nvSpPr>
          <p:cNvPr id="19" name="Textplatzhalter 23"/>
          <p:cNvSpPr>
            <a:spLocks noGrp="1"/>
          </p:cNvSpPr>
          <p:nvPr>
            <p:ph type="body" sz="quarter" idx="18"/>
          </p:nvPr>
        </p:nvSpPr>
        <p:spPr>
          <a:xfrm>
            <a:off x="0" y="1"/>
            <a:ext cx="8649691" cy="768350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de-DE" sz="100" dirty="0" smtClean="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itel 22"/>
          <p:cNvSpPr>
            <a:spLocks noGrp="1"/>
          </p:cNvSpPr>
          <p:nvPr>
            <p:ph type="title"/>
          </p:nvPr>
        </p:nvSpPr>
        <p:spPr>
          <a:xfrm>
            <a:off x="507934" y="515937"/>
            <a:ext cx="10672963" cy="514351"/>
          </a:xfrm>
        </p:spPr>
        <p:txBody>
          <a:bodyPr tIns="36000"/>
          <a:lstStyle>
            <a:lvl1pPr>
              <a:defRPr sz="3000"/>
            </a:lvl1pPr>
          </a:lstStyle>
          <a:p>
            <a:r>
              <a:rPr lang="hu-HU"/>
              <a:t>Mintacím szerkesztése</a:t>
            </a:r>
            <a:endParaRPr lang="en-GB" dirty="0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514350" y="260350"/>
            <a:ext cx="5580063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Datumsplatzhalter 1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79649-1857-4E38-A94D-4EC03A4949C6}" type="datetime5">
              <a:rPr lang="en-US"/>
              <a:pPr>
                <a:defRPr/>
              </a:pPr>
              <a:t>3-Jun-20</a:t>
            </a:fld>
            <a:endParaRPr lang="en-GB"/>
          </a:p>
        </p:txBody>
      </p:sp>
      <p:sp>
        <p:nvSpPr>
          <p:cNvPr id="24" name="Fußzeilenplatzhalter 9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File name | department | author </a:t>
            </a:r>
            <a:endParaRPr lang="en-GB" dirty="0"/>
          </a:p>
        </p:txBody>
      </p:sp>
      <p:sp>
        <p:nvSpPr>
          <p:cNvPr id="25" name="Foliennummernplatzhalter 1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23798-0115-4D0F-BE2F-07DA8C5D4A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6601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742" y="1710134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742" y="4590526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E556-0741-41DE-AC89-E55224CD7839}" type="datetimeFigureOut">
              <a:rPr lang="hu-HU" smtClean="0"/>
              <a:t>2020. 06. 03.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B3EE-6A93-41A4-8407-53F05F65DE5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844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938" y="5843588"/>
            <a:ext cx="20351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7360920" y="6929"/>
            <a:ext cx="4345513" cy="4839244"/>
          </a:xfrm>
          <a:solidFill>
            <a:srgbClr val="C3D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de-DE" sz="100" dirty="0" smtClean="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361237" cy="6859588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en-GB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7624763" y="3308350"/>
            <a:ext cx="4070350" cy="1561604"/>
          </a:xfrm>
          <a:prstGeom prst="rect">
            <a:avLst/>
          </a:prstGeom>
        </p:spPr>
        <p:txBody>
          <a:bodyPr rIns="180000"/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0" y="765498"/>
            <a:ext cx="5599113" cy="2520280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686212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762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5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938" y="5843588"/>
            <a:ext cx="20351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platzhalter 23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4841875" cy="6859587"/>
          </a:xfr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de-DE" sz="100" dirty="0" smtClean="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4841876" y="6929"/>
            <a:ext cx="3805237" cy="5343524"/>
          </a:xfrm>
          <a:solidFill>
            <a:srgbClr val="D4D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de-DE" sz="100" dirty="0" smtClean="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508000" y="3054350"/>
            <a:ext cx="4069756" cy="23196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7935" y="765498"/>
            <a:ext cx="7877240" cy="2304256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01785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938" y="5843588"/>
            <a:ext cx="20351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platzhalter 23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4841875" cy="6859587"/>
          </a:xfr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de-DE" sz="100" dirty="0" smtClean="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4841876" y="6929"/>
            <a:ext cx="3805237" cy="5343524"/>
          </a:xfrm>
          <a:solidFill>
            <a:srgbClr val="D4D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de-DE" sz="100" dirty="0" smtClean="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508000" y="3054350"/>
            <a:ext cx="4069756" cy="23196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800" cap="none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7935" y="765498"/>
            <a:ext cx="7877240" cy="2304256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4564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4"/>
          <p:cNvSpPr>
            <a:spLocks noEditPoints="1"/>
          </p:cNvSpPr>
          <p:nvPr/>
        </p:nvSpPr>
        <p:spPr bwMode="auto">
          <a:xfrm>
            <a:off x="11385550" y="260350"/>
            <a:ext cx="309563" cy="309563"/>
          </a:xfrm>
          <a:custGeom>
            <a:avLst/>
            <a:gdLst>
              <a:gd name="T0" fmla="*/ 2147483647 w 396"/>
              <a:gd name="T1" fmla="*/ 2147483647 h 397"/>
              <a:gd name="T2" fmla="*/ 2147483647 w 396"/>
              <a:gd name="T3" fmla="*/ 2147483647 h 397"/>
              <a:gd name="T4" fmla="*/ 2147483647 w 396"/>
              <a:gd name="T5" fmla="*/ 2147483647 h 397"/>
              <a:gd name="T6" fmla="*/ 2147483647 w 396"/>
              <a:gd name="T7" fmla="*/ 2147483647 h 397"/>
              <a:gd name="T8" fmla="*/ 2147483647 w 396"/>
              <a:gd name="T9" fmla="*/ 2147483647 h 397"/>
              <a:gd name="T10" fmla="*/ 2147483647 w 396"/>
              <a:gd name="T11" fmla="*/ 2147483647 h 397"/>
              <a:gd name="T12" fmla="*/ 2147483647 w 396"/>
              <a:gd name="T13" fmla="*/ 2147483647 h 397"/>
              <a:gd name="T14" fmla="*/ 2147483647 w 396"/>
              <a:gd name="T15" fmla="*/ 2147483647 h 397"/>
              <a:gd name="T16" fmla="*/ 2147483647 w 396"/>
              <a:gd name="T17" fmla="*/ 2147483647 h 397"/>
              <a:gd name="T18" fmla="*/ 2147483647 w 396"/>
              <a:gd name="T19" fmla="*/ 2147483647 h 397"/>
              <a:gd name="T20" fmla="*/ 2147483647 w 396"/>
              <a:gd name="T21" fmla="*/ 2147483647 h 397"/>
              <a:gd name="T22" fmla="*/ 2147483647 w 396"/>
              <a:gd name="T23" fmla="*/ 2147483647 h 397"/>
              <a:gd name="T24" fmla="*/ 2147483647 w 396"/>
              <a:gd name="T25" fmla="*/ 2147483647 h 397"/>
              <a:gd name="T26" fmla="*/ 2147483647 w 396"/>
              <a:gd name="T27" fmla="*/ 2147483647 h 397"/>
              <a:gd name="T28" fmla="*/ 2147483647 w 396"/>
              <a:gd name="T29" fmla="*/ 2147483647 h 397"/>
              <a:gd name="T30" fmla="*/ 2147483647 w 396"/>
              <a:gd name="T31" fmla="*/ 2147483647 h 397"/>
              <a:gd name="T32" fmla="*/ 2147483647 w 396"/>
              <a:gd name="T33" fmla="*/ 2147483647 h 397"/>
              <a:gd name="T34" fmla="*/ 2147483647 w 396"/>
              <a:gd name="T35" fmla="*/ 2147483647 h 397"/>
              <a:gd name="T36" fmla="*/ 2147483647 w 396"/>
              <a:gd name="T37" fmla="*/ 2147483647 h 397"/>
              <a:gd name="T38" fmla="*/ 2147483647 w 396"/>
              <a:gd name="T39" fmla="*/ 2147483647 h 397"/>
              <a:gd name="T40" fmla="*/ 2147483647 w 396"/>
              <a:gd name="T41" fmla="*/ 2147483647 h 397"/>
              <a:gd name="T42" fmla="*/ 2147483647 w 396"/>
              <a:gd name="T43" fmla="*/ 2147483647 h 397"/>
              <a:gd name="T44" fmla="*/ 2147483647 w 396"/>
              <a:gd name="T45" fmla="*/ 2147483647 h 397"/>
              <a:gd name="T46" fmla="*/ 2147483647 w 396"/>
              <a:gd name="T47" fmla="*/ 2147483647 h 397"/>
              <a:gd name="T48" fmla="*/ 2147483647 w 396"/>
              <a:gd name="T49" fmla="*/ 2147483647 h 397"/>
              <a:gd name="T50" fmla="*/ 2147483647 w 396"/>
              <a:gd name="T51" fmla="*/ 2147483647 h 397"/>
              <a:gd name="T52" fmla="*/ 2147483647 w 396"/>
              <a:gd name="T53" fmla="*/ 2147483647 h 397"/>
              <a:gd name="T54" fmla="*/ 2147483647 w 396"/>
              <a:gd name="T55" fmla="*/ 0 h 397"/>
              <a:gd name="T56" fmla="*/ 0 w 396"/>
              <a:gd name="T57" fmla="*/ 2147483647 h 397"/>
              <a:gd name="T58" fmla="*/ 2147483647 w 396"/>
              <a:gd name="T59" fmla="*/ 2147483647 h 397"/>
              <a:gd name="T60" fmla="*/ 2147483647 w 396"/>
              <a:gd name="T61" fmla="*/ 2147483647 h 3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endParaRPr lang="hu-HU"/>
          </a:p>
        </p:txBody>
      </p:sp>
      <p:sp>
        <p:nvSpPr>
          <p:cNvPr id="6" name="Freeform 54"/>
          <p:cNvSpPr>
            <a:spLocks noEditPoints="1"/>
          </p:cNvSpPr>
          <p:nvPr/>
        </p:nvSpPr>
        <p:spPr bwMode="auto">
          <a:xfrm>
            <a:off x="11385550" y="260350"/>
            <a:ext cx="309563" cy="309563"/>
          </a:xfrm>
          <a:custGeom>
            <a:avLst/>
            <a:gdLst>
              <a:gd name="T0" fmla="*/ 2147483647 w 396"/>
              <a:gd name="T1" fmla="*/ 2147483647 h 397"/>
              <a:gd name="T2" fmla="*/ 2147483647 w 396"/>
              <a:gd name="T3" fmla="*/ 2147483647 h 397"/>
              <a:gd name="T4" fmla="*/ 2147483647 w 396"/>
              <a:gd name="T5" fmla="*/ 2147483647 h 397"/>
              <a:gd name="T6" fmla="*/ 2147483647 w 396"/>
              <a:gd name="T7" fmla="*/ 2147483647 h 397"/>
              <a:gd name="T8" fmla="*/ 2147483647 w 396"/>
              <a:gd name="T9" fmla="*/ 2147483647 h 397"/>
              <a:gd name="T10" fmla="*/ 2147483647 w 396"/>
              <a:gd name="T11" fmla="*/ 2147483647 h 397"/>
              <a:gd name="T12" fmla="*/ 2147483647 w 396"/>
              <a:gd name="T13" fmla="*/ 2147483647 h 397"/>
              <a:gd name="T14" fmla="*/ 2147483647 w 396"/>
              <a:gd name="T15" fmla="*/ 2147483647 h 397"/>
              <a:gd name="T16" fmla="*/ 2147483647 w 396"/>
              <a:gd name="T17" fmla="*/ 2147483647 h 397"/>
              <a:gd name="T18" fmla="*/ 2147483647 w 396"/>
              <a:gd name="T19" fmla="*/ 2147483647 h 397"/>
              <a:gd name="T20" fmla="*/ 2147483647 w 396"/>
              <a:gd name="T21" fmla="*/ 2147483647 h 397"/>
              <a:gd name="T22" fmla="*/ 2147483647 w 396"/>
              <a:gd name="T23" fmla="*/ 2147483647 h 397"/>
              <a:gd name="T24" fmla="*/ 2147483647 w 396"/>
              <a:gd name="T25" fmla="*/ 2147483647 h 397"/>
              <a:gd name="T26" fmla="*/ 2147483647 w 396"/>
              <a:gd name="T27" fmla="*/ 2147483647 h 397"/>
              <a:gd name="T28" fmla="*/ 2147483647 w 396"/>
              <a:gd name="T29" fmla="*/ 2147483647 h 397"/>
              <a:gd name="T30" fmla="*/ 2147483647 w 396"/>
              <a:gd name="T31" fmla="*/ 2147483647 h 397"/>
              <a:gd name="T32" fmla="*/ 2147483647 w 396"/>
              <a:gd name="T33" fmla="*/ 2147483647 h 397"/>
              <a:gd name="T34" fmla="*/ 2147483647 w 396"/>
              <a:gd name="T35" fmla="*/ 2147483647 h 397"/>
              <a:gd name="T36" fmla="*/ 2147483647 w 396"/>
              <a:gd name="T37" fmla="*/ 2147483647 h 397"/>
              <a:gd name="T38" fmla="*/ 2147483647 w 396"/>
              <a:gd name="T39" fmla="*/ 2147483647 h 397"/>
              <a:gd name="T40" fmla="*/ 2147483647 w 396"/>
              <a:gd name="T41" fmla="*/ 2147483647 h 397"/>
              <a:gd name="T42" fmla="*/ 2147483647 w 396"/>
              <a:gd name="T43" fmla="*/ 2147483647 h 397"/>
              <a:gd name="T44" fmla="*/ 2147483647 w 396"/>
              <a:gd name="T45" fmla="*/ 2147483647 h 397"/>
              <a:gd name="T46" fmla="*/ 2147483647 w 396"/>
              <a:gd name="T47" fmla="*/ 2147483647 h 397"/>
              <a:gd name="T48" fmla="*/ 2147483647 w 396"/>
              <a:gd name="T49" fmla="*/ 2147483647 h 397"/>
              <a:gd name="T50" fmla="*/ 2147483647 w 396"/>
              <a:gd name="T51" fmla="*/ 2147483647 h 397"/>
              <a:gd name="T52" fmla="*/ 2147483647 w 396"/>
              <a:gd name="T53" fmla="*/ 2147483647 h 397"/>
              <a:gd name="T54" fmla="*/ 2147483647 w 396"/>
              <a:gd name="T55" fmla="*/ 0 h 397"/>
              <a:gd name="T56" fmla="*/ 0 w 396"/>
              <a:gd name="T57" fmla="*/ 2147483647 h 397"/>
              <a:gd name="T58" fmla="*/ 2147483647 w 396"/>
              <a:gd name="T59" fmla="*/ 2147483647 h 397"/>
              <a:gd name="T60" fmla="*/ 2147483647 w 396"/>
              <a:gd name="T61" fmla="*/ 2147483647 h 3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endParaRPr lang="hu-HU"/>
          </a:p>
        </p:txBody>
      </p:sp>
      <p:sp>
        <p:nvSpPr>
          <p:cNvPr id="12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1" y="6928"/>
            <a:ext cx="1651000" cy="5842775"/>
          </a:xfrm>
          <a:solidFill>
            <a:srgbClr val="C7D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de-DE" sz="100" dirty="0" smtClean="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62349" y="1030288"/>
            <a:ext cx="8132763" cy="4819416"/>
          </a:xfrm>
          <a:prstGeom prst="rect">
            <a:avLst/>
          </a:prstGeom>
        </p:spPr>
        <p:txBody>
          <a:bodyPr wrap="square"/>
          <a:lstStyle>
            <a:lvl1pPr marL="0" algn="l" defTabSz="1219170" rtl="0" eaLnBrk="1" latinLnBrk="0" hangingPunct="1">
              <a:spcAft>
                <a:spcPts val="4800"/>
              </a:spcAft>
              <a:defRPr lang="de-DE" sz="1800" b="1" kern="1200" cap="none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7935" y="768350"/>
            <a:ext cx="3054416" cy="4389636"/>
          </a:xfrm>
        </p:spPr>
        <p:txBody>
          <a:bodyPr/>
          <a:lstStyle>
            <a:lvl1pPr>
              <a:defRPr sz="4400"/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7" name="Datumsplatzhalter 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EA63C-0FEE-4B0D-B5A6-198F02E51279}" type="datetime5">
              <a:rPr lang="en-US"/>
              <a:pPr>
                <a:defRPr/>
              </a:pPr>
              <a:t>3-Jun-20</a:t>
            </a:fld>
            <a:endParaRPr lang="en-GB"/>
          </a:p>
        </p:txBody>
      </p:sp>
      <p:sp>
        <p:nvSpPr>
          <p:cNvPr id="8" name="Fußzeilenplatzhalter 8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File name | department | author </a:t>
            </a:r>
            <a:endParaRPr lang="en-GB" dirty="0"/>
          </a:p>
        </p:txBody>
      </p:sp>
      <p:sp>
        <p:nvSpPr>
          <p:cNvPr id="9" name="Foliennummernplatzhalter 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81CDB-B4A1-48F0-B9BC-123174F148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150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4"/>
          <p:cNvSpPr>
            <a:spLocks noEditPoints="1"/>
          </p:cNvSpPr>
          <p:nvPr/>
        </p:nvSpPr>
        <p:spPr bwMode="auto">
          <a:xfrm>
            <a:off x="11385550" y="260350"/>
            <a:ext cx="309563" cy="309563"/>
          </a:xfrm>
          <a:custGeom>
            <a:avLst/>
            <a:gdLst>
              <a:gd name="T0" fmla="*/ 2147483647 w 396"/>
              <a:gd name="T1" fmla="*/ 2147483647 h 397"/>
              <a:gd name="T2" fmla="*/ 2147483647 w 396"/>
              <a:gd name="T3" fmla="*/ 2147483647 h 397"/>
              <a:gd name="T4" fmla="*/ 2147483647 w 396"/>
              <a:gd name="T5" fmla="*/ 2147483647 h 397"/>
              <a:gd name="T6" fmla="*/ 2147483647 w 396"/>
              <a:gd name="T7" fmla="*/ 2147483647 h 397"/>
              <a:gd name="T8" fmla="*/ 2147483647 w 396"/>
              <a:gd name="T9" fmla="*/ 2147483647 h 397"/>
              <a:gd name="T10" fmla="*/ 2147483647 w 396"/>
              <a:gd name="T11" fmla="*/ 2147483647 h 397"/>
              <a:gd name="T12" fmla="*/ 2147483647 w 396"/>
              <a:gd name="T13" fmla="*/ 2147483647 h 397"/>
              <a:gd name="T14" fmla="*/ 2147483647 w 396"/>
              <a:gd name="T15" fmla="*/ 2147483647 h 397"/>
              <a:gd name="T16" fmla="*/ 2147483647 w 396"/>
              <a:gd name="T17" fmla="*/ 2147483647 h 397"/>
              <a:gd name="T18" fmla="*/ 2147483647 w 396"/>
              <a:gd name="T19" fmla="*/ 2147483647 h 397"/>
              <a:gd name="T20" fmla="*/ 2147483647 w 396"/>
              <a:gd name="T21" fmla="*/ 2147483647 h 397"/>
              <a:gd name="T22" fmla="*/ 2147483647 w 396"/>
              <a:gd name="T23" fmla="*/ 2147483647 h 397"/>
              <a:gd name="T24" fmla="*/ 2147483647 w 396"/>
              <a:gd name="T25" fmla="*/ 2147483647 h 397"/>
              <a:gd name="T26" fmla="*/ 2147483647 w 396"/>
              <a:gd name="T27" fmla="*/ 2147483647 h 397"/>
              <a:gd name="T28" fmla="*/ 2147483647 w 396"/>
              <a:gd name="T29" fmla="*/ 2147483647 h 397"/>
              <a:gd name="T30" fmla="*/ 2147483647 w 396"/>
              <a:gd name="T31" fmla="*/ 2147483647 h 397"/>
              <a:gd name="T32" fmla="*/ 2147483647 w 396"/>
              <a:gd name="T33" fmla="*/ 2147483647 h 397"/>
              <a:gd name="T34" fmla="*/ 2147483647 w 396"/>
              <a:gd name="T35" fmla="*/ 2147483647 h 397"/>
              <a:gd name="T36" fmla="*/ 2147483647 w 396"/>
              <a:gd name="T37" fmla="*/ 2147483647 h 397"/>
              <a:gd name="T38" fmla="*/ 2147483647 w 396"/>
              <a:gd name="T39" fmla="*/ 2147483647 h 397"/>
              <a:gd name="T40" fmla="*/ 2147483647 w 396"/>
              <a:gd name="T41" fmla="*/ 2147483647 h 397"/>
              <a:gd name="T42" fmla="*/ 2147483647 w 396"/>
              <a:gd name="T43" fmla="*/ 2147483647 h 397"/>
              <a:gd name="T44" fmla="*/ 2147483647 w 396"/>
              <a:gd name="T45" fmla="*/ 2147483647 h 397"/>
              <a:gd name="T46" fmla="*/ 2147483647 w 396"/>
              <a:gd name="T47" fmla="*/ 2147483647 h 397"/>
              <a:gd name="T48" fmla="*/ 2147483647 w 396"/>
              <a:gd name="T49" fmla="*/ 2147483647 h 397"/>
              <a:gd name="T50" fmla="*/ 2147483647 w 396"/>
              <a:gd name="T51" fmla="*/ 2147483647 h 397"/>
              <a:gd name="T52" fmla="*/ 2147483647 w 396"/>
              <a:gd name="T53" fmla="*/ 2147483647 h 397"/>
              <a:gd name="T54" fmla="*/ 2147483647 w 396"/>
              <a:gd name="T55" fmla="*/ 0 h 397"/>
              <a:gd name="T56" fmla="*/ 0 w 396"/>
              <a:gd name="T57" fmla="*/ 2147483647 h 397"/>
              <a:gd name="T58" fmla="*/ 2147483647 w 396"/>
              <a:gd name="T59" fmla="*/ 2147483647 h 397"/>
              <a:gd name="T60" fmla="*/ 2147483647 w 396"/>
              <a:gd name="T61" fmla="*/ 2147483647 h 3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endParaRPr lang="hu-HU"/>
          </a:p>
        </p:txBody>
      </p:sp>
      <p:sp>
        <p:nvSpPr>
          <p:cNvPr id="7" name="Freeform 54"/>
          <p:cNvSpPr>
            <a:spLocks noEditPoints="1"/>
          </p:cNvSpPr>
          <p:nvPr/>
        </p:nvSpPr>
        <p:spPr bwMode="auto">
          <a:xfrm>
            <a:off x="11385550" y="260350"/>
            <a:ext cx="309563" cy="309563"/>
          </a:xfrm>
          <a:custGeom>
            <a:avLst/>
            <a:gdLst>
              <a:gd name="T0" fmla="*/ 2147483647 w 396"/>
              <a:gd name="T1" fmla="*/ 2147483647 h 397"/>
              <a:gd name="T2" fmla="*/ 2147483647 w 396"/>
              <a:gd name="T3" fmla="*/ 2147483647 h 397"/>
              <a:gd name="T4" fmla="*/ 2147483647 w 396"/>
              <a:gd name="T5" fmla="*/ 2147483647 h 397"/>
              <a:gd name="T6" fmla="*/ 2147483647 w 396"/>
              <a:gd name="T7" fmla="*/ 2147483647 h 397"/>
              <a:gd name="T8" fmla="*/ 2147483647 w 396"/>
              <a:gd name="T9" fmla="*/ 2147483647 h 397"/>
              <a:gd name="T10" fmla="*/ 2147483647 w 396"/>
              <a:gd name="T11" fmla="*/ 2147483647 h 397"/>
              <a:gd name="T12" fmla="*/ 2147483647 w 396"/>
              <a:gd name="T13" fmla="*/ 2147483647 h 397"/>
              <a:gd name="T14" fmla="*/ 2147483647 w 396"/>
              <a:gd name="T15" fmla="*/ 2147483647 h 397"/>
              <a:gd name="T16" fmla="*/ 2147483647 w 396"/>
              <a:gd name="T17" fmla="*/ 2147483647 h 397"/>
              <a:gd name="T18" fmla="*/ 2147483647 w 396"/>
              <a:gd name="T19" fmla="*/ 2147483647 h 397"/>
              <a:gd name="T20" fmla="*/ 2147483647 w 396"/>
              <a:gd name="T21" fmla="*/ 2147483647 h 397"/>
              <a:gd name="T22" fmla="*/ 2147483647 w 396"/>
              <a:gd name="T23" fmla="*/ 2147483647 h 397"/>
              <a:gd name="T24" fmla="*/ 2147483647 w 396"/>
              <a:gd name="T25" fmla="*/ 2147483647 h 397"/>
              <a:gd name="T26" fmla="*/ 2147483647 w 396"/>
              <a:gd name="T27" fmla="*/ 2147483647 h 397"/>
              <a:gd name="T28" fmla="*/ 2147483647 w 396"/>
              <a:gd name="T29" fmla="*/ 2147483647 h 397"/>
              <a:gd name="T30" fmla="*/ 2147483647 w 396"/>
              <a:gd name="T31" fmla="*/ 2147483647 h 397"/>
              <a:gd name="T32" fmla="*/ 2147483647 w 396"/>
              <a:gd name="T33" fmla="*/ 2147483647 h 397"/>
              <a:gd name="T34" fmla="*/ 2147483647 w 396"/>
              <a:gd name="T35" fmla="*/ 2147483647 h 397"/>
              <a:gd name="T36" fmla="*/ 2147483647 w 396"/>
              <a:gd name="T37" fmla="*/ 2147483647 h 397"/>
              <a:gd name="T38" fmla="*/ 2147483647 w 396"/>
              <a:gd name="T39" fmla="*/ 2147483647 h 397"/>
              <a:gd name="T40" fmla="*/ 2147483647 w 396"/>
              <a:gd name="T41" fmla="*/ 2147483647 h 397"/>
              <a:gd name="T42" fmla="*/ 2147483647 w 396"/>
              <a:gd name="T43" fmla="*/ 2147483647 h 397"/>
              <a:gd name="T44" fmla="*/ 2147483647 w 396"/>
              <a:gd name="T45" fmla="*/ 2147483647 h 397"/>
              <a:gd name="T46" fmla="*/ 2147483647 w 396"/>
              <a:gd name="T47" fmla="*/ 2147483647 h 397"/>
              <a:gd name="T48" fmla="*/ 2147483647 w 396"/>
              <a:gd name="T49" fmla="*/ 2147483647 h 397"/>
              <a:gd name="T50" fmla="*/ 2147483647 w 396"/>
              <a:gd name="T51" fmla="*/ 2147483647 h 397"/>
              <a:gd name="T52" fmla="*/ 2147483647 w 396"/>
              <a:gd name="T53" fmla="*/ 2147483647 h 397"/>
              <a:gd name="T54" fmla="*/ 2147483647 w 396"/>
              <a:gd name="T55" fmla="*/ 0 h 397"/>
              <a:gd name="T56" fmla="*/ 0 w 396"/>
              <a:gd name="T57" fmla="*/ 2147483647 h 397"/>
              <a:gd name="T58" fmla="*/ 2147483647 w 396"/>
              <a:gd name="T59" fmla="*/ 2147483647 h 397"/>
              <a:gd name="T60" fmla="*/ 2147483647 w 396"/>
              <a:gd name="T61" fmla="*/ 2147483647 h 3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endParaRPr lang="hu-HU"/>
          </a:p>
        </p:txBody>
      </p:sp>
      <p:sp>
        <p:nvSpPr>
          <p:cNvPr id="11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0" y="6928"/>
            <a:ext cx="5087094" cy="5842775"/>
          </a:xfrm>
          <a:solidFill>
            <a:srgbClr val="EBE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de-DE" sz="100" dirty="0" smtClean="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3"/>
          </p:nvPr>
        </p:nvSpPr>
        <p:spPr>
          <a:xfrm>
            <a:off x="5085688" y="1417320"/>
            <a:ext cx="7104724" cy="4953205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en-GB" noProof="0" dirty="0"/>
          </a:p>
        </p:txBody>
      </p:sp>
      <p:sp>
        <p:nvSpPr>
          <p:cNvPr id="214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508000" y="3560762"/>
            <a:ext cx="4333875" cy="22889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defRPr sz="1800" cap="none" baseline="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lnSpc>
                <a:spcPct val="100000"/>
              </a:lnSpc>
              <a:defRPr sz="1400"/>
            </a:lvl7pPr>
            <a:lvl8pPr>
              <a:lnSpc>
                <a:spcPct val="100000"/>
              </a:lnSpc>
              <a:defRPr sz="1200"/>
            </a:lvl8pPr>
            <a:lvl9pPr>
              <a:lnSpc>
                <a:spcPct val="100000"/>
              </a:lnSpc>
              <a:defRPr sz="800"/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7935" y="0"/>
            <a:ext cx="7618478" cy="3308351"/>
          </a:xfrm>
        </p:spPr>
        <p:txBody>
          <a:bodyPr tIns="198000"/>
          <a:lstStyle>
            <a:lvl1pPr>
              <a:defRPr sz="4400"/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8" name="Datumsplatzhalt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E3941-2FAA-47BF-A4A9-E7ACBFBD5064}" type="datetime5">
              <a:rPr lang="en-US"/>
              <a:pPr>
                <a:defRPr/>
              </a:pPr>
              <a:t>3-Jun-20</a:t>
            </a:fld>
            <a:endParaRPr lang="en-GB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File name | department | author </a:t>
            </a:r>
            <a:endParaRPr lang="en-GB" dirty="0"/>
          </a:p>
        </p:txBody>
      </p:sp>
      <p:sp>
        <p:nvSpPr>
          <p:cNvPr id="10" name="Foliennummernplatzhalter 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E066B-9363-4953-95BE-C78CFEA64FF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081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 with Cut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4"/>
          <p:cNvSpPr>
            <a:spLocks noEditPoints="1"/>
          </p:cNvSpPr>
          <p:nvPr/>
        </p:nvSpPr>
        <p:spPr bwMode="auto">
          <a:xfrm>
            <a:off x="11385550" y="260350"/>
            <a:ext cx="309563" cy="309563"/>
          </a:xfrm>
          <a:custGeom>
            <a:avLst/>
            <a:gdLst>
              <a:gd name="T0" fmla="*/ 2147483647 w 396"/>
              <a:gd name="T1" fmla="*/ 2147483647 h 397"/>
              <a:gd name="T2" fmla="*/ 2147483647 w 396"/>
              <a:gd name="T3" fmla="*/ 2147483647 h 397"/>
              <a:gd name="T4" fmla="*/ 2147483647 w 396"/>
              <a:gd name="T5" fmla="*/ 2147483647 h 397"/>
              <a:gd name="T6" fmla="*/ 2147483647 w 396"/>
              <a:gd name="T7" fmla="*/ 2147483647 h 397"/>
              <a:gd name="T8" fmla="*/ 2147483647 w 396"/>
              <a:gd name="T9" fmla="*/ 2147483647 h 397"/>
              <a:gd name="T10" fmla="*/ 2147483647 w 396"/>
              <a:gd name="T11" fmla="*/ 2147483647 h 397"/>
              <a:gd name="T12" fmla="*/ 2147483647 w 396"/>
              <a:gd name="T13" fmla="*/ 2147483647 h 397"/>
              <a:gd name="T14" fmla="*/ 2147483647 w 396"/>
              <a:gd name="T15" fmla="*/ 2147483647 h 397"/>
              <a:gd name="T16" fmla="*/ 2147483647 w 396"/>
              <a:gd name="T17" fmla="*/ 2147483647 h 397"/>
              <a:gd name="T18" fmla="*/ 2147483647 w 396"/>
              <a:gd name="T19" fmla="*/ 2147483647 h 397"/>
              <a:gd name="T20" fmla="*/ 2147483647 w 396"/>
              <a:gd name="T21" fmla="*/ 2147483647 h 397"/>
              <a:gd name="T22" fmla="*/ 2147483647 w 396"/>
              <a:gd name="T23" fmla="*/ 2147483647 h 397"/>
              <a:gd name="T24" fmla="*/ 2147483647 w 396"/>
              <a:gd name="T25" fmla="*/ 2147483647 h 397"/>
              <a:gd name="T26" fmla="*/ 2147483647 w 396"/>
              <a:gd name="T27" fmla="*/ 2147483647 h 397"/>
              <a:gd name="T28" fmla="*/ 2147483647 w 396"/>
              <a:gd name="T29" fmla="*/ 2147483647 h 397"/>
              <a:gd name="T30" fmla="*/ 2147483647 w 396"/>
              <a:gd name="T31" fmla="*/ 2147483647 h 397"/>
              <a:gd name="T32" fmla="*/ 2147483647 w 396"/>
              <a:gd name="T33" fmla="*/ 2147483647 h 397"/>
              <a:gd name="T34" fmla="*/ 2147483647 w 396"/>
              <a:gd name="T35" fmla="*/ 2147483647 h 397"/>
              <a:gd name="T36" fmla="*/ 2147483647 w 396"/>
              <a:gd name="T37" fmla="*/ 2147483647 h 397"/>
              <a:gd name="T38" fmla="*/ 2147483647 w 396"/>
              <a:gd name="T39" fmla="*/ 2147483647 h 397"/>
              <a:gd name="T40" fmla="*/ 2147483647 w 396"/>
              <a:gd name="T41" fmla="*/ 2147483647 h 397"/>
              <a:gd name="T42" fmla="*/ 2147483647 w 396"/>
              <a:gd name="T43" fmla="*/ 2147483647 h 397"/>
              <a:gd name="T44" fmla="*/ 2147483647 w 396"/>
              <a:gd name="T45" fmla="*/ 2147483647 h 397"/>
              <a:gd name="T46" fmla="*/ 2147483647 w 396"/>
              <a:gd name="T47" fmla="*/ 2147483647 h 397"/>
              <a:gd name="T48" fmla="*/ 2147483647 w 396"/>
              <a:gd name="T49" fmla="*/ 2147483647 h 397"/>
              <a:gd name="T50" fmla="*/ 2147483647 w 396"/>
              <a:gd name="T51" fmla="*/ 2147483647 h 397"/>
              <a:gd name="T52" fmla="*/ 2147483647 w 396"/>
              <a:gd name="T53" fmla="*/ 2147483647 h 397"/>
              <a:gd name="T54" fmla="*/ 2147483647 w 396"/>
              <a:gd name="T55" fmla="*/ 0 h 397"/>
              <a:gd name="T56" fmla="*/ 0 w 396"/>
              <a:gd name="T57" fmla="*/ 2147483647 h 397"/>
              <a:gd name="T58" fmla="*/ 2147483647 w 396"/>
              <a:gd name="T59" fmla="*/ 2147483647 h 397"/>
              <a:gd name="T60" fmla="*/ 2147483647 w 396"/>
              <a:gd name="T61" fmla="*/ 2147483647 h 3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endParaRPr lang="hu-HU"/>
          </a:p>
        </p:txBody>
      </p:sp>
      <p:sp>
        <p:nvSpPr>
          <p:cNvPr id="7" name="Freeform 54"/>
          <p:cNvSpPr>
            <a:spLocks noEditPoints="1"/>
          </p:cNvSpPr>
          <p:nvPr/>
        </p:nvSpPr>
        <p:spPr bwMode="auto">
          <a:xfrm>
            <a:off x="11385550" y="260350"/>
            <a:ext cx="309563" cy="309563"/>
          </a:xfrm>
          <a:custGeom>
            <a:avLst/>
            <a:gdLst>
              <a:gd name="T0" fmla="*/ 2147483647 w 396"/>
              <a:gd name="T1" fmla="*/ 2147483647 h 397"/>
              <a:gd name="T2" fmla="*/ 2147483647 w 396"/>
              <a:gd name="T3" fmla="*/ 2147483647 h 397"/>
              <a:gd name="T4" fmla="*/ 2147483647 w 396"/>
              <a:gd name="T5" fmla="*/ 2147483647 h 397"/>
              <a:gd name="T6" fmla="*/ 2147483647 w 396"/>
              <a:gd name="T7" fmla="*/ 2147483647 h 397"/>
              <a:gd name="T8" fmla="*/ 2147483647 w 396"/>
              <a:gd name="T9" fmla="*/ 2147483647 h 397"/>
              <a:gd name="T10" fmla="*/ 2147483647 w 396"/>
              <a:gd name="T11" fmla="*/ 2147483647 h 397"/>
              <a:gd name="T12" fmla="*/ 2147483647 w 396"/>
              <a:gd name="T13" fmla="*/ 2147483647 h 397"/>
              <a:gd name="T14" fmla="*/ 2147483647 w 396"/>
              <a:gd name="T15" fmla="*/ 2147483647 h 397"/>
              <a:gd name="T16" fmla="*/ 2147483647 w 396"/>
              <a:gd name="T17" fmla="*/ 2147483647 h 397"/>
              <a:gd name="T18" fmla="*/ 2147483647 w 396"/>
              <a:gd name="T19" fmla="*/ 2147483647 h 397"/>
              <a:gd name="T20" fmla="*/ 2147483647 w 396"/>
              <a:gd name="T21" fmla="*/ 2147483647 h 397"/>
              <a:gd name="T22" fmla="*/ 2147483647 w 396"/>
              <a:gd name="T23" fmla="*/ 2147483647 h 397"/>
              <a:gd name="T24" fmla="*/ 2147483647 w 396"/>
              <a:gd name="T25" fmla="*/ 2147483647 h 397"/>
              <a:gd name="T26" fmla="*/ 2147483647 w 396"/>
              <a:gd name="T27" fmla="*/ 2147483647 h 397"/>
              <a:gd name="T28" fmla="*/ 2147483647 w 396"/>
              <a:gd name="T29" fmla="*/ 2147483647 h 397"/>
              <a:gd name="T30" fmla="*/ 2147483647 w 396"/>
              <a:gd name="T31" fmla="*/ 2147483647 h 397"/>
              <a:gd name="T32" fmla="*/ 2147483647 w 396"/>
              <a:gd name="T33" fmla="*/ 2147483647 h 397"/>
              <a:gd name="T34" fmla="*/ 2147483647 w 396"/>
              <a:gd name="T35" fmla="*/ 2147483647 h 397"/>
              <a:gd name="T36" fmla="*/ 2147483647 w 396"/>
              <a:gd name="T37" fmla="*/ 2147483647 h 397"/>
              <a:gd name="T38" fmla="*/ 2147483647 w 396"/>
              <a:gd name="T39" fmla="*/ 2147483647 h 397"/>
              <a:gd name="T40" fmla="*/ 2147483647 w 396"/>
              <a:gd name="T41" fmla="*/ 2147483647 h 397"/>
              <a:gd name="T42" fmla="*/ 2147483647 w 396"/>
              <a:gd name="T43" fmla="*/ 2147483647 h 397"/>
              <a:gd name="T44" fmla="*/ 2147483647 w 396"/>
              <a:gd name="T45" fmla="*/ 2147483647 h 397"/>
              <a:gd name="T46" fmla="*/ 2147483647 w 396"/>
              <a:gd name="T47" fmla="*/ 2147483647 h 397"/>
              <a:gd name="T48" fmla="*/ 2147483647 w 396"/>
              <a:gd name="T49" fmla="*/ 2147483647 h 397"/>
              <a:gd name="T50" fmla="*/ 2147483647 w 396"/>
              <a:gd name="T51" fmla="*/ 2147483647 h 397"/>
              <a:gd name="T52" fmla="*/ 2147483647 w 396"/>
              <a:gd name="T53" fmla="*/ 2147483647 h 397"/>
              <a:gd name="T54" fmla="*/ 2147483647 w 396"/>
              <a:gd name="T55" fmla="*/ 0 h 397"/>
              <a:gd name="T56" fmla="*/ 0 w 396"/>
              <a:gd name="T57" fmla="*/ 2147483647 h 397"/>
              <a:gd name="T58" fmla="*/ 2147483647 w 396"/>
              <a:gd name="T59" fmla="*/ 2147483647 h 397"/>
              <a:gd name="T60" fmla="*/ 2147483647 w 396"/>
              <a:gd name="T61" fmla="*/ 2147483647 h 3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endParaRPr lang="hu-HU"/>
          </a:p>
        </p:txBody>
      </p:sp>
      <p:sp>
        <p:nvSpPr>
          <p:cNvPr id="11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0" y="2552700"/>
            <a:ext cx="5600700" cy="3325365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de-DE" sz="100" dirty="0" smtClean="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3"/>
          </p:nvPr>
        </p:nvSpPr>
        <p:spPr>
          <a:xfrm>
            <a:off x="5600700" y="1530705"/>
            <a:ext cx="6589712" cy="4839820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en-GB" noProof="0" dirty="0"/>
          </a:p>
        </p:txBody>
      </p:sp>
      <p:sp>
        <p:nvSpPr>
          <p:cNvPr id="214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508000" y="3560762"/>
            <a:ext cx="4333875" cy="22889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defRPr sz="1800" cap="none" baseline="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lnSpc>
                <a:spcPct val="100000"/>
              </a:lnSpc>
              <a:defRPr sz="1400"/>
            </a:lvl7pPr>
            <a:lvl8pPr>
              <a:lnSpc>
                <a:spcPct val="100000"/>
              </a:lnSpc>
              <a:defRPr sz="1200"/>
            </a:lvl8pPr>
            <a:lvl9pPr>
              <a:lnSpc>
                <a:spcPct val="100000"/>
              </a:lnSpc>
              <a:defRPr sz="800"/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7934" y="0"/>
            <a:ext cx="7618479" cy="3308349"/>
          </a:xfrm>
        </p:spPr>
        <p:txBody>
          <a:bodyPr tIns="198000"/>
          <a:lstStyle>
            <a:lvl1pPr>
              <a:defRPr sz="4400"/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8" name="Datumsplatzhalt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D0FC7-3648-481F-A6FF-6DFC5CF2A35D}" type="datetime5">
              <a:rPr lang="en-US"/>
              <a:pPr>
                <a:defRPr/>
              </a:pPr>
              <a:t>3-Jun-20</a:t>
            </a:fld>
            <a:endParaRPr lang="en-GB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File name | department | author </a:t>
            </a:r>
            <a:endParaRPr lang="en-GB" dirty="0"/>
          </a:p>
        </p:txBody>
      </p:sp>
      <p:sp>
        <p:nvSpPr>
          <p:cNvPr id="10" name="Foliennummernplatzhalter 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B5D07-0A4B-4D14-BA6C-36E2A34BA43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915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 with 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4"/>
          <p:cNvSpPr>
            <a:spLocks noEditPoints="1"/>
          </p:cNvSpPr>
          <p:nvPr/>
        </p:nvSpPr>
        <p:spPr bwMode="auto">
          <a:xfrm>
            <a:off x="11385550" y="260350"/>
            <a:ext cx="309563" cy="309563"/>
          </a:xfrm>
          <a:custGeom>
            <a:avLst/>
            <a:gdLst>
              <a:gd name="T0" fmla="*/ 2147483647 w 396"/>
              <a:gd name="T1" fmla="*/ 2147483647 h 397"/>
              <a:gd name="T2" fmla="*/ 2147483647 w 396"/>
              <a:gd name="T3" fmla="*/ 2147483647 h 397"/>
              <a:gd name="T4" fmla="*/ 2147483647 w 396"/>
              <a:gd name="T5" fmla="*/ 2147483647 h 397"/>
              <a:gd name="T6" fmla="*/ 2147483647 w 396"/>
              <a:gd name="T7" fmla="*/ 2147483647 h 397"/>
              <a:gd name="T8" fmla="*/ 2147483647 w 396"/>
              <a:gd name="T9" fmla="*/ 2147483647 h 397"/>
              <a:gd name="T10" fmla="*/ 2147483647 w 396"/>
              <a:gd name="T11" fmla="*/ 2147483647 h 397"/>
              <a:gd name="T12" fmla="*/ 2147483647 w 396"/>
              <a:gd name="T13" fmla="*/ 2147483647 h 397"/>
              <a:gd name="T14" fmla="*/ 2147483647 w 396"/>
              <a:gd name="T15" fmla="*/ 2147483647 h 397"/>
              <a:gd name="T16" fmla="*/ 2147483647 w 396"/>
              <a:gd name="T17" fmla="*/ 2147483647 h 397"/>
              <a:gd name="T18" fmla="*/ 2147483647 w 396"/>
              <a:gd name="T19" fmla="*/ 2147483647 h 397"/>
              <a:gd name="T20" fmla="*/ 2147483647 w 396"/>
              <a:gd name="T21" fmla="*/ 2147483647 h 397"/>
              <a:gd name="T22" fmla="*/ 2147483647 w 396"/>
              <a:gd name="T23" fmla="*/ 2147483647 h 397"/>
              <a:gd name="T24" fmla="*/ 2147483647 w 396"/>
              <a:gd name="T25" fmla="*/ 2147483647 h 397"/>
              <a:gd name="T26" fmla="*/ 2147483647 w 396"/>
              <a:gd name="T27" fmla="*/ 2147483647 h 397"/>
              <a:gd name="T28" fmla="*/ 2147483647 w 396"/>
              <a:gd name="T29" fmla="*/ 2147483647 h 397"/>
              <a:gd name="T30" fmla="*/ 2147483647 w 396"/>
              <a:gd name="T31" fmla="*/ 2147483647 h 397"/>
              <a:gd name="T32" fmla="*/ 2147483647 w 396"/>
              <a:gd name="T33" fmla="*/ 2147483647 h 397"/>
              <a:gd name="T34" fmla="*/ 2147483647 w 396"/>
              <a:gd name="T35" fmla="*/ 2147483647 h 397"/>
              <a:gd name="T36" fmla="*/ 2147483647 w 396"/>
              <a:gd name="T37" fmla="*/ 2147483647 h 397"/>
              <a:gd name="T38" fmla="*/ 2147483647 w 396"/>
              <a:gd name="T39" fmla="*/ 2147483647 h 397"/>
              <a:gd name="T40" fmla="*/ 2147483647 w 396"/>
              <a:gd name="T41" fmla="*/ 2147483647 h 397"/>
              <a:gd name="T42" fmla="*/ 2147483647 w 396"/>
              <a:gd name="T43" fmla="*/ 2147483647 h 397"/>
              <a:gd name="T44" fmla="*/ 2147483647 w 396"/>
              <a:gd name="T45" fmla="*/ 2147483647 h 397"/>
              <a:gd name="T46" fmla="*/ 2147483647 w 396"/>
              <a:gd name="T47" fmla="*/ 2147483647 h 397"/>
              <a:gd name="T48" fmla="*/ 2147483647 w 396"/>
              <a:gd name="T49" fmla="*/ 2147483647 h 397"/>
              <a:gd name="T50" fmla="*/ 2147483647 w 396"/>
              <a:gd name="T51" fmla="*/ 2147483647 h 397"/>
              <a:gd name="T52" fmla="*/ 2147483647 w 396"/>
              <a:gd name="T53" fmla="*/ 2147483647 h 397"/>
              <a:gd name="T54" fmla="*/ 2147483647 w 396"/>
              <a:gd name="T55" fmla="*/ 0 h 397"/>
              <a:gd name="T56" fmla="*/ 0 w 396"/>
              <a:gd name="T57" fmla="*/ 2147483647 h 397"/>
              <a:gd name="T58" fmla="*/ 2147483647 w 396"/>
              <a:gd name="T59" fmla="*/ 2147483647 h 397"/>
              <a:gd name="T60" fmla="*/ 2147483647 w 396"/>
              <a:gd name="T61" fmla="*/ 2147483647 h 3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endParaRPr lang="hu-HU"/>
          </a:p>
        </p:txBody>
      </p:sp>
      <p:sp>
        <p:nvSpPr>
          <p:cNvPr id="7" name="Freeform 54"/>
          <p:cNvSpPr>
            <a:spLocks noEditPoints="1"/>
          </p:cNvSpPr>
          <p:nvPr/>
        </p:nvSpPr>
        <p:spPr bwMode="auto">
          <a:xfrm>
            <a:off x="11385550" y="260350"/>
            <a:ext cx="309563" cy="309563"/>
          </a:xfrm>
          <a:custGeom>
            <a:avLst/>
            <a:gdLst>
              <a:gd name="T0" fmla="*/ 2147483647 w 396"/>
              <a:gd name="T1" fmla="*/ 2147483647 h 397"/>
              <a:gd name="T2" fmla="*/ 2147483647 w 396"/>
              <a:gd name="T3" fmla="*/ 2147483647 h 397"/>
              <a:gd name="T4" fmla="*/ 2147483647 w 396"/>
              <a:gd name="T5" fmla="*/ 2147483647 h 397"/>
              <a:gd name="T6" fmla="*/ 2147483647 w 396"/>
              <a:gd name="T7" fmla="*/ 2147483647 h 397"/>
              <a:gd name="T8" fmla="*/ 2147483647 w 396"/>
              <a:gd name="T9" fmla="*/ 2147483647 h 397"/>
              <a:gd name="T10" fmla="*/ 2147483647 w 396"/>
              <a:gd name="T11" fmla="*/ 2147483647 h 397"/>
              <a:gd name="T12" fmla="*/ 2147483647 w 396"/>
              <a:gd name="T13" fmla="*/ 2147483647 h 397"/>
              <a:gd name="T14" fmla="*/ 2147483647 w 396"/>
              <a:gd name="T15" fmla="*/ 2147483647 h 397"/>
              <a:gd name="T16" fmla="*/ 2147483647 w 396"/>
              <a:gd name="T17" fmla="*/ 2147483647 h 397"/>
              <a:gd name="T18" fmla="*/ 2147483647 w 396"/>
              <a:gd name="T19" fmla="*/ 2147483647 h 397"/>
              <a:gd name="T20" fmla="*/ 2147483647 w 396"/>
              <a:gd name="T21" fmla="*/ 2147483647 h 397"/>
              <a:gd name="T22" fmla="*/ 2147483647 w 396"/>
              <a:gd name="T23" fmla="*/ 2147483647 h 397"/>
              <a:gd name="T24" fmla="*/ 2147483647 w 396"/>
              <a:gd name="T25" fmla="*/ 2147483647 h 397"/>
              <a:gd name="T26" fmla="*/ 2147483647 w 396"/>
              <a:gd name="T27" fmla="*/ 2147483647 h 397"/>
              <a:gd name="T28" fmla="*/ 2147483647 w 396"/>
              <a:gd name="T29" fmla="*/ 2147483647 h 397"/>
              <a:gd name="T30" fmla="*/ 2147483647 w 396"/>
              <a:gd name="T31" fmla="*/ 2147483647 h 397"/>
              <a:gd name="T32" fmla="*/ 2147483647 w 396"/>
              <a:gd name="T33" fmla="*/ 2147483647 h 397"/>
              <a:gd name="T34" fmla="*/ 2147483647 w 396"/>
              <a:gd name="T35" fmla="*/ 2147483647 h 397"/>
              <a:gd name="T36" fmla="*/ 2147483647 w 396"/>
              <a:gd name="T37" fmla="*/ 2147483647 h 397"/>
              <a:gd name="T38" fmla="*/ 2147483647 w 396"/>
              <a:gd name="T39" fmla="*/ 2147483647 h 397"/>
              <a:gd name="T40" fmla="*/ 2147483647 w 396"/>
              <a:gd name="T41" fmla="*/ 2147483647 h 397"/>
              <a:gd name="T42" fmla="*/ 2147483647 w 396"/>
              <a:gd name="T43" fmla="*/ 2147483647 h 397"/>
              <a:gd name="T44" fmla="*/ 2147483647 w 396"/>
              <a:gd name="T45" fmla="*/ 2147483647 h 397"/>
              <a:gd name="T46" fmla="*/ 2147483647 w 396"/>
              <a:gd name="T47" fmla="*/ 2147483647 h 397"/>
              <a:gd name="T48" fmla="*/ 2147483647 w 396"/>
              <a:gd name="T49" fmla="*/ 2147483647 h 397"/>
              <a:gd name="T50" fmla="*/ 2147483647 w 396"/>
              <a:gd name="T51" fmla="*/ 2147483647 h 397"/>
              <a:gd name="T52" fmla="*/ 2147483647 w 396"/>
              <a:gd name="T53" fmla="*/ 2147483647 h 397"/>
              <a:gd name="T54" fmla="*/ 2147483647 w 396"/>
              <a:gd name="T55" fmla="*/ 0 h 397"/>
              <a:gd name="T56" fmla="*/ 0 w 396"/>
              <a:gd name="T57" fmla="*/ 2147483647 h 397"/>
              <a:gd name="T58" fmla="*/ 2147483647 w 396"/>
              <a:gd name="T59" fmla="*/ 2147483647 h 397"/>
              <a:gd name="T60" fmla="*/ 2147483647 w 396"/>
              <a:gd name="T61" fmla="*/ 2147483647 h 3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endParaRPr lang="hu-HU"/>
          </a:p>
        </p:txBody>
      </p:sp>
      <p:sp>
        <p:nvSpPr>
          <p:cNvPr id="11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0" y="2552700"/>
            <a:ext cx="5600700" cy="3325365"/>
          </a:xfrm>
          <a:solidFill>
            <a:srgbClr val="E1C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de-DE" sz="100" dirty="0" smtClean="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0699" y="2552700"/>
            <a:ext cx="6094478" cy="3297004"/>
          </a:xfrm>
        </p:spPr>
        <p:txBody>
          <a:bodyPr lIns="360000" tIns="216000"/>
          <a:lstStyle>
            <a:lvl1pPr>
              <a:defRPr lang="de-DE" sz="20000" b="1" kern="1200" cap="all" dirty="0" smtClean="0">
                <a:solidFill>
                  <a:srgbClr val="8A669D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55" name="Textplatzhalter 54"/>
          <p:cNvSpPr>
            <a:spLocks noGrp="1"/>
          </p:cNvSpPr>
          <p:nvPr>
            <p:ph type="body" sz="quarter" idx="14"/>
          </p:nvPr>
        </p:nvSpPr>
        <p:spPr>
          <a:xfrm>
            <a:off x="508000" y="515939"/>
            <a:ext cx="7618413" cy="2538412"/>
          </a:xfrm>
          <a:prstGeom prst="rect">
            <a:avLst/>
          </a:prstGeom>
        </p:spPr>
        <p:txBody>
          <a:bodyPr bIns="180000" anchor="b"/>
          <a:lstStyle>
            <a:lvl1pPr marL="0" algn="l" defTabSz="1219170" rtl="0" eaLnBrk="1" latinLnBrk="0" hangingPunct="1">
              <a:defRPr lang="de-DE" sz="4400" b="1" kern="1200" cap="all" dirty="0" smtClean="0">
                <a:solidFill>
                  <a:srgbClr val="8A669D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 noProof="0"/>
              <a:t>Mintaszöveg szerkesztése</a:t>
            </a:r>
          </a:p>
        </p:txBody>
      </p:sp>
      <p:sp>
        <p:nvSpPr>
          <p:cNvPr id="213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508000" y="3560762"/>
            <a:ext cx="4333875" cy="22889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defRPr sz="1800" cap="none" baseline="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lnSpc>
                <a:spcPct val="100000"/>
              </a:lnSpc>
              <a:defRPr sz="1400"/>
            </a:lvl7pPr>
            <a:lvl8pPr>
              <a:lnSpc>
                <a:spcPct val="100000"/>
              </a:lnSpc>
              <a:defRPr sz="1200"/>
            </a:lvl8pPr>
            <a:lvl9pPr>
              <a:lnSpc>
                <a:spcPct val="100000"/>
              </a:lnSpc>
              <a:defRPr sz="800"/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8" name="Datumsplatzhalter 2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EF59B-0B0A-4AB2-B52A-8D9A04032BF2}" type="datetime5">
              <a:rPr lang="en-US"/>
              <a:pPr>
                <a:defRPr/>
              </a:pPr>
              <a:t>3-Jun-20</a:t>
            </a:fld>
            <a:endParaRPr lang="en-GB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File name | department | author </a:t>
            </a:r>
            <a:endParaRPr lang="en-GB" dirty="0"/>
          </a:p>
        </p:txBody>
      </p:sp>
      <p:sp>
        <p:nvSpPr>
          <p:cNvPr id="10" name="Foliennummernplatzhalter 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C975E-1933-4C81-BF32-C8DAC8D7719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7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 descr="Standard-Headline"/>
          <p:cNvSpPr>
            <a:spLocks noGrp="1"/>
          </p:cNvSpPr>
          <p:nvPr>
            <p:ph type="title"/>
          </p:nvPr>
        </p:nvSpPr>
        <p:spPr>
          <a:xfrm>
            <a:off x="508000" y="261938"/>
            <a:ext cx="10672763" cy="768350"/>
          </a:xfrm>
          <a:prstGeom prst="rect">
            <a:avLst/>
          </a:prstGeom>
        </p:spPr>
        <p:txBody>
          <a:bodyPr vert="horz" wrap="square" lIns="0" tIns="288000" rIns="0" bIns="0" rtlCol="0" anchor="t">
            <a:noAutofit/>
          </a:bodyPr>
          <a:lstStyle/>
          <a:p>
            <a:r>
              <a:rPr lang="en-GB" noProof="0" dirty="0" err="1"/>
              <a:t>TitLE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08000" y="6369050"/>
            <a:ext cx="5607050" cy="12541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121917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File name | department | author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80763" y="6494463"/>
            <a:ext cx="514350" cy="36512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r" defTabSz="1219170" fontAlgn="auto">
              <a:spcBef>
                <a:spcPts val="0"/>
              </a:spcBef>
              <a:spcAft>
                <a:spcPts val="0"/>
              </a:spcAft>
              <a:defRPr sz="8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734B64-1D2F-4E2B-B9E5-A646252C8F7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cxnSp>
        <p:nvCxnSpPr>
          <p:cNvPr id="183" name="Gerade Verbindung 182"/>
          <p:cNvCxnSpPr/>
          <p:nvPr/>
        </p:nvCxnSpPr>
        <p:spPr>
          <a:xfrm>
            <a:off x="6094413" y="-215900"/>
            <a:ext cx="0" cy="161925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Gerade Verbindung 183"/>
          <p:cNvCxnSpPr/>
          <p:nvPr/>
        </p:nvCxnSpPr>
        <p:spPr>
          <a:xfrm>
            <a:off x="511175" y="-215900"/>
            <a:ext cx="0" cy="161925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Gerade Verbindung 184"/>
          <p:cNvCxnSpPr/>
          <p:nvPr/>
        </p:nvCxnSpPr>
        <p:spPr>
          <a:xfrm>
            <a:off x="3305175" y="-215900"/>
            <a:ext cx="0" cy="161925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Gerade Verbindung 185"/>
          <p:cNvCxnSpPr/>
          <p:nvPr/>
        </p:nvCxnSpPr>
        <p:spPr>
          <a:xfrm>
            <a:off x="8885238" y="-215900"/>
            <a:ext cx="0" cy="161925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Gerade Verbindung 186"/>
          <p:cNvCxnSpPr/>
          <p:nvPr/>
        </p:nvCxnSpPr>
        <p:spPr>
          <a:xfrm>
            <a:off x="11688763" y="-215900"/>
            <a:ext cx="0" cy="161925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Gerade Verbindung 187"/>
          <p:cNvCxnSpPr/>
          <p:nvPr/>
        </p:nvCxnSpPr>
        <p:spPr>
          <a:xfrm>
            <a:off x="6099175" y="6889750"/>
            <a:ext cx="0" cy="161925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Gerade Verbindung 188"/>
          <p:cNvCxnSpPr/>
          <p:nvPr/>
        </p:nvCxnSpPr>
        <p:spPr>
          <a:xfrm>
            <a:off x="515938" y="6889750"/>
            <a:ext cx="0" cy="161925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Gerade Verbindung 189"/>
          <p:cNvCxnSpPr/>
          <p:nvPr/>
        </p:nvCxnSpPr>
        <p:spPr>
          <a:xfrm>
            <a:off x="3309938" y="6889750"/>
            <a:ext cx="0" cy="161925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Gerade Verbindung 190"/>
          <p:cNvCxnSpPr/>
          <p:nvPr/>
        </p:nvCxnSpPr>
        <p:spPr>
          <a:xfrm>
            <a:off x="8888413" y="6889750"/>
            <a:ext cx="0" cy="161925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Gerade Verbindung 191"/>
          <p:cNvCxnSpPr/>
          <p:nvPr/>
        </p:nvCxnSpPr>
        <p:spPr>
          <a:xfrm>
            <a:off x="11693525" y="6889750"/>
            <a:ext cx="0" cy="161925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Textfeld 8"/>
          <p:cNvSpPr txBox="1">
            <a:spLocks noChangeArrowheads="1"/>
          </p:cNvSpPr>
          <p:nvPr/>
        </p:nvSpPr>
        <p:spPr bwMode="auto">
          <a:xfrm>
            <a:off x="508000" y="6494463"/>
            <a:ext cx="12954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GB" altLang="hu-HU" sz="800">
                <a:solidFill>
                  <a:srgbClr val="000000"/>
                </a:solidFill>
              </a:rPr>
              <a:t>© Copyright Allianz</a:t>
            </a:r>
          </a:p>
        </p:txBody>
      </p:sp>
      <p:cxnSp>
        <p:nvCxnSpPr>
          <p:cNvPr id="118" name="Gerade Verbindung 117"/>
          <p:cNvCxnSpPr/>
          <p:nvPr/>
        </p:nvCxnSpPr>
        <p:spPr>
          <a:xfrm flipH="1">
            <a:off x="-312738" y="1273175"/>
            <a:ext cx="215900" cy="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11"/>
          <p:cNvSpPr>
            <a:spLocks noGrp="1"/>
          </p:cNvSpPr>
          <p:nvPr>
            <p:ph type="body" idx="1"/>
          </p:nvPr>
        </p:nvSpPr>
        <p:spPr>
          <a:xfrm>
            <a:off x="508000" y="1274763"/>
            <a:ext cx="11188700" cy="48371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01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  <a:p>
            <a:pPr lvl="3"/>
            <a:r>
              <a:rPr lang="en-GB" dirty="0"/>
              <a:t>04</a:t>
            </a:r>
          </a:p>
          <a:p>
            <a:pPr lvl="4"/>
            <a:r>
              <a:rPr lang="en-GB" dirty="0"/>
              <a:t>05</a:t>
            </a:r>
          </a:p>
          <a:p>
            <a:pPr lvl="5"/>
            <a:r>
              <a:rPr lang="en-GB" dirty="0"/>
              <a:t>06</a:t>
            </a:r>
          </a:p>
          <a:p>
            <a:pPr lvl="6"/>
            <a:r>
              <a:rPr lang="en-GB" dirty="0"/>
              <a:t>07</a:t>
            </a:r>
          </a:p>
          <a:p>
            <a:pPr lvl="7"/>
            <a:r>
              <a:rPr lang="en-GB" dirty="0"/>
              <a:t>08</a:t>
            </a:r>
          </a:p>
          <a:p>
            <a:pPr lvl="8"/>
            <a:r>
              <a:rPr lang="en-GB" dirty="0"/>
              <a:t>09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2"/>
          </p:nvPr>
        </p:nvSpPr>
        <p:spPr>
          <a:xfrm>
            <a:off x="1414463" y="6494463"/>
            <a:ext cx="1306512" cy="1238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 defTabSz="121917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79302B-C919-4319-8210-47A1E5D295EC}" type="datetime5">
              <a:rPr lang="en-US"/>
              <a:pPr>
                <a:defRPr/>
              </a:pPr>
              <a:t>3-Jun-20</a:t>
            </a:fld>
            <a:endParaRPr lang="en-GB"/>
          </a:p>
        </p:txBody>
      </p:sp>
      <p:cxnSp>
        <p:nvCxnSpPr>
          <p:cNvPr id="20" name="Gerade Verbindung 19"/>
          <p:cNvCxnSpPr/>
          <p:nvPr/>
        </p:nvCxnSpPr>
        <p:spPr>
          <a:xfrm flipH="1">
            <a:off x="-312738" y="1528763"/>
            <a:ext cx="215900" cy="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17" r:id="rId1"/>
    <p:sldLayoutId id="2147485318" r:id="rId2"/>
    <p:sldLayoutId id="2147485319" r:id="rId3"/>
    <p:sldLayoutId id="2147485320" r:id="rId4"/>
    <p:sldLayoutId id="2147485321" r:id="rId5"/>
    <p:sldLayoutId id="2147485322" r:id="rId6"/>
    <p:sldLayoutId id="2147485323" r:id="rId7"/>
    <p:sldLayoutId id="2147485324" r:id="rId8"/>
    <p:sldLayoutId id="2147485325" r:id="rId9"/>
    <p:sldLayoutId id="2147485326" r:id="rId10"/>
    <p:sldLayoutId id="2147485327" r:id="rId11"/>
    <p:sldLayoutId id="2147485328" r:id="rId12"/>
    <p:sldLayoutId id="2147485329" r:id="rId13"/>
    <p:sldLayoutId id="2147485331" r:id="rId14"/>
    <p:sldLayoutId id="2147485332" r:id="rId15"/>
    <p:sldLayoutId id="2147485333" r:id="rId16"/>
    <p:sldLayoutId id="2147485334" r:id="rId17"/>
    <p:sldLayoutId id="2147485335" r:id="rId18"/>
    <p:sldLayoutId id="2147485336" r:id="rId19"/>
    <p:sldLayoutId id="2147485337" r:id="rId20"/>
    <p:sldLayoutId id="2147485338" r:id="rId21"/>
    <p:sldLayoutId id="2147485339" r:id="rId22"/>
    <p:sldLayoutId id="2147485340" r:id="rId23"/>
    <p:sldLayoutId id="2147485341" r:id="rId24"/>
    <p:sldLayoutId id="2147485342" r:id="rId25"/>
    <p:sldLayoutId id="2147485343" r:id="rId26"/>
    <p:sldLayoutId id="2147485344" r:id="rId27"/>
    <p:sldLayoutId id="2147485345" r:id="rId28"/>
    <p:sldLayoutId id="2147485346" r:id="rId29"/>
    <p:sldLayoutId id="2147485347" r:id="rId30"/>
    <p:sldLayoutId id="2147485348" r:id="rId31"/>
  </p:sldLayoutIdLst>
  <p:hf hdr="0"/>
  <p:txStyles>
    <p:titleStyle>
      <a:lvl1pPr algn="l" defTabSz="1217613" rtl="0" eaLnBrk="0" fontAlgn="base" hangingPunct="0">
        <a:spcBef>
          <a:spcPct val="0"/>
        </a:spcBef>
        <a:spcAft>
          <a:spcPct val="0"/>
        </a:spcAft>
        <a:defRPr sz="3000" b="1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defTabSz="121761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2pPr>
      <a:lvl3pPr algn="l" defTabSz="121761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3pPr>
      <a:lvl4pPr algn="l" defTabSz="121761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4pPr>
      <a:lvl5pPr algn="l" defTabSz="1217613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5pPr>
      <a:lvl6pPr marL="457200" algn="l" defTabSz="1217613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6pPr>
      <a:lvl7pPr marL="914400" algn="l" defTabSz="1217613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7pPr>
      <a:lvl8pPr marL="1371600" algn="l" defTabSz="1217613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8pPr>
      <a:lvl9pPr marL="1828800" algn="l" defTabSz="1217613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9pPr>
    </p:titleStyle>
    <p:bodyStyle>
      <a:lvl1pPr algn="l" defTabSz="1217613" rtl="0" eaLnBrk="0" fontAlgn="base" hangingPunct="0">
        <a:spcBef>
          <a:spcPts val="200"/>
        </a:spcBef>
        <a:spcAft>
          <a:spcPts val="200"/>
        </a:spcAft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defTabSz="1217613" rtl="0" eaLnBrk="0" fontAlgn="base" hangingPunct="0">
        <a:spcBef>
          <a:spcPts val="200"/>
        </a:spcBef>
        <a:spcAft>
          <a:spcPts val="200"/>
        </a:spcAft>
        <a:buFont typeface="Arial" charset="0"/>
        <a:buChar char="•"/>
        <a:defRPr lang="en-GB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54013" indent="-179388" algn="l" defTabSz="1217613" rtl="0" eaLnBrk="0" fontAlgn="base" hangingPunct="0">
        <a:spcBef>
          <a:spcPts val="200"/>
        </a:spcBef>
        <a:spcAft>
          <a:spcPts val="200"/>
        </a:spcAft>
        <a:buFont typeface="Symbol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36538" indent="-236538" algn="l" defTabSz="1217613" rtl="0" eaLnBrk="0" fontAlgn="base" hangingPunct="0">
        <a:spcBef>
          <a:spcPts val="200"/>
        </a:spcBef>
        <a:spcAft>
          <a:spcPts val="200"/>
        </a:spcAft>
        <a:buClr>
          <a:schemeClr val="tx1"/>
        </a:buClr>
        <a:buFont typeface="Arial" charset="0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1217613" rtl="0" eaLnBrk="0" fontAlgn="base" hangingPunct="0">
        <a:spcBef>
          <a:spcPts val="200"/>
        </a:spcBef>
        <a:spcAft>
          <a:spcPts val="200"/>
        </a:spcAft>
        <a:buFont typeface="Arial" charset="0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9388" indent="-179388" algn="l" defTabSz="121917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121917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121917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2764" indent="-122764" algn="l" defTabSz="121917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+mj-lt"/>
        <a:buAutoNum type="arabicParenR"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2"/>
          <p:cNvPicPr>
            <a:picLocks noGrp="1" noChangeAspect="1" noChangeArrowheads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4" r="14224"/>
          <a:stretch/>
        </p:blipFill>
        <p:spPr bwMode="auto">
          <a:xfrm>
            <a:off x="0" y="0"/>
            <a:ext cx="736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platzhalter 8"/>
          <p:cNvSpPr>
            <a:spLocks noGrp="1"/>
          </p:cNvSpPr>
          <p:nvPr>
            <p:ph type="body" sz="quarter" idx="19"/>
          </p:nvPr>
        </p:nvSpPr>
        <p:spPr bwMode="auto">
          <a:xfrm>
            <a:off x="7361238" y="0"/>
            <a:ext cx="4344987" cy="4846638"/>
          </a:xfrm>
          <a:solidFill>
            <a:srgbClr val="FFE8B0"/>
          </a:solidFill>
          <a:ln w="9525"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altLang="hu-HU" dirty="0">
              <a:solidFill>
                <a:srgbClr val="FFFFFF"/>
              </a:solidFill>
              <a:latin typeface="Allianz Neo" panose="020B0504020203020204" pitchFamily="34" charset="-18"/>
            </a:endParaRPr>
          </a:p>
        </p:txBody>
      </p:sp>
      <p:sp>
        <p:nvSpPr>
          <p:cNvPr id="20" name="Titel 19" descr="Standard-Headline"/>
          <p:cNvSpPr>
            <a:spLocks noGrp="1"/>
          </p:cNvSpPr>
          <p:nvPr>
            <p:ph type="title"/>
          </p:nvPr>
        </p:nvSpPr>
        <p:spPr>
          <a:xfrm>
            <a:off x="5850000" y="765498"/>
            <a:ext cx="5616624" cy="2880320"/>
          </a:xfrm>
        </p:spPr>
        <p:txBody>
          <a:bodyPr/>
          <a:lstStyle/>
          <a:p>
            <a:pPr algn="ctr" defTabSz="1219170" eaLnBrk="1" fontAlgn="auto" hangingPunct="1">
              <a:spcAft>
                <a:spcPts val="0"/>
              </a:spcAft>
              <a:defRPr/>
            </a:pPr>
            <a:r>
              <a:rPr lang="hu-HU" sz="4000" dirty="0">
                <a:solidFill>
                  <a:srgbClr val="FF934F"/>
                </a:solidFill>
                <a:latin typeface="Allianz Neo" panose="020B0504020203020204" pitchFamily="34" charset="-18"/>
              </a:rPr>
              <a:t>Allianz Otthonom Lakásbiztosítás</a:t>
            </a:r>
            <a:br>
              <a:rPr lang="hu-HU" sz="4000" dirty="0">
                <a:solidFill>
                  <a:srgbClr val="FF934F"/>
                </a:solidFill>
                <a:latin typeface="Allianz Neo" panose="020B0504020203020204" pitchFamily="34" charset="-18"/>
              </a:rPr>
            </a:br>
            <a:r>
              <a:rPr lang="hu-HU" sz="4000" dirty="0">
                <a:solidFill>
                  <a:srgbClr val="FF934F"/>
                </a:solidFill>
                <a:latin typeface="Allianz Neo" panose="020B0504020203020204" pitchFamily="34" charset="-18"/>
              </a:rPr>
              <a:t/>
            </a:r>
            <a:br>
              <a:rPr lang="hu-HU" sz="4000" dirty="0">
                <a:solidFill>
                  <a:srgbClr val="FF934F"/>
                </a:solidFill>
                <a:latin typeface="Allianz Neo" panose="020B0504020203020204" pitchFamily="34" charset="-18"/>
              </a:rPr>
            </a:br>
            <a:r>
              <a:rPr lang="hu-HU" sz="4000" dirty="0">
                <a:solidFill>
                  <a:srgbClr val="FF934F"/>
                </a:solidFill>
                <a:latin typeface="Allianz Neo" panose="020B0504020203020204" pitchFamily="34" charset="-18"/>
              </a:rPr>
              <a:t>2020</a:t>
            </a:r>
            <a:endParaRPr lang="en-GB" sz="4000" dirty="0">
              <a:solidFill>
                <a:srgbClr val="003781"/>
              </a:solidFill>
              <a:latin typeface="Allianz Neo" panose="020B0504020203020204" pitchFamily="34" charset="-1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Foliennummernplatzhalter 8"/>
          <p:cNvSpPr>
            <a:spLocks noGrp="1"/>
          </p:cNvSpPr>
          <p:nvPr>
            <p:ph type="sldNum" sz="quarter" idx="2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B0BF3663-3EA5-4BCE-BC69-CB3622E5E71A}" type="slidenum">
              <a:rPr lang="en-GB" altLang="hu-HU" sz="800" smtClean="0">
                <a:latin typeface="Allianz Neo" panose="020B0504020203020204" pitchFamily="34" charset="-18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altLang="hu-HU" sz="800">
              <a:latin typeface="Allianz Neo" panose="020B0504020203020204" pitchFamily="34" charset="-18"/>
            </a:endParaRPr>
          </a:p>
        </p:txBody>
      </p:sp>
      <p:sp>
        <p:nvSpPr>
          <p:cNvPr id="60421" name="Textplatzhalter 75"/>
          <p:cNvSpPr>
            <a:spLocks noGrp="1"/>
          </p:cNvSpPr>
          <p:nvPr>
            <p:ph type="body" sz="quarter" idx="19"/>
          </p:nvPr>
        </p:nvSpPr>
        <p:spPr bwMode="auto">
          <a:xfrm>
            <a:off x="0" y="0"/>
            <a:ext cx="8650288" cy="768350"/>
          </a:xfrm>
          <a:solidFill>
            <a:srgbClr val="FFE8B0"/>
          </a:solidFill>
          <a:ln w="9525"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dirty="0">
              <a:solidFill>
                <a:srgbClr val="FFFFFF"/>
              </a:solidFill>
              <a:latin typeface="Allianz Neo" panose="020B0504020203020204" pitchFamily="34" charset="-18"/>
            </a:endParaRPr>
          </a:p>
        </p:txBody>
      </p:sp>
      <p:sp>
        <p:nvSpPr>
          <p:cNvPr id="2" name="Title 1" descr="Standard-Headline"/>
          <p:cNvSpPr>
            <a:spLocks noGrp="1"/>
          </p:cNvSpPr>
          <p:nvPr>
            <p:ph type="title"/>
          </p:nvPr>
        </p:nvSpPr>
        <p:spPr>
          <a:xfrm>
            <a:off x="508000" y="515938"/>
            <a:ext cx="10672763" cy="514350"/>
          </a:xfrm>
        </p:spPr>
        <p:txBody>
          <a:bodyPr/>
          <a:lstStyle/>
          <a:p>
            <a:r>
              <a:rPr lang="hu-HU" dirty="0">
                <a:latin typeface="Allianz Neo" panose="020B0504020203020204" pitchFamily="34" charset="-18"/>
              </a:rPr>
              <a:t>önrészesedés</a:t>
            </a:r>
            <a:endParaRPr lang="en-GB" dirty="0">
              <a:solidFill>
                <a:srgbClr val="49648C"/>
              </a:solidFill>
              <a:latin typeface="Allianz Neo" panose="020B0504020203020204" pitchFamily="34" charset="-18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79563" y="1269554"/>
            <a:ext cx="10801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Allianz Neo" panose="020B0504020203020204" pitchFamily="34" charset="-18"/>
              </a:rPr>
              <a:t>A biztosítási szerződés </a:t>
            </a:r>
          </a:p>
          <a:p>
            <a:endParaRPr lang="hu-HU" sz="2000" b="1" dirty="0">
              <a:latin typeface="Allianz Neo" panose="020B0504020203020204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latin typeface="Allianz Neo" panose="020B0504020203020204" pitchFamily="34" charset="-18"/>
              </a:rPr>
              <a:t>önrészesedéssel </a:t>
            </a:r>
            <a:r>
              <a:rPr lang="hu-HU" sz="2000" dirty="0">
                <a:latin typeface="Allianz Neo" panose="020B0504020203020204" pitchFamily="34" charset="-18"/>
              </a:rPr>
              <a:t>(30.000 Ft) vagy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latin typeface="Allianz Neo" panose="020B0504020203020204" pitchFamily="34" charset="-18"/>
              </a:rPr>
              <a:t>önrészesedés nélkül </a:t>
            </a:r>
          </a:p>
          <a:p>
            <a:endParaRPr lang="hu-HU" sz="2000" b="1" dirty="0">
              <a:latin typeface="Allianz Neo" panose="020B0504020203020204" pitchFamily="34" charset="-18"/>
            </a:endParaRPr>
          </a:p>
          <a:p>
            <a:r>
              <a:rPr lang="hu-HU" sz="2000" dirty="0">
                <a:latin typeface="Allianz Neo" panose="020B0504020203020204" pitchFamily="34" charset="-18"/>
              </a:rPr>
              <a:t>köthető meg.</a:t>
            </a:r>
          </a:p>
          <a:p>
            <a:endParaRPr lang="hu-HU" sz="2000" dirty="0">
              <a:latin typeface="Allianz Neo" panose="020B0504020203020204" pitchFamily="34" charset="-18"/>
            </a:endParaRPr>
          </a:p>
          <a:p>
            <a:r>
              <a:rPr lang="hu-HU" sz="2000" dirty="0">
                <a:latin typeface="Allianz Neo" panose="020B0504020203020204" pitchFamily="34" charset="-18"/>
              </a:rPr>
              <a:t>Ha a </a:t>
            </a:r>
            <a:r>
              <a:rPr lang="hu-HU" sz="2000" b="1" dirty="0">
                <a:latin typeface="Allianz Neo" panose="020B0504020203020204" pitchFamily="34" charset="-18"/>
              </a:rPr>
              <a:t>szerződés önrészesedéssel jött létre, akkor a biztosított a kárnak egy részét </a:t>
            </a:r>
            <a:r>
              <a:rPr lang="hu-HU" sz="2000" dirty="0">
                <a:latin typeface="Allianz Neo" panose="020B0504020203020204" pitchFamily="34" charset="-18"/>
              </a:rPr>
              <a:t>a különös biztosítási feltételekben meghatározott esetekben és mértékben – önrészesedés címén – </a:t>
            </a:r>
            <a:r>
              <a:rPr lang="hu-HU" sz="2000" b="1" dirty="0">
                <a:latin typeface="Allianz Neo" panose="020B0504020203020204" pitchFamily="34" charset="-18"/>
              </a:rPr>
              <a:t>maga viseli.</a:t>
            </a:r>
          </a:p>
          <a:p>
            <a:r>
              <a:rPr lang="hu-HU" sz="2000" dirty="0">
                <a:latin typeface="Allianz Neo" panose="020B0504020203020204" pitchFamily="34" charset="-18"/>
              </a:rPr>
              <a:t>A biztosító azonban ebben az esetben sem von le önrészesedést, ha a Felelősség-biztosítás, az </a:t>
            </a:r>
            <a:r>
              <a:rPr lang="hu-HU" sz="2000" dirty="0" err="1">
                <a:latin typeface="Allianz Neo" panose="020B0504020203020204" pitchFamily="34" charset="-18"/>
              </a:rPr>
              <a:t>Assistance</a:t>
            </a:r>
            <a:r>
              <a:rPr lang="hu-HU" sz="2000" dirty="0">
                <a:latin typeface="Allianz Neo" panose="020B0504020203020204" pitchFamily="34" charset="-18"/>
              </a:rPr>
              <a:t> biztosítás, kiegészítő baleset- és  életbiztosítás alapján nyújt szolgáltatást.</a:t>
            </a:r>
          </a:p>
          <a:p>
            <a:endParaRPr lang="hu-HU" sz="2000" dirty="0">
              <a:latin typeface="Allianz Neo" panose="020B0504020203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391693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Foliennummernplatzhalter 6"/>
          <p:cNvSpPr>
            <a:spLocks noGrp="1"/>
          </p:cNvSpPr>
          <p:nvPr>
            <p:ph type="sldNum" sz="quarter" idx="2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4F0D778D-EFD1-4106-ACA9-25694D2D80CD}" type="slidenum">
              <a:rPr lang="en-GB" altLang="hu-HU" sz="800" smtClean="0">
                <a:latin typeface="Allianz Neo" panose="020B0504020203020204" pitchFamily="34" charset="-18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altLang="hu-HU" sz="800">
              <a:latin typeface="Allianz Neo" panose="020B0504020203020204" pitchFamily="34" charset="-18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017678"/>
              </p:ext>
            </p:extLst>
          </p:nvPr>
        </p:nvGraphicFramePr>
        <p:xfrm>
          <a:off x="478582" y="477466"/>
          <a:ext cx="7200800" cy="3774186"/>
        </p:xfrm>
        <a:graphic>
          <a:graphicData uri="http://schemas.openxmlformats.org/drawingml/2006/table">
            <a:tbl>
              <a:tblPr firstRow="1" bandRow="1"/>
              <a:tblGrid>
                <a:gridCol w="720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r>
                        <a:rPr kumimoji="0" lang="hu-HU" altLang="hu-HU" sz="3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9648C"/>
                          </a:solidFill>
                          <a:effectLst/>
                          <a:latin typeface="Allianz Neo" panose="020B0504020203020204"/>
                        </a:rPr>
                        <a:t>Biztosított vagyoncsoportok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8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3061">
                <a:tc>
                  <a:txBody>
                    <a:bodyPr/>
                    <a:lstStyle/>
                    <a:p>
                      <a:pPr marL="342900" marR="0" lvl="0" indent="-34290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hu-HU" altLang="hu-HU" sz="2000" b="0" u="none" strike="noStrike" kern="1200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hu-HU" altLang="hu-HU" sz="2000" b="0" u="none" strike="noStrike" kern="1200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hu-HU" altLang="hu-HU" sz="20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llianz Neo" panose="020B0504020203020204" pitchFamily="34" charset="0"/>
                        </a:rPr>
                        <a:t>Épület vagyoncsoport</a:t>
                      </a:r>
                    </a:p>
                    <a:p>
                      <a:pPr marL="342900" marR="0" lvl="0" indent="-34290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hu-HU" altLang="hu-HU" sz="2000" b="0" u="none" strike="noStrike" kern="1200" cap="none" normalizeH="0" baseline="0" dirty="0">
                        <a:ln>
                          <a:noFill/>
                        </a:ln>
                        <a:effectLst/>
                        <a:latin typeface="Allianz Neo" panose="020B0504020203020204" pitchFamily="34" charset="0"/>
                      </a:endParaRPr>
                    </a:p>
                    <a:p>
                      <a:pPr marL="342900" marR="0" lvl="0" indent="-34290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hu-HU" altLang="hu-HU" sz="20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llianz Neo" panose="020B0504020203020204" pitchFamily="34" charset="0"/>
                        </a:rPr>
                        <a:t>Megújuló energia rendszer</a:t>
                      </a:r>
                    </a:p>
                    <a:p>
                      <a:pPr marL="342900" marR="0" lvl="0" indent="-34290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hu-HU" altLang="hu-HU" sz="2000" b="0" u="none" strike="noStrike" kern="1200" cap="none" normalizeH="0" baseline="0" dirty="0">
                        <a:ln>
                          <a:noFill/>
                        </a:ln>
                        <a:effectLst/>
                        <a:latin typeface="Allianz Neo" panose="020B0504020203020204" pitchFamily="34" charset="0"/>
                      </a:endParaRPr>
                    </a:p>
                    <a:p>
                      <a:pPr marL="342900" marR="0" lvl="0" indent="-34290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hu-HU" altLang="hu-HU" sz="20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llianz Neo" panose="020B0504020203020204" pitchFamily="34" charset="0"/>
                        </a:rPr>
                        <a:t>Ingóság vagyoncsoport</a:t>
                      </a:r>
                    </a:p>
                    <a:p>
                      <a:pPr marL="342900" marR="0" lvl="0" indent="-34290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hu-HU" altLang="hu-HU" sz="2000" b="0" u="none" strike="noStrike" kern="1200" cap="none" normalizeH="0" baseline="0" dirty="0">
                        <a:ln>
                          <a:noFill/>
                        </a:ln>
                        <a:effectLst/>
                        <a:latin typeface="Allianz Neo" panose="020B0504020203020204" pitchFamily="34" charset="0"/>
                      </a:endParaRPr>
                    </a:p>
                    <a:p>
                      <a:pPr marL="342900" marR="0" lvl="0" indent="-34290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hu-HU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llianz Neo" panose="020B0504020203020204" pitchFamily="34" charset="0"/>
                        </a:rPr>
                        <a:t>Szabadban tárolt vagyontárgyak </a:t>
                      </a:r>
                      <a:endParaRPr lang="hu-HU" sz="2000" b="1" dirty="0">
                        <a:latin typeface="Allianz Neo" panose="020B0504020203020204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134" y="477466"/>
            <a:ext cx="5869145" cy="5544616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83909A9C-BB82-4936-BB68-03F6B55B0D42}"/>
              </a:ext>
            </a:extLst>
          </p:cNvPr>
          <p:cNvSpPr/>
          <p:nvPr/>
        </p:nvSpPr>
        <p:spPr>
          <a:xfrm flipH="1">
            <a:off x="4943078" y="3817888"/>
            <a:ext cx="422598" cy="459631"/>
          </a:xfrm>
          <a:prstGeom prst="rect">
            <a:avLst/>
          </a:prstGeom>
          <a:solidFill>
            <a:srgbClr val="F4F2F2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hu-HU" sz="1400" b="1" dirty="0">
                <a:solidFill>
                  <a:srgbClr val="FF0000"/>
                </a:solidFill>
                <a:latin typeface="Allianz Neo" panose="020B0504020203020204"/>
              </a:rPr>
              <a:t>Új</a:t>
            </a:r>
          </a:p>
        </p:txBody>
      </p:sp>
    </p:spTree>
    <p:extLst>
      <p:ext uri="{BB962C8B-B14F-4D97-AF65-F5344CB8AC3E}">
        <p14:creationId xmlns:p14="http://schemas.microsoft.com/office/powerpoint/2010/main" val="3630692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rtalom helye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01191513"/>
              </p:ext>
            </p:extLst>
          </p:nvPr>
        </p:nvGraphicFramePr>
        <p:xfrm>
          <a:off x="334566" y="981522"/>
          <a:ext cx="11360548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2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447"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Allianz Neo" pitchFamily="34" charset="-18"/>
                        </a:rPr>
                        <a:t>Vagyoncsoport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Allianz Neo" pitchFamily="34" charset="-18"/>
                        </a:rPr>
                        <a:t>Biztosítható vagyontárgyak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6153">
                <a:tc>
                  <a:txBody>
                    <a:bodyPr/>
                    <a:lstStyle/>
                    <a:p>
                      <a:r>
                        <a:rPr lang="hu-HU" sz="2000" b="1" dirty="0">
                          <a:latin typeface="Allianz Neo" pitchFamily="34" charset="-18"/>
                        </a:rPr>
                        <a:t>1. Épület</a:t>
                      </a:r>
                      <a:r>
                        <a:rPr lang="hu-HU" sz="2000" b="1" baseline="0" dirty="0">
                          <a:latin typeface="Allianz Neo" pitchFamily="34" charset="-18"/>
                        </a:rPr>
                        <a:t> vagyoncsoport</a:t>
                      </a:r>
                      <a:endParaRPr lang="hu-HU" sz="2000" b="1" dirty="0">
                        <a:latin typeface="Allianz Neo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itchFamily="2" charset="2"/>
                        <a:buChar char="ü"/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Allianz Neo" pitchFamily="34" charset="-18"/>
                          <a:ea typeface="+mn-ea"/>
                          <a:cs typeface="+mn-cs"/>
                        </a:rPr>
                        <a:t>elkészült és építés alatt álló családi ház vagy egyéb épület (nyaraló, hétvégi ház, présház, tanya stb.);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ü"/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Allianz Neo" pitchFamily="34" charset="-18"/>
                          <a:ea typeface="+mn-ea"/>
                          <a:cs typeface="+mn-cs"/>
                        </a:rPr>
                        <a:t>saját tulajdonú (társasházi, szövetkezeti) lakás, bérlakás (ide értve a lakásszövetkezet tagjának állandó lakáshasználatát is);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ü"/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Allianz Neo" pitchFamily="34" charset="-18"/>
                          <a:ea typeface="+mn-ea"/>
                          <a:cs typeface="+mn-cs"/>
                        </a:rPr>
                        <a:t>vállalkozás célra használt épületrész a főépületben;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ü"/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Allianz Neo" pitchFamily="34" charset="-18"/>
                          <a:ea typeface="+mn-ea"/>
                          <a:cs typeface="+mn-cs"/>
                        </a:rPr>
                        <a:t>a családi házhoz vagy a lakást magába foglaló társasházhoz (szövetkezeti házhoz) tartozó földrészleten lévő vállalkozási vagy nem vállalkozási célra használt melléképület(</a:t>
                      </a:r>
                      <a:r>
                        <a:rPr lang="hu-HU" sz="1500" kern="1200" dirty="0" err="1">
                          <a:solidFill>
                            <a:schemeClr val="dk1"/>
                          </a:solidFill>
                          <a:effectLst/>
                          <a:latin typeface="Allianz Neo" pitchFamily="34" charset="-18"/>
                          <a:ea typeface="+mn-ea"/>
                          <a:cs typeface="+mn-cs"/>
                        </a:rPr>
                        <a:t>ek</a:t>
                      </a: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Allianz Neo" pitchFamily="34" charset="-18"/>
                          <a:ea typeface="+mn-ea"/>
                          <a:cs typeface="+mn-cs"/>
                        </a:rPr>
                        <a:t>) (istálló, ól, garázs, terménytároló stb.);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ü"/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Allianz Neo" pitchFamily="34" charset="-18"/>
                          <a:ea typeface="+mn-ea"/>
                          <a:cs typeface="+mn-cs"/>
                        </a:rPr>
                        <a:t>a családi házhoz vagy a lakást magába foglaló társasházhoz (szövetkezeti házhoz) tartozó földrészleten kívül lévő, a kötvényen külön címmel/helyrajzi számmal feltüntetett melléképület(</a:t>
                      </a:r>
                      <a:r>
                        <a:rPr lang="hu-HU" sz="1500" kern="1200" dirty="0" err="1">
                          <a:solidFill>
                            <a:schemeClr val="dk1"/>
                          </a:solidFill>
                          <a:effectLst/>
                          <a:latin typeface="Allianz Neo" pitchFamily="34" charset="-18"/>
                          <a:ea typeface="+mn-ea"/>
                          <a:cs typeface="+mn-cs"/>
                        </a:rPr>
                        <a:t>ek</a:t>
                      </a: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Allianz Neo" pitchFamily="34" charset="-18"/>
                          <a:ea typeface="+mn-ea"/>
                          <a:cs typeface="+mn-cs"/>
                        </a:rPr>
                        <a:t>) (istálló, ól, garázs, terménytároló, stb.);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ü"/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Allianz Neo" pitchFamily="34" charset="-18"/>
                          <a:ea typeface="+mn-ea"/>
                          <a:cs typeface="+mn-cs"/>
                        </a:rPr>
                        <a:t>különálló szilárd falazatú, épített medence;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ü"/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Allianz Neo" pitchFamily="34" charset="-18"/>
                          <a:ea typeface="+mn-ea"/>
                          <a:cs typeface="+mn-cs"/>
                        </a:rPr>
                        <a:t>lakás esetén a lakással egy épületben található, a biztosított tulajdonában és kizárólagos használatában levő tároló(k) és egyéb helyiség(</a:t>
                      </a:r>
                      <a:r>
                        <a:rPr lang="hu-HU" sz="1500" kern="1200" dirty="0" err="1">
                          <a:solidFill>
                            <a:schemeClr val="dk1"/>
                          </a:solidFill>
                          <a:effectLst/>
                          <a:latin typeface="Allianz Neo" pitchFamily="34" charset="-18"/>
                          <a:ea typeface="+mn-ea"/>
                          <a:cs typeface="+mn-cs"/>
                        </a:rPr>
                        <a:t>ek</a:t>
                      </a: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Allianz Neo" pitchFamily="34" charset="-18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Allianz Neo" pitchFamily="34" charset="-18"/>
                          <a:ea typeface="+mn-ea"/>
                          <a:cs typeface="+mn-cs"/>
                        </a:rPr>
                        <a:t>az épületekre kötött biztosítási fedezet kiterjed az adott épület épülettartozékaira, felszerelt és üzembe helyezett </a:t>
                      </a:r>
                      <a:r>
                        <a:rPr lang="hu-HU" sz="1500" kern="1200" dirty="0" err="1">
                          <a:solidFill>
                            <a:schemeClr val="dk1"/>
                          </a:solidFill>
                          <a:effectLst/>
                          <a:latin typeface="Allianz Neo" pitchFamily="34" charset="-18"/>
                          <a:ea typeface="+mn-ea"/>
                          <a:cs typeface="+mn-cs"/>
                        </a:rPr>
                        <a:t>épületberendezéseire</a:t>
                      </a:r>
                      <a:r>
                        <a:rPr lang="hu-HU" sz="1500" kern="1200" dirty="0">
                          <a:solidFill>
                            <a:schemeClr val="dk1"/>
                          </a:solidFill>
                          <a:effectLst/>
                          <a:latin typeface="Allianz Neo" pitchFamily="34" charset="-18"/>
                          <a:ea typeface="+mn-ea"/>
                          <a:cs typeface="+mn-cs"/>
                        </a:rPr>
                        <a:t>, valamint épületüvegezéseire is;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hu-HU" sz="1500" kern="1200" baseline="0" dirty="0">
                          <a:solidFill>
                            <a:schemeClr val="dk1"/>
                          </a:solidFill>
                          <a:effectLst/>
                          <a:latin typeface="Allianz Neo" pitchFamily="34" charset="-18"/>
                          <a:ea typeface="+mn-ea"/>
                          <a:cs typeface="+mn-cs"/>
                        </a:rPr>
                        <a:t>építmények (vízóraakna, kerítés stb.),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hu-HU" sz="1500" kern="1200" baseline="0" dirty="0">
                          <a:solidFill>
                            <a:schemeClr val="dk1"/>
                          </a:solidFill>
                          <a:effectLst/>
                          <a:latin typeface="Allianz Neo" pitchFamily="34" charset="-18"/>
                          <a:ea typeface="+mn-ea"/>
                          <a:cs typeface="+mn-cs"/>
                        </a:rPr>
                        <a:t>a társasház tulajdoni törzslapján nyilvántartott közös tulajdon a biztosított tulajdoni hányada erejéig,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hu-HU" sz="1500" kern="1200" baseline="0" dirty="0">
                          <a:solidFill>
                            <a:schemeClr val="dk1"/>
                          </a:solidFill>
                          <a:effectLst/>
                          <a:latin typeface="Allianz Neo" pitchFamily="34" charset="-18"/>
                          <a:ea typeface="+mn-ea"/>
                          <a:cs typeface="+mn-cs"/>
                        </a:rPr>
                        <a:t>a szövetkezeti ház tulajdoni törzslapján nyilvántartott szövetkezeti tulajdon a biztosított lakás és a szövetkezeti ház összes lakása arányában.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zöveg helye 2"/>
          <p:cNvSpPr>
            <a:spLocks noGrp="1"/>
          </p:cNvSpPr>
          <p:nvPr>
            <p:ph type="body" sz="quarter" idx="19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llianz Neo" pitchFamily="34" charset="-18"/>
              </a:rPr>
              <a:t>Biztosítható vagyontárgyak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5FB440F4-29D6-4F9D-B9D2-9B3245FFA112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09" y="2493690"/>
            <a:ext cx="2820239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66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Foliennummernplatzhalter 6"/>
          <p:cNvSpPr>
            <a:spLocks noGrp="1"/>
          </p:cNvSpPr>
          <p:nvPr>
            <p:ph type="sldNum" sz="quarter" idx="2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4F0D778D-EFD1-4106-ACA9-25694D2D80CD}" type="slidenum">
              <a:rPr lang="en-GB" altLang="hu-HU" sz="800" smtClean="0">
                <a:latin typeface="Allianz Neo" panose="020B0504020203020204" pitchFamily="34" charset="-18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altLang="hu-HU" sz="800">
              <a:latin typeface="Allianz Neo" panose="020B0504020203020204" pitchFamily="34" charset="-18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870786"/>
              </p:ext>
            </p:extLst>
          </p:nvPr>
        </p:nvGraphicFramePr>
        <p:xfrm>
          <a:off x="575587" y="477466"/>
          <a:ext cx="10702181" cy="6175008"/>
        </p:xfrm>
        <a:graphic>
          <a:graphicData uri="http://schemas.openxmlformats.org/drawingml/2006/table">
            <a:tbl>
              <a:tblPr/>
              <a:tblGrid>
                <a:gridCol w="300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1526"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121917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4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49648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85" marR="1978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3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9648C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Megújuló energia rendszer</a:t>
                      </a:r>
                      <a:endParaRPr kumimoji="0" lang="hu-HU" altLang="hu-HU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49648C"/>
                        </a:solidFill>
                        <a:effectLst/>
                        <a:latin typeface="Allianz Neo" panose="020B0504020203020204"/>
                        <a:cs typeface="Times New Roman" pitchFamily="18" charset="0"/>
                      </a:endParaRPr>
                    </a:p>
                  </a:txBody>
                  <a:tcPr marL="19785" marR="1978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3482">
                <a:tc>
                  <a:txBody>
                    <a:bodyPr/>
                    <a:lstStyle/>
                    <a:p>
                      <a:pPr marR="1009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Allianz Neo" panose="020B0504020203020204" pitchFamily="34" charset="0"/>
                          <a:ea typeface="AllianzSansM-Light"/>
                          <a:cs typeface="AllianzSansM-Light"/>
                        </a:rPr>
                        <a:t>A biztosított épület(</a:t>
                      </a:r>
                      <a:r>
                        <a:rPr lang="hu-HU" sz="1800" dirty="0" err="1">
                          <a:effectLst/>
                          <a:latin typeface="Allianz Neo" panose="020B0504020203020204" pitchFamily="34" charset="0"/>
                          <a:ea typeface="AllianzSansM-Light"/>
                          <a:cs typeface="AllianzSansM-Light"/>
                        </a:rPr>
                        <a:t>ek</a:t>
                      </a:r>
                      <a:r>
                        <a:rPr lang="hu-HU" sz="1800" dirty="0">
                          <a:effectLst/>
                          <a:latin typeface="Allianz Neo" panose="020B0504020203020204" pitchFamily="34" charset="0"/>
                          <a:ea typeface="AllianzSansM-Light"/>
                          <a:cs typeface="AllianzSansM-Light"/>
                        </a:rPr>
                        <a:t>) tetőszerkezetén vagy homlokzatán 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Allianz Neo" panose="020B0504020203020204" pitchFamily="34" charset="0"/>
                          <a:ea typeface="AllianzSansM-Light"/>
                          <a:cs typeface="AllianzSansM-Light"/>
                        </a:rPr>
                        <a:t>illetve a biztosított telken </a:t>
                      </a:r>
                      <a:r>
                        <a:rPr lang="hu-HU" sz="1800" b="0" dirty="0">
                          <a:effectLst/>
                          <a:latin typeface="Allianz Neo" panose="020B0504020203020204" pitchFamily="34" charset="0"/>
                          <a:ea typeface="AllianzSansM-Light"/>
                          <a:cs typeface="AllianzSansM-Light"/>
                        </a:rPr>
                        <a:t>az </a:t>
                      </a:r>
                      <a:r>
                        <a:rPr lang="hu-HU" sz="1800" b="1" dirty="0">
                          <a:effectLst/>
                          <a:latin typeface="Allianz Neo" panose="020B0504020203020204" pitchFamily="34" charset="0"/>
                          <a:ea typeface="AllianzSansM-Light"/>
                          <a:cs typeface="AllianzSansM-Light"/>
                        </a:rPr>
                        <a:t>előírásoknak és szabványoknak 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Allianz Neo" panose="020B0504020203020204" pitchFamily="34" charset="0"/>
                          <a:ea typeface="AllianzSansM-Light"/>
                          <a:cs typeface="AllianzSansM-Light"/>
                        </a:rPr>
                        <a:t>megfelelően rögzített, az épület fűtését, energia- vagy 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Allianz Neo" panose="020B0504020203020204" pitchFamily="34" charset="0"/>
                          <a:ea typeface="AllianzSansM-Light"/>
                          <a:cs typeface="AllianzSansM-Light"/>
                        </a:rPr>
                        <a:t>használati melegvíz ellátását szolgáló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800" b="1" dirty="0">
                          <a:effectLst/>
                          <a:latin typeface="Allianz Neo" panose="020B0504020203020204" pitchFamily="34" charset="0"/>
                          <a:ea typeface="AllianzSansM-Light"/>
                          <a:cs typeface="AllianzSansM-Light"/>
                        </a:rPr>
                        <a:t>napkollektorok,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800" b="1" dirty="0">
                          <a:effectLst/>
                          <a:latin typeface="Allianz Neo" panose="020B0504020203020204" pitchFamily="34" charset="0"/>
                          <a:ea typeface="AllianzSansM-Light"/>
                          <a:cs typeface="AllianzSansM-Light"/>
                        </a:rPr>
                        <a:t>napelemek,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800" b="1" dirty="0">
                          <a:effectLst/>
                          <a:latin typeface="Allianz Neo" panose="020B0504020203020204" pitchFamily="34" charset="0"/>
                          <a:ea typeface="AllianzSansM-Light"/>
                          <a:cs typeface="AllianzSansM-Light"/>
                        </a:rPr>
                        <a:t>hőszivattyúk,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800" b="1" dirty="0">
                          <a:effectLst/>
                          <a:latin typeface="Allianz Neo" panose="020B0504020203020204" pitchFamily="34" charset="0"/>
                          <a:ea typeface="AllianzSansM-Light"/>
                          <a:cs typeface="AllianzSansM-Light"/>
                        </a:rPr>
                        <a:t>szélturbinák.</a:t>
                      </a:r>
                      <a:endParaRPr lang="hu-HU" sz="1800" b="1" dirty="0">
                        <a:effectLst/>
                        <a:latin typeface="Allianz Neo" panose="020B050402020302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Allianz Neo" panose="020B0504020203020204" pitchFamily="34" charset="0"/>
                          <a:ea typeface="AllianzSansM-Light"/>
                          <a:cs typeface="AllianzSansM-Light"/>
                        </a:rPr>
                        <a:t>A jelen 2. vagyoncsoportban biztosított berendezéseknek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Allianz Neo" panose="020B0504020203020204" pitchFamily="34" charset="0"/>
                          <a:ea typeface="AllianzSansM-Light"/>
                          <a:cs typeface="AllianzSansM-Light"/>
                        </a:rPr>
                        <a:t>a biztosított épület gépészeti rendszeréhez csatlakozó vezetékei az épület határoló falain belüli csatlakozásáig.</a:t>
                      </a:r>
                      <a:endParaRPr lang="hu-HU" sz="1800" dirty="0">
                        <a:effectLst/>
                        <a:latin typeface="Allianz Neo" panose="020B050402020302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Allianz Neo" panose="020B0504020203020204" pitchFamily="34" charset="0"/>
                          <a:ea typeface="AllianzSansM-Light"/>
                          <a:cs typeface="AllianzSansM-Light"/>
                        </a:rPr>
                        <a:t> </a:t>
                      </a:r>
                      <a:endParaRPr lang="hu-HU" sz="1800" dirty="0">
                        <a:effectLst/>
                        <a:latin typeface="Allianz Neo" panose="020B0504020203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350" y="477466"/>
            <a:ext cx="3886418" cy="367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05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rtalom helye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33102550"/>
              </p:ext>
            </p:extLst>
          </p:nvPr>
        </p:nvGraphicFramePr>
        <p:xfrm>
          <a:off x="406574" y="1166372"/>
          <a:ext cx="11017224" cy="5594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5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9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02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Allianz Neo" pitchFamily="34" charset="-18"/>
                        </a:rPr>
                        <a:t>Vagyoncsoport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Allianz Neo" pitchFamily="34" charset="-18"/>
                        </a:rPr>
                        <a:t>Vagyon-kategória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Allianz Neo" pitchFamily="34" charset="-18"/>
                        </a:rPr>
                        <a:t>Vagyonkategória-rész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Allianz Neo" pitchFamily="34" charset="-18"/>
                        </a:rPr>
                        <a:t>Biztosított</a:t>
                      </a:r>
                      <a:r>
                        <a:rPr lang="hu-HU" sz="2000" baseline="0" dirty="0">
                          <a:latin typeface="Allianz Neo" pitchFamily="34" charset="-18"/>
                        </a:rPr>
                        <a:t> vagyontárgyak</a:t>
                      </a:r>
                      <a:endParaRPr lang="hu-HU" sz="2000" dirty="0">
                        <a:latin typeface="Allianz Neo" pitchFamily="34" charset="-18"/>
                      </a:endParaRPr>
                    </a:p>
                    <a:p>
                      <a:endParaRPr lang="hu-HU" sz="2000" dirty="0">
                        <a:latin typeface="Allianz Neo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5733">
                <a:tc rowSpan="5">
                  <a:txBody>
                    <a:bodyPr/>
                    <a:lstStyle/>
                    <a:p>
                      <a:r>
                        <a:rPr lang="hu-HU" sz="2000" b="1" dirty="0">
                          <a:latin typeface="Allianz Neo" pitchFamily="34" charset="-18"/>
                        </a:rPr>
                        <a:t>3. Ingóság vagyoncsoport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1800" b="1" kern="1200" dirty="0">
                          <a:solidFill>
                            <a:schemeClr val="dk1"/>
                          </a:solidFill>
                          <a:latin typeface="Allianz Neo" pitchFamily="34" charset="-18"/>
                          <a:ea typeface="+mn-ea"/>
                          <a:cs typeface="+mn-cs"/>
                        </a:rPr>
                        <a:t>Értékőrző vagyon-kategória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600" kern="1200" dirty="0">
                          <a:solidFill>
                            <a:schemeClr val="dk1"/>
                          </a:solidFill>
                          <a:latin typeface="Allianz Neo" pitchFamily="34" charset="-18"/>
                          <a:ea typeface="+mn-ea"/>
                          <a:cs typeface="+mn-cs"/>
                        </a:rPr>
                        <a:t>Nemesfém, drágakő,</a:t>
                      </a:r>
                      <a:r>
                        <a:rPr lang="hu-HU" sz="1600" kern="1200" baseline="0" dirty="0">
                          <a:solidFill>
                            <a:schemeClr val="dk1"/>
                          </a:solidFill>
                          <a:latin typeface="Allianz Neo" pitchFamily="34" charset="-18"/>
                          <a:ea typeface="+mn-ea"/>
                          <a:cs typeface="+mn-cs"/>
                        </a:rPr>
                        <a:t> bélyeg, érme, pénzkészlet</a:t>
                      </a:r>
                      <a:endParaRPr lang="hu-HU" sz="1600" kern="1200" dirty="0">
                        <a:solidFill>
                          <a:schemeClr val="dk1"/>
                        </a:solidFill>
                        <a:latin typeface="Allianz Neo" pitchFamily="34" charset="-18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FF6EE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Allianz Neo" pitchFamily="34" charset="-18"/>
                          <a:ea typeface="+mn-ea"/>
                          <a:cs typeface="+mn-cs"/>
                        </a:rPr>
                        <a:t>Nemesfém, a drágakő vagy igazgyöngy, valamint</a:t>
                      </a:r>
                      <a:r>
                        <a:rPr lang="hu-HU" sz="1200" kern="1200" baseline="0" dirty="0">
                          <a:solidFill>
                            <a:schemeClr val="dk1"/>
                          </a:solidFill>
                          <a:latin typeface="Allianz Neo" pitchFamily="34" charset="-18"/>
                          <a:ea typeface="+mn-ea"/>
                          <a:cs typeface="+mn-cs"/>
                        </a:rPr>
                        <a:t> ezek </a:t>
                      </a: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Allianz Neo" pitchFamily="34" charset="-18"/>
                          <a:ea typeface="+mn-ea"/>
                          <a:cs typeface="+mn-cs"/>
                        </a:rPr>
                        <a:t>felhasználásával készült használati tárgyak, 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Allianz Neo" pitchFamily="34" charset="-18"/>
                          <a:ea typeface="+mn-ea"/>
                          <a:cs typeface="+mn-cs"/>
                        </a:rPr>
                        <a:t>az érmék, bélyegek és ezek gyűjteményei, 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Allianz Neo" pitchFamily="34" charset="-18"/>
                          <a:ea typeface="+mn-ea"/>
                          <a:cs typeface="+mn-cs"/>
                        </a:rPr>
                        <a:t>a készpénz és valuta 100 000 Ft értékhatárig, 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Allianz Neo" pitchFamily="34" charset="-18"/>
                          <a:ea typeface="+mn-ea"/>
                          <a:cs typeface="+mn-cs"/>
                        </a:rPr>
                        <a:t>az otthon folytatott vállalkozási tevékenység esetén készpénz és valuta  - 1</a:t>
                      </a:r>
                      <a:r>
                        <a:rPr lang="hu-HU" sz="1200" kern="1200" baseline="0" dirty="0">
                          <a:solidFill>
                            <a:schemeClr val="dk1"/>
                          </a:solidFill>
                          <a:latin typeface="Allianz Neo" pitchFamily="34" charset="-18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Allianz Neo" pitchFamily="34" charset="-18"/>
                          <a:ea typeface="+mn-ea"/>
                          <a:cs typeface="+mn-cs"/>
                        </a:rPr>
                        <a:t>000</a:t>
                      </a:r>
                      <a:r>
                        <a:rPr lang="hu-HU" sz="1200" kern="1200" baseline="0" dirty="0">
                          <a:solidFill>
                            <a:schemeClr val="dk1"/>
                          </a:solidFill>
                          <a:latin typeface="Allianz Neo" pitchFamily="34" charset="-18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200" kern="1200" dirty="0" err="1">
                          <a:solidFill>
                            <a:schemeClr val="dk1"/>
                          </a:solidFill>
                          <a:latin typeface="Allianz Neo" pitchFamily="34" charset="-18"/>
                          <a:ea typeface="+mn-ea"/>
                          <a:cs typeface="+mn-cs"/>
                        </a:rPr>
                        <a:t>000</a:t>
                      </a: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Allianz Neo" pitchFamily="34" charset="-18"/>
                          <a:ea typeface="+mn-ea"/>
                          <a:cs typeface="+mn-cs"/>
                        </a:rPr>
                        <a:t> Ft értékhatárig, amennyiben az ilyen jellegű készpénzre vonatkozóan a szerződő külön nyilatkozatot tett.</a:t>
                      </a:r>
                    </a:p>
                  </a:txBody>
                  <a:tcPr>
                    <a:solidFill>
                      <a:srgbClr val="F5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458">
                <a:tc vMerge="1">
                  <a:txBody>
                    <a:bodyPr/>
                    <a:lstStyle/>
                    <a:p>
                      <a:endParaRPr lang="hu-HU" sz="1600" dirty="0">
                        <a:latin typeface="Allianz Neo" pitchFamily="34" charset="-1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sz="1600" kern="1200" dirty="0">
                        <a:solidFill>
                          <a:schemeClr val="dk1"/>
                        </a:solidFill>
                        <a:latin typeface="Allianz Neo" pitchFamily="34" charset="-18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hu-HU" sz="1600" kern="1200" dirty="0">
                          <a:solidFill>
                            <a:schemeClr val="dk1"/>
                          </a:solidFill>
                          <a:latin typeface="Allianz Neo" pitchFamily="34" charset="-18"/>
                          <a:ea typeface="+mn-ea"/>
                          <a:cs typeface="+mn-cs"/>
                        </a:rPr>
                        <a:t>Műalkotások,</a:t>
                      </a:r>
                      <a:r>
                        <a:rPr lang="hu-HU" sz="1600" kern="1200" baseline="0" dirty="0">
                          <a:solidFill>
                            <a:schemeClr val="dk1"/>
                          </a:solidFill>
                          <a:latin typeface="Allianz Neo" pitchFamily="34" charset="-18"/>
                          <a:ea typeface="+mn-ea"/>
                          <a:cs typeface="+mn-cs"/>
                        </a:rPr>
                        <a:t> szőrme, szőnyeg, gyűjtemény</a:t>
                      </a:r>
                      <a:endParaRPr lang="hu-HU" sz="1600" kern="1200" dirty="0">
                        <a:solidFill>
                          <a:schemeClr val="dk1"/>
                        </a:solidFill>
                        <a:latin typeface="Allianz Neo" pitchFamily="34" charset="-18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FF6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Allianz Neo" pitchFamily="34" charset="-18"/>
                          <a:ea typeface="+mn-ea"/>
                          <a:cs typeface="+mn-cs"/>
                        </a:rPr>
                        <a:t>Képzőművészeti alkotások,</a:t>
                      </a:r>
                      <a:r>
                        <a:rPr lang="hu-HU" sz="1200" kern="1200" baseline="0" dirty="0">
                          <a:solidFill>
                            <a:schemeClr val="dk1"/>
                          </a:solidFill>
                          <a:latin typeface="Allianz Neo" pitchFamily="34" charset="-18"/>
                          <a:ea typeface="+mn-ea"/>
                          <a:cs typeface="+mn-cs"/>
                        </a:rPr>
                        <a:t> a valódi szőrmék (az irha kivételével), a kézi csomózású (keleti) szőnyegek, gyűjtemények.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Allianz Neo" pitchFamily="34" charset="-18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5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12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hu-HU" sz="1800" b="1" kern="1200" dirty="0">
                          <a:solidFill>
                            <a:schemeClr val="dk1"/>
                          </a:solidFill>
                          <a:latin typeface="Allianz Neo" pitchFamily="34" charset="-18"/>
                          <a:ea typeface="+mn-ea"/>
                          <a:cs typeface="+mn-cs"/>
                        </a:rPr>
                        <a:t>Háztartási</a:t>
                      </a:r>
                      <a:r>
                        <a:rPr lang="hu-HU" sz="1800" b="1" kern="1200" baseline="0" dirty="0">
                          <a:solidFill>
                            <a:schemeClr val="dk1"/>
                          </a:solidFill>
                          <a:latin typeface="Allianz Neo" pitchFamily="34" charset="-18"/>
                          <a:ea typeface="+mn-ea"/>
                          <a:cs typeface="+mn-cs"/>
                        </a:rPr>
                        <a:t> ingóság</a:t>
                      </a:r>
                      <a:endParaRPr lang="hu-HU" sz="1800" b="1" kern="1200" dirty="0">
                        <a:solidFill>
                          <a:schemeClr val="dk1"/>
                        </a:solidFill>
                        <a:latin typeface="Allianz Neo" pitchFamily="34" charset="-18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5165">
                <a:tc vMerge="1">
                  <a:txBody>
                    <a:bodyPr/>
                    <a:lstStyle/>
                    <a:p>
                      <a:endParaRPr lang="hu-HU" sz="1600" dirty="0">
                        <a:latin typeface="Allianz Neo" pitchFamily="34" charset="-1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sz="1600" kern="1200" dirty="0">
                        <a:solidFill>
                          <a:schemeClr val="dk1"/>
                        </a:solidFill>
                        <a:latin typeface="Allianz Neo" pitchFamily="34" charset="-18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kern="1200" dirty="0">
                          <a:solidFill>
                            <a:schemeClr val="dk1"/>
                          </a:solidFill>
                          <a:latin typeface="Allianz Neo" pitchFamily="34" charset="-18"/>
                          <a:ea typeface="+mn-ea"/>
                          <a:cs typeface="+mn-cs"/>
                        </a:rPr>
                        <a:t>Háztartási</a:t>
                      </a:r>
                      <a:r>
                        <a:rPr lang="hu-HU" sz="1600" kern="1200" baseline="0" dirty="0">
                          <a:solidFill>
                            <a:schemeClr val="dk1"/>
                          </a:solidFill>
                          <a:latin typeface="Allianz Neo" pitchFamily="34" charset="-18"/>
                          <a:ea typeface="+mn-ea"/>
                          <a:cs typeface="+mn-cs"/>
                        </a:rPr>
                        <a:t> ingóságok</a:t>
                      </a:r>
                      <a:endParaRPr lang="hu-HU" sz="1600" kern="1200" dirty="0">
                        <a:solidFill>
                          <a:schemeClr val="dk1"/>
                        </a:solidFill>
                        <a:latin typeface="Allianz Neo" pitchFamily="34" charset="-18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FF6EE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Allianz Neo" pitchFamily="34" charset="-18"/>
                          <a:ea typeface="+mn-ea"/>
                          <a:cs typeface="+mn-cs"/>
                        </a:rPr>
                        <a:t>Azok a be nem épített, a háztartásban általában előforduló vagyontárgyak, amelyek a háztartás viteléhez szükségesek, vagy a biztosítottak személyes használatára, fogyasztására szolgálnak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Allianz Neo" pitchFamily="34" charset="-18"/>
                          <a:ea typeface="+mn-ea"/>
                          <a:cs typeface="+mn-cs"/>
                        </a:rPr>
                        <a:t>a hobbi-, sport és </a:t>
                      </a:r>
                      <a:r>
                        <a:rPr lang="hu-HU" sz="1200" kern="1200" dirty="0" err="1">
                          <a:solidFill>
                            <a:schemeClr val="dk1"/>
                          </a:solidFill>
                          <a:latin typeface="Allianz Neo" pitchFamily="34" charset="-18"/>
                          <a:ea typeface="+mn-ea"/>
                          <a:cs typeface="+mn-cs"/>
                        </a:rPr>
                        <a:t>barkácseszközök</a:t>
                      </a: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Allianz Neo" pitchFamily="34" charset="-18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Allianz Neo" pitchFamily="34" charset="-18"/>
                          <a:ea typeface="+mn-ea"/>
                          <a:cs typeface="+mn-cs"/>
                        </a:rPr>
                        <a:t>a beépített konyhabútorba beszerelt gépek és berendezések;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Allianz Neo" pitchFamily="34" charset="-18"/>
                          <a:ea typeface="+mn-ea"/>
                          <a:cs typeface="+mn-cs"/>
                        </a:rPr>
                        <a:t>a kedvtelésből és saját szükségletre tartott házi- és hobbiállatok, az ezek részére szolgáló takarmányok, a saját fogyasztásra szánt termények; lábon álló növényi kultúrák.</a:t>
                      </a:r>
                    </a:p>
                  </a:txBody>
                  <a:tcPr>
                    <a:solidFill>
                      <a:srgbClr val="F5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8288">
                <a:tc vMerge="1">
                  <a:txBody>
                    <a:bodyPr/>
                    <a:lstStyle/>
                    <a:p>
                      <a:endParaRPr lang="hu-HU" sz="1600" dirty="0">
                        <a:latin typeface="Allianz Neo" pitchFamily="34" charset="-1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hu-HU" sz="1600" kern="1200" dirty="0">
                        <a:solidFill>
                          <a:schemeClr val="dk1"/>
                        </a:solidFill>
                        <a:latin typeface="Allianz Neo" pitchFamily="34" charset="-18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600" kern="1200" dirty="0">
                          <a:solidFill>
                            <a:schemeClr val="dk1"/>
                          </a:solidFill>
                          <a:latin typeface="Allianz Neo" pitchFamily="34" charset="-18"/>
                          <a:ea typeface="+mn-ea"/>
                          <a:cs typeface="+mn-cs"/>
                        </a:rPr>
                        <a:t>Különleges</a:t>
                      </a:r>
                      <a:r>
                        <a:rPr lang="hu-HU" sz="1600" kern="1200" baseline="0" dirty="0">
                          <a:solidFill>
                            <a:schemeClr val="dk1"/>
                          </a:solidFill>
                          <a:latin typeface="Allianz Neo" pitchFamily="34" charset="-18"/>
                          <a:ea typeface="+mn-ea"/>
                          <a:cs typeface="+mn-cs"/>
                        </a:rPr>
                        <a:t> ingóságok</a:t>
                      </a:r>
                      <a:endParaRPr lang="hu-HU" sz="1600" kern="1200" dirty="0">
                        <a:solidFill>
                          <a:schemeClr val="dk1"/>
                        </a:solidFill>
                        <a:latin typeface="Allianz Neo" pitchFamily="34" charset="-18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FF6EE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Allianz Neo" pitchFamily="34" charset="-18"/>
                          <a:ea typeface="+mn-ea"/>
                          <a:cs typeface="+mn-cs"/>
                        </a:rPr>
                        <a:t>A szerződő tételes listát mellékelt a biztosítási ajánlathoz a vagyontárgy pontos megnevezésével, beszerzési évének, szerződés-kötéskori értékének és gyártási számának megjelölésével.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Allianz Neo" pitchFamily="34" charset="-18"/>
                          <a:ea typeface="+mn-ea"/>
                          <a:cs typeface="+mn-cs"/>
                        </a:rPr>
                        <a:t>A vagyontárgy egyedi beszerzési értéke a biztosítási fedezetbe vonáskor meghaladja a 300 000 Ft-ot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Allianz Neo" pitchFamily="34" charset="-18"/>
                          <a:ea typeface="+mn-ea"/>
                          <a:cs typeface="+mn-cs"/>
                        </a:rPr>
                        <a:t>A vagyontárgy a Háztartási ingóságok 2. alcsoportjába 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Allianz Neo" pitchFamily="34" charset="-18"/>
                          <a:ea typeface="+mn-ea"/>
                          <a:cs typeface="+mn-cs"/>
                        </a:rPr>
                        <a:t>(Hobbi-, sport- és barkácseszközök) tartozik. </a:t>
                      </a:r>
                    </a:p>
                  </a:txBody>
                  <a:tcPr>
                    <a:solidFill>
                      <a:srgbClr val="F5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zöveg helye 2"/>
          <p:cNvSpPr>
            <a:spLocks noGrp="1"/>
          </p:cNvSpPr>
          <p:nvPr>
            <p:ph type="body" sz="quarter" idx="19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llianz Neo" pitchFamily="34" charset="-18"/>
              </a:rPr>
              <a:t>Biztosítható vagyontárgyak 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5FB440F4-29D6-4F9D-B9D2-9B3245FFA112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0" y="2205658"/>
            <a:ext cx="1600676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86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9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llianz Neo" pitchFamily="34" charset="-18"/>
              </a:rPr>
              <a:t>Biztosítható vagyontárgyak 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5FB440F4-29D6-4F9D-B9D2-9B3245FFA112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graphicFrame>
        <p:nvGraphicFramePr>
          <p:cNvPr id="12" name="Tartalom helye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23102491"/>
              </p:ext>
            </p:extLst>
          </p:nvPr>
        </p:nvGraphicFramePr>
        <p:xfrm>
          <a:off x="508000" y="1273175"/>
          <a:ext cx="11187112" cy="4734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8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197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9185"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Allianz Neo" pitchFamily="34" charset="-18"/>
                        </a:rPr>
                        <a:t>Vagyoncsoport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Allianz Neo" pitchFamily="34" charset="-18"/>
                        </a:rPr>
                        <a:t>Vagyonkategória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Allianz Neo" pitchFamily="34" charset="-18"/>
                        </a:rPr>
                        <a:t>Vagyonkategória-rész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Allianz Neo" pitchFamily="34" charset="-18"/>
                        </a:rPr>
                        <a:t>Biztosított ingóság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7685">
                <a:tc rowSpan="2">
                  <a:txBody>
                    <a:bodyPr/>
                    <a:lstStyle/>
                    <a:p>
                      <a:r>
                        <a:rPr lang="hu-HU" sz="2000" b="1" dirty="0">
                          <a:latin typeface="Allianz Neo" pitchFamily="34" charset="-18"/>
                        </a:rPr>
                        <a:t>Ingóság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hu-HU" sz="1800" b="1" dirty="0">
                          <a:latin typeface="Allianz Neo" pitchFamily="34" charset="-18"/>
                        </a:rPr>
                        <a:t>Vállalkozás</a:t>
                      </a:r>
                      <a:r>
                        <a:rPr lang="hu-HU" sz="1800" b="1" baseline="0" dirty="0">
                          <a:latin typeface="Allianz Neo" pitchFamily="34" charset="-18"/>
                        </a:rPr>
                        <a:t> eszközei</a:t>
                      </a:r>
                      <a:endParaRPr lang="hu-HU" sz="1800" b="1" dirty="0">
                        <a:latin typeface="Allianz Neo" pitchFamily="34" charset="-1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800" dirty="0">
                          <a:latin typeface="Allianz Neo" pitchFamily="34" charset="-18"/>
                        </a:rPr>
                        <a:t>Gépek, berendezések, felszerelések</a:t>
                      </a:r>
                    </a:p>
                  </a:txBody>
                  <a:tcPr anchor="ctr">
                    <a:solidFill>
                      <a:srgbClr val="F5F3E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hu-HU" sz="1600" dirty="0">
                          <a:latin typeface="Allianz Neo" pitchFamily="34" charset="-18"/>
                        </a:rPr>
                        <a:t>a biztosított ingatlanban a biztosított által folytatott vállalkozási tevékenység gépei, berendezései, felszerelései,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hu-HU" sz="1600" dirty="0">
                          <a:latin typeface="Allianz Neo" pitchFamily="34" charset="-18"/>
                        </a:rPr>
                        <a:t>a biztosított ingatlanban eseti jelleggel tárolt, a biztosított által a kockázatviselési helyen kívül folytatott vállalkozási tevékenység gépei, berendezései, </a:t>
                      </a:r>
                      <a:r>
                        <a:rPr lang="hu-HU" sz="1600" kern="1200" dirty="0">
                          <a:solidFill>
                            <a:schemeClr val="dk1"/>
                          </a:solidFill>
                          <a:latin typeface="Allianz Neo" pitchFamily="34" charset="-18"/>
                          <a:ea typeface="+mn-ea"/>
                          <a:cs typeface="+mn-cs"/>
                        </a:rPr>
                        <a:t>felszerelései.</a:t>
                      </a:r>
                    </a:p>
                  </a:txBody>
                  <a:tcPr>
                    <a:solidFill>
                      <a:srgbClr val="F5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6013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>
                          <a:latin typeface="Allianz Neo" pitchFamily="34" charset="-18"/>
                        </a:rPr>
                        <a:t>Áruk, készletek, termékek</a:t>
                      </a:r>
                    </a:p>
                  </a:txBody>
                  <a:tcPr>
                    <a:solidFill>
                      <a:srgbClr val="F5F3ED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hu-HU" sz="1600" kern="1200" dirty="0">
                          <a:solidFill>
                            <a:schemeClr val="dk1"/>
                          </a:solidFill>
                          <a:effectLst/>
                          <a:latin typeface="Allianz Neo" pitchFamily="34" charset="-18"/>
                          <a:ea typeface="+mn-ea"/>
                          <a:cs typeface="+mn-cs"/>
                        </a:rPr>
                        <a:t>a biztosított ingatlanban a biztosított által folytatott vállalkozási tevékenységhez kapcsolódó áruk, készletek, termékek, valamint a javításra átvett vagyontárgyak.</a:t>
                      </a:r>
                      <a:endParaRPr lang="hu-HU" sz="1600" dirty="0">
                        <a:latin typeface="Allianz Neo" pitchFamily="34" charset="-18"/>
                      </a:endParaRPr>
                    </a:p>
                  </a:txBody>
                  <a:tcPr>
                    <a:solidFill>
                      <a:srgbClr val="F5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" name="Kép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90" y="4257886"/>
            <a:ext cx="1600676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76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Foliennummernplatzhalter 6"/>
          <p:cNvSpPr>
            <a:spLocks noGrp="1"/>
          </p:cNvSpPr>
          <p:nvPr>
            <p:ph type="sldNum" sz="quarter" idx="2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4F0D778D-EFD1-4106-ACA9-25694D2D80CD}" type="slidenum">
              <a:rPr lang="en-GB" altLang="hu-HU" sz="800" smtClean="0">
                <a:latin typeface="Allianz Neo" panose="020B0504020203020204" pitchFamily="34" charset="-18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 altLang="hu-HU" sz="800">
              <a:latin typeface="Allianz Neo" panose="020B0504020203020204" pitchFamily="34" charset="-18"/>
            </a:endParaRPr>
          </a:p>
        </p:txBody>
      </p:sp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C853F723-E5F3-41E9-A6C0-373A09150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80420"/>
              </p:ext>
            </p:extLst>
          </p:nvPr>
        </p:nvGraphicFramePr>
        <p:xfrm>
          <a:off x="522135" y="261443"/>
          <a:ext cx="10829655" cy="6824341"/>
        </p:xfrm>
        <a:graphic>
          <a:graphicData uri="http://schemas.openxmlformats.org/drawingml/2006/table">
            <a:tbl>
              <a:tblPr/>
              <a:tblGrid>
                <a:gridCol w="164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5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981"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121917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4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49648C"/>
                        </a:solidFill>
                        <a:effectLst/>
                        <a:latin typeface="Allianz Neo" panose="020B0504020203020204" pitchFamily="34" charset="0"/>
                        <a:ea typeface="+mn-ea"/>
                        <a:cs typeface="+mn-cs"/>
                      </a:endParaRPr>
                    </a:p>
                  </a:txBody>
                  <a:tcPr marL="19785" marR="1978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3000" b="1" u="none" strike="noStrike" kern="1200" cap="all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llianz Neo" panose="020B0504020203020204" pitchFamily="34" charset="0"/>
                        </a:rPr>
                        <a:t>Szabadban tárolt vagyontárgyak</a:t>
                      </a:r>
                      <a:endParaRPr lang="hu-HU" sz="3000" b="1" cap="all" baseline="0" dirty="0">
                        <a:solidFill>
                          <a:schemeClr val="tx2"/>
                        </a:solidFill>
                        <a:latin typeface="Allianz Neo" panose="020B0504020203020204" pitchFamily="34" charset="0"/>
                      </a:endParaRPr>
                    </a:p>
                  </a:txBody>
                  <a:tcPr marL="19785" marR="1978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3164">
                <a:tc>
                  <a:txBody>
                    <a:bodyPr/>
                    <a:lstStyle/>
                    <a:p>
                      <a:pPr marR="1009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A Háztartási</a:t>
                      </a:r>
                      <a:r>
                        <a:rPr lang="hu-HU" sz="1800" b="1" kern="1200" baseline="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 ingóságok vagyonkategórián belül biztosíthatók a szabadban tárolt vagyontárgyak ALOÉ+ Ingóságok legalsó sor, akkor biztosítottak, ha B.Ö. Rovatban van érték:</a:t>
                      </a:r>
                      <a:endParaRPr lang="hu-HU" sz="1800" b="1" kern="1200" dirty="0">
                        <a:solidFill>
                          <a:schemeClr val="tx1"/>
                        </a:solidFill>
                        <a:effectLst/>
                        <a:latin typeface="Allianz Neo" panose="020B0504020203020204"/>
                        <a:ea typeface="+mn-ea"/>
                        <a:cs typeface="+mn-cs"/>
                      </a:endParaRPr>
                    </a:p>
                    <a:p>
                      <a:endParaRPr lang="hu-HU" sz="1800" kern="1200" dirty="0">
                        <a:solidFill>
                          <a:schemeClr val="tx1"/>
                        </a:solidFill>
                        <a:effectLst/>
                        <a:latin typeface="Allianz Neo" panose="020B0504020203020204"/>
                        <a:ea typeface="+mn-ea"/>
                        <a:cs typeface="+mn-cs"/>
                      </a:endParaRPr>
                    </a:p>
                    <a:p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A kockázatviselés helyén használati 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jellegénél fogva szabadban lévő kerti bútor(ok), ideiglenes sátrak/árnyékolók, grillsütők, mobil kemence, kerti világítás, kutyaház, kerti zuhany, mobil jakuzzi, kerti öntözőrendszerek, kerti gyerekjátékok,</a:t>
                      </a:r>
                    </a:p>
                    <a:p>
                      <a:endParaRPr lang="hu-HU" sz="1800" b="1" kern="1200" dirty="0">
                        <a:solidFill>
                          <a:schemeClr val="tx1"/>
                        </a:solidFill>
                        <a:effectLst/>
                        <a:latin typeface="Allianz Neo" panose="020B0504020203020204"/>
                        <a:ea typeface="+mn-ea"/>
                        <a:cs typeface="+mn-cs"/>
                      </a:endParaRPr>
                    </a:p>
                    <a:p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Kockázatviselésből kizárt vagyontárgyak:</a:t>
                      </a:r>
                      <a:endParaRPr lang="hu-HU" sz="1800" kern="1200" dirty="0">
                        <a:solidFill>
                          <a:schemeClr val="tx1"/>
                        </a:solidFill>
                        <a:effectLst/>
                        <a:latin typeface="Allianz Neo" panose="020B0504020203020204"/>
                        <a:ea typeface="+mn-ea"/>
                        <a:cs typeface="+mn-cs"/>
                      </a:endParaRPr>
                    </a:p>
                    <a:p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- a 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mobil jakuzzi lágy lemez vagy fólia burkolata</a:t>
                      </a: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- 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akkumulátoros gyermek járművek </a:t>
                      </a: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(különösen: kismotor, kisautó, traktor, roller),</a:t>
                      </a:r>
                    </a:p>
                    <a:p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- a "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Háztartási ingóságok" és a "Különleges ingóságok" vagyonkategória-részben biztosítható </a:t>
                      </a: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vagyontárgyak.</a:t>
                      </a:r>
                    </a:p>
                    <a:p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Biztosítási események:</a:t>
                      </a:r>
                    </a:p>
                    <a:p>
                      <a:endParaRPr lang="hu-HU" sz="1800" kern="1200" dirty="0">
                        <a:solidFill>
                          <a:schemeClr val="tx1"/>
                        </a:solidFill>
                        <a:effectLst/>
                        <a:latin typeface="Allianz Neo" panose="020B0504020203020204"/>
                        <a:ea typeface="+mn-ea"/>
                        <a:cs typeface="+mn-cs"/>
                      </a:endParaRPr>
                    </a:p>
                    <a:p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A tűz és elemi károkat fogjuk téríteni a vagyonkategória bevezetésétől, tehát következőket: 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tűz, robbanás, villámcsapás, villámcsapás másodlagos hatása, vihar, felhőszakadás, jégverés, hónyomás, árvíz és földrengés</a:t>
                      </a: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hu-HU" sz="1800" kern="1200" dirty="0">
                        <a:solidFill>
                          <a:schemeClr val="tx1"/>
                        </a:solidFill>
                        <a:effectLst/>
                        <a:latin typeface="Allianz Neo" panose="020B0504020203020204"/>
                        <a:ea typeface="+mn-ea"/>
                        <a:cs typeface="+mn-cs"/>
                      </a:endParaRPr>
                    </a:p>
                    <a:p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Ezeken kívül 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biztosítási eseményenként legfeljebb 100 000 forintig térítjük meg a szabadban tárolt vagyontárgyak eltulajdonításából eredő károkat,</a:t>
                      </a: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 valamint az azokban keletkezett 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betöréses lopáskárokat, amennyiben az eltulajdonítás a kockázatviselési helyen lévő zárt helyiségből történik, függetlenül a tárolásra szolgáló helyiség káridőponti védettségi szintjétől.</a:t>
                      </a:r>
                    </a:p>
                    <a:p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b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hu-H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églalap 3">
            <a:extLst>
              <a:ext uri="{FF2B5EF4-FFF2-40B4-BE49-F238E27FC236}">
                <a16:creationId xmlns:a16="http://schemas.microsoft.com/office/drawing/2014/main" id="{78A7836D-5052-4C58-8669-1E5F2040369C}"/>
              </a:ext>
            </a:extLst>
          </p:cNvPr>
          <p:cNvSpPr/>
          <p:nvPr/>
        </p:nvSpPr>
        <p:spPr>
          <a:xfrm>
            <a:off x="8039422" y="236595"/>
            <a:ext cx="792089" cy="556950"/>
          </a:xfrm>
          <a:prstGeom prst="rect">
            <a:avLst/>
          </a:prstGeom>
          <a:solidFill>
            <a:srgbClr val="F4F2F2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hu-HU" sz="3200" b="1" dirty="0">
                <a:solidFill>
                  <a:srgbClr val="FF0000"/>
                </a:solidFill>
                <a:latin typeface="Allianz Neo" panose="020B0504020203020204"/>
              </a:rPr>
              <a:t>Új</a:t>
            </a:r>
          </a:p>
        </p:txBody>
      </p:sp>
    </p:spTree>
    <p:extLst>
      <p:ext uri="{BB962C8B-B14F-4D97-AF65-F5344CB8AC3E}">
        <p14:creationId xmlns:p14="http://schemas.microsoft.com/office/powerpoint/2010/main" val="2345166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Foliennummernplatzhalter 8"/>
          <p:cNvSpPr>
            <a:spLocks noGrp="1"/>
          </p:cNvSpPr>
          <p:nvPr>
            <p:ph type="sldNum" sz="quarter" idx="2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E2F853EF-A32D-41AC-8727-4D65315208A9}" type="slidenum">
              <a:rPr lang="en-GB" altLang="hu-HU" sz="800" smtClean="0">
                <a:latin typeface="Allianz Neo" panose="020B0504020203020204" pitchFamily="34" charset="-18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GB" altLang="hu-HU" sz="800">
              <a:latin typeface="Allianz Neo" panose="020B0504020203020204" pitchFamily="34" charset="-18"/>
            </a:endParaRPr>
          </a:p>
        </p:txBody>
      </p:sp>
      <p:sp>
        <p:nvSpPr>
          <p:cNvPr id="63492" name="Textplatzhalter 2"/>
          <p:cNvSpPr>
            <a:spLocks noGrp="1"/>
          </p:cNvSpPr>
          <p:nvPr>
            <p:ph type="body" sz="quarter" idx="19"/>
          </p:nvPr>
        </p:nvSpPr>
        <p:spPr bwMode="auto">
          <a:xfrm>
            <a:off x="0" y="0"/>
            <a:ext cx="8650288" cy="768350"/>
          </a:xfrm>
          <a:solidFill>
            <a:srgbClr val="FFE8B0"/>
          </a:solidFill>
          <a:ln w="9525"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dirty="0">
              <a:solidFill>
                <a:srgbClr val="FFFFFF"/>
              </a:solidFill>
              <a:latin typeface="Allianz Neo" panose="020B0504020203020204" pitchFamily="34" charset="-18"/>
            </a:endParaRPr>
          </a:p>
        </p:txBody>
      </p:sp>
      <p:sp>
        <p:nvSpPr>
          <p:cNvPr id="2" name="Title 1" descr="Standard-Headline"/>
          <p:cNvSpPr>
            <a:spLocks noGrp="1"/>
          </p:cNvSpPr>
          <p:nvPr>
            <p:ph type="title"/>
          </p:nvPr>
        </p:nvSpPr>
        <p:spPr>
          <a:xfrm>
            <a:off x="406573" y="175419"/>
            <a:ext cx="10672763" cy="514350"/>
          </a:xfrm>
        </p:spPr>
        <p:txBody>
          <a:bodyPr/>
          <a:lstStyle/>
          <a:p>
            <a:pPr defTabSz="1219170" eaLnBrk="1" fontAlgn="auto" hangingPunct="1">
              <a:spcAft>
                <a:spcPts val="0"/>
              </a:spcAft>
              <a:defRPr/>
            </a:pPr>
            <a:r>
              <a:rPr lang="hu-HU" dirty="0">
                <a:solidFill>
                  <a:srgbClr val="49648C"/>
                </a:solidFill>
                <a:latin typeface="Allianz Neo" panose="020B0504020203020204" pitchFamily="34" charset="-18"/>
              </a:rPr>
              <a:t>A termékcsomagok</a:t>
            </a:r>
            <a:endParaRPr lang="en-GB" dirty="0">
              <a:solidFill>
                <a:srgbClr val="49648C"/>
              </a:solidFill>
              <a:latin typeface="Allianz Neo" panose="020B0504020203020204" pitchFamily="34" charset="-18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64090681"/>
              </p:ext>
            </p:extLst>
          </p:nvPr>
        </p:nvGraphicFramePr>
        <p:xfrm>
          <a:off x="357333" y="892374"/>
          <a:ext cx="11306178" cy="44007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68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8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8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1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1" kern="150" spc="0" dirty="0">
                          <a:solidFill>
                            <a:srgbClr val="49648C"/>
                          </a:solidFill>
                          <a:effectLst/>
                          <a:latin typeface="Allianz Neo" panose="020B0504020203020204" pitchFamily="34" charset="-18"/>
                          <a:ea typeface="Times New Roman"/>
                        </a:rPr>
                        <a:t> </a:t>
                      </a:r>
                    </a:p>
                  </a:txBody>
                  <a:tcPr marL="71760" marR="6858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kern="150" spc="0" dirty="0">
                          <a:solidFill>
                            <a:srgbClr val="49648C"/>
                          </a:solidFill>
                          <a:effectLst/>
                          <a:latin typeface="Allianz Neo" panose="020B0504020203020204" pitchFamily="34" charset="-18"/>
                          <a:ea typeface="Times New Roman"/>
                        </a:rPr>
                        <a:t>EXTRA</a:t>
                      </a:r>
                    </a:p>
                  </a:txBody>
                  <a:tcPr marL="71760" marR="68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kern="150" spc="0" dirty="0">
                          <a:solidFill>
                            <a:srgbClr val="49648C"/>
                          </a:solidFill>
                          <a:effectLst/>
                          <a:latin typeface="Allianz Neo" panose="020B0504020203020204" pitchFamily="34" charset="-18"/>
                          <a:ea typeface="Times New Roman"/>
                        </a:rPr>
                        <a:t>MAX</a:t>
                      </a:r>
                    </a:p>
                  </a:txBody>
                  <a:tcPr marL="71760" marR="68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 kern="150" dirty="0">
                          <a:effectLst/>
                          <a:latin typeface="Allianz Neo" panose="020B0504020203020204" pitchFamily="34" charset="-18"/>
                        </a:rPr>
                        <a:t>Alapkárok (FLEXA)</a:t>
                      </a:r>
                      <a:endParaRPr lang="hu-HU" sz="1600" b="1" kern="150" dirty="0">
                        <a:effectLst/>
                        <a:latin typeface="Allianz Neo" panose="020B0504020203020204" pitchFamily="34" charset="-18"/>
                        <a:ea typeface="Times New Roman"/>
                      </a:endParaRPr>
                    </a:p>
                  </a:txBody>
                  <a:tcPr marL="71760" marR="6858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kern="150" dirty="0">
                          <a:effectLst/>
                          <a:latin typeface="Allianz Neo" panose="020B0504020203020204" pitchFamily="34" charset="-18"/>
                        </a:rPr>
                        <a:t>Alapkárok (FLEXA)</a:t>
                      </a:r>
                      <a:endParaRPr lang="hu-HU" sz="1600" kern="150" dirty="0">
                        <a:effectLst/>
                        <a:latin typeface="Allianz Neo" panose="020B0504020203020204" pitchFamily="34" charset="-18"/>
                        <a:ea typeface="Times New Roman"/>
                      </a:endParaRPr>
                    </a:p>
                  </a:txBody>
                  <a:tcPr marL="71760" marR="68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AA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kern="150" dirty="0">
                          <a:effectLst/>
                          <a:latin typeface="Allianz Neo" panose="020B0504020203020204" pitchFamily="34" charset="-18"/>
                        </a:rPr>
                        <a:t>Alapkárok (FLEXA)</a:t>
                      </a:r>
                      <a:endParaRPr lang="hu-HU" sz="1600" kern="150" dirty="0">
                        <a:effectLst/>
                        <a:latin typeface="Allianz Neo" panose="020B0504020203020204" pitchFamily="34" charset="-18"/>
                        <a:ea typeface="Times New Roman"/>
                      </a:endParaRPr>
                    </a:p>
                  </a:txBody>
                  <a:tcPr marL="71760" marR="68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 kern="150" dirty="0">
                          <a:effectLst/>
                          <a:latin typeface="Allianz Neo" panose="020B0504020203020204" pitchFamily="34" charset="-18"/>
                        </a:rPr>
                        <a:t>Természeti károk</a:t>
                      </a:r>
                      <a:endParaRPr lang="hu-HU" sz="1600" b="1" kern="150" dirty="0">
                        <a:effectLst/>
                        <a:latin typeface="Allianz Neo" panose="020B0504020203020204" pitchFamily="34" charset="-18"/>
                        <a:ea typeface="Times New Roman"/>
                      </a:endParaRPr>
                    </a:p>
                  </a:txBody>
                  <a:tcPr marL="71760" marR="6858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kern="150" dirty="0">
                          <a:effectLst/>
                          <a:latin typeface="Allianz Neo" panose="020B0504020203020204" pitchFamily="34" charset="-18"/>
                        </a:rPr>
                        <a:t>Természeti károk</a:t>
                      </a:r>
                      <a:endParaRPr lang="hu-HU" sz="1600" kern="150" dirty="0">
                        <a:effectLst/>
                        <a:latin typeface="Allianz Neo" panose="020B0504020203020204" pitchFamily="34" charset="-18"/>
                        <a:ea typeface="Times New Roman"/>
                      </a:endParaRPr>
                    </a:p>
                  </a:txBody>
                  <a:tcPr marL="71760" marR="68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AA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kern="150" dirty="0">
                          <a:effectLst/>
                          <a:latin typeface="Allianz Neo" panose="020B0504020203020204" pitchFamily="34" charset="-18"/>
                        </a:rPr>
                        <a:t>Természeti károk</a:t>
                      </a:r>
                      <a:endParaRPr lang="hu-HU" sz="1600" kern="150" dirty="0">
                        <a:effectLst/>
                        <a:latin typeface="Allianz Neo" panose="020B0504020203020204" pitchFamily="34" charset="-18"/>
                        <a:ea typeface="Times New Roman"/>
                      </a:endParaRPr>
                    </a:p>
                  </a:txBody>
                  <a:tcPr marL="71760" marR="68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139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kern="150" dirty="0" err="1">
                          <a:effectLst/>
                          <a:latin typeface="Allianz Neo" panose="020B0504020203020204" pitchFamily="34" charset="-18"/>
                        </a:rPr>
                        <a:t>Assistance</a:t>
                      </a:r>
                      <a:r>
                        <a:rPr lang="hu-HU" sz="1600" b="1" kern="150" dirty="0">
                          <a:effectLst/>
                          <a:latin typeface="Allianz Neo" panose="020B0504020203020204" pitchFamily="34" charset="-18"/>
                        </a:rPr>
                        <a:t> szolgáltatások</a:t>
                      </a:r>
                      <a:endParaRPr lang="hu-HU" sz="1600" b="1" kern="150" dirty="0">
                        <a:effectLst/>
                        <a:latin typeface="Allianz Neo" panose="020B0504020203020204" pitchFamily="34" charset="-18"/>
                        <a:ea typeface="Times New Roman"/>
                      </a:endParaRPr>
                    </a:p>
                  </a:txBody>
                  <a:tcPr marL="71760" marR="6858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kern="150" dirty="0" err="1">
                          <a:effectLst/>
                          <a:latin typeface="Allianz Neo" panose="020B0504020203020204" pitchFamily="34" charset="-18"/>
                        </a:rPr>
                        <a:t>Assistance</a:t>
                      </a:r>
                      <a:r>
                        <a:rPr lang="hu-HU" sz="1600" kern="150" dirty="0">
                          <a:effectLst/>
                          <a:latin typeface="Allianz Neo" panose="020B0504020203020204" pitchFamily="34" charset="-18"/>
                        </a:rPr>
                        <a:t> szolgáltatások</a:t>
                      </a:r>
                      <a:endParaRPr lang="hu-HU" sz="1600" kern="150" dirty="0">
                        <a:effectLst/>
                        <a:latin typeface="Allianz Neo" panose="020B0504020203020204" pitchFamily="34" charset="-18"/>
                        <a:ea typeface="Times New Roman"/>
                      </a:endParaRPr>
                    </a:p>
                  </a:txBody>
                  <a:tcPr marL="71760" marR="68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kern="150" dirty="0" err="1">
                          <a:effectLst/>
                          <a:latin typeface="Allianz Neo" panose="020B0504020203020204" pitchFamily="34" charset="-18"/>
                        </a:rPr>
                        <a:t>Assistance</a:t>
                      </a:r>
                      <a:r>
                        <a:rPr lang="hu-HU" sz="1600" kern="150" dirty="0">
                          <a:effectLst/>
                          <a:latin typeface="Allianz Neo" panose="020B0504020203020204" pitchFamily="34" charset="-18"/>
                        </a:rPr>
                        <a:t> szolgáltatások</a:t>
                      </a:r>
                      <a:endParaRPr lang="hu-HU" sz="1600" kern="150" dirty="0">
                        <a:effectLst/>
                        <a:latin typeface="Allianz Neo" panose="020B0504020203020204" pitchFamily="34" charset="-18"/>
                        <a:ea typeface="Times New Roman"/>
                      </a:endParaRPr>
                    </a:p>
                  </a:txBody>
                  <a:tcPr marL="71760" marR="68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 kern="150" dirty="0">
                          <a:effectLst/>
                          <a:latin typeface="Allianz Neo" panose="020B0504020203020204" pitchFamily="34" charset="-18"/>
                        </a:rPr>
                        <a:t>Felelősségbiztosítás</a:t>
                      </a:r>
                      <a:endParaRPr lang="hu-HU" sz="1600" b="1" kern="150" dirty="0">
                        <a:effectLst/>
                        <a:latin typeface="Allianz Neo" panose="020B0504020203020204" pitchFamily="34" charset="-18"/>
                        <a:ea typeface="Times New Roman"/>
                      </a:endParaRPr>
                    </a:p>
                  </a:txBody>
                  <a:tcPr marL="71760" marR="6858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kern="150" dirty="0">
                          <a:effectLst/>
                          <a:latin typeface="Allianz Neo" panose="020B0504020203020204" pitchFamily="34" charset="-18"/>
                        </a:rPr>
                        <a:t>Felelősségbiztosítás</a:t>
                      </a:r>
                      <a:endParaRPr lang="hu-HU" sz="1600" b="0" kern="150" dirty="0">
                        <a:effectLst/>
                        <a:latin typeface="Allianz Neo" panose="020B0504020203020204" pitchFamily="34" charset="-18"/>
                        <a:ea typeface="Times New Roman"/>
                      </a:endParaRPr>
                    </a:p>
                  </a:txBody>
                  <a:tcPr marL="71760" marR="68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kern="150" dirty="0">
                          <a:effectLst/>
                          <a:latin typeface="Allianz Neo" panose="020B0504020203020204" pitchFamily="34" charset="-18"/>
                        </a:rPr>
                        <a:t>Felelősségbiztosítás</a:t>
                      </a:r>
                      <a:endParaRPr lang="hu-HU" sz="1600" b="0" kern="150" dirty="0">
                        <a:effectLst/>
                        <a:latin typeface="Allianz Neo" panose="020B0504020203020204" pitchFamily="34" charset="-18"/>
                        <a:ea typeface="Times New Roman"/>
                      </a:endParaRPr>
                    </a:p>
                  </a:txBody>
                  <a:tcPr marL="71760" marR="68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 kern="150" dirty="0">
                          <a:effectLst/>
                          <a:latin typeface="Allianz Neo" panose="020B0504020203020204" pitchFamily="34" charset="-18"/>
                        </a:rPr>
                        <a:t>Biztosított költségek</a:t>
                      </a:r>
                      <a:endParaRPr lang="hu-HU" sz="1600" b="1" kern="150" dirty="0">
                        <a:effectLst/>
                        <a:latin typeface="Allianz Neo" panose="020B0504020203020204" pitchFamily="34" charset="-18"/>
                        <a:ea typeface="Times New Roman"/>
                      </a:endParaRPr>
                    </a:p>
                  </a:txBody>
                  <a:tcPr marL="71760" marR="6858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kern="150" dirty="0">
                          <a:effectLst/>
                          <a:latin typeface="Allianz Neo" panose="020B0504020203020204" pitchFamily="34" charset="-18"/>
                        </a:rPr>
                        <a:t>Biztosított költségek</a:t>
                      </a:r>
                      <a:endParaRPr lang="hu-HU" sz="1600" kern="150" dirty="0">
                        <a:effectLst/>
                        <a:latin typeface="Allianz Neo" panose="020B0504020203020204" pitchFamily="34" charset="-18"/>
                        <a:ea typeface="Times New Roman"/>
                      </a:endParaRPr>
                    </a:p>
                  </a:txBody>
                  <a:tcPr marL="71760" marR="68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AA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kern="150" dirty="0">
                          <a:effectLst/>
                          <a:latin typeface="Allianz Neo" panose="020B0504020203020204" pitchFamily="34" charset="-18"/>
                        </a:rPr>
                        <a:t>Biztosított költségek</a:t>
                      </a:r>
                      <a:endParaRPr lang="hu-HU" sz="1600" kern="150" dirty="0">
                        <a:effectLst/>
                        <a:latin typeface="Allianz Neo" panose="020B0504020203020204" pitchFamily="34" charset="-18"/>
                        <a:ea typeface="Times New Roman"/>
                      </a:endParaRPr>
                    </a:p>
                  </a:txBody>
                  <a:tcPr marL="71760" marR="68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036712"/>
                  </a:ext>
                </a:extLst>
              </a:tr>
              <a:tr h="351139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kern="150" dirty="0">
                          <a:effectLst/>
                          <a:latin typeface="Allianz Neo" panose="020B0504020203020204" pitchFamily="34" charset="-18"/>
                        </a:rPr>
                        <a:t>Földrengés</a:t>
                      </a:r>
                      <a:endParaRPr lang="hu-HU" sz="1600" b="1" kern="150" dirty="0">
                        <a:effectLst/>
                        <a:latin typeface="Allianz Neo" panose="020B0504020203020204" pitchFamily="34" charset="-18"/>
                        <a:ea typeface="Times New Roman"/>
                      </a:endParaRPr>
                    </a:p>
                  </a:txBody>
                  <a:tcPr marL="71760" marR="6858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 kern="150" dirty="0">
                          <a:effectLst/>
                          <a:latin typeface="Allianz Neo" panose="020B0504020203020204" pitchFamily="34" charset="-18"/>
                        </a:rPr>
                        <a:t>Vízkárok</a:t>
                      </a:r>
                      <a:endParaRPr lang="hu-HU" sz="1600" b="1" kern="150" dirty="0">
                        <a:effectLst/>
                        <a:latin typeface="Allianz Neo" panose="020B0504020203020204" pitchFamily="34" charset="-18"/>
                        <a:ea typeface="Times New Roman"/>
                      </a:endParaRPr>
                    </a:p>
                  </a:txBody>
                  <a:tcPr marL="71760" marR="68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AA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kern="150" dirty="0">
                          <a:effectLst/>
                          <a:latin typeface="Allianz Neo" panose="020B0504020203020204" pitchFamily="34" charset="-18"/>
                        </a:rPr>
                        <a:t>Vízkárok</a:t>
                      </a:r>
                      <a:endParaRPr lang="hu-HU" sz="1600" kern="150" dirty="0">
                        <a:effectLst/>
                        <a:latin typeface="Allianz Neo" panose="020B0504020203020204" pitchFamily="34" charset="-18"/>
                        <a:ea typeface="Times New Roman"/>
                      </a:endParaRPr>
                    </a:p>
                  </a:txBody>
                  <a:tcPr marL="71760" marR="68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u-HU" sz="1600" b="1" kern="150" dirty="0">
                        <a:effectLst/>
                        <a:latin typeface="Allianz Neo" panose="020B0504020203020204" pitchFamily="34" charset="-18"/>
                        <a:ea typeface="Times New Roman"/>
                      </a:endParaRPr>
                    </a:p>
                  </a:txBody>
                  <a:tcPr marL="71760" marR="6858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 kern="150" dirty="0">
                          <a:effectLst/>
                          <a:latin typeface="Allianz Neo" panose="020B0504020203020204" pitchFamily="34" charset="-18"/>
                        </a:rPr>
                        <a:t>Üvegtörés</a:t>
                      </a:r>
                      <a:endParaRPr lang="hu-HU" sz="1600" b="1" kern="150" dirty="0">
                        <a:effectLst/>
                        <a:latin typeface="Allianz Neo" panose="020B0504020203020204" pitchFamily="34" charset="-18"/>
                        <a:ea typeface="Times New Roman"/>
                      </a:endParaRPr>
                    </a:p>
                  </a:txBody>
                  <a:tcPr marL="71760" marR="68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AA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kern="150" dirty="0">
                          <a:effectLst/>
                          <a:latin typeface="Allianz Neo" panose="020B0504020203020204" pitchFamily="34" charset="-18"/>
                        </a:rPr>
                        <a:t>Üvegtörés</a:t>
                      </a:r>
                      <a:endParaRPr lang="hu-HU" sz="1600" kern="150" dirty="0">
                        <a:effectLst/>
                        <a:latin typeface="Allianz Neo" panose="020B0504020203020204" pitchFamily="34" charset="-18"/>
                        <a:ea typeface="Times New Roman"/>
                      </a:endParaRPr>
                    </a:p>
                  </a:txBody>
                  <a:tcPr marL="71760" marR="68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kern="150" dirty="0">
                          <a:effectLst/>
                          <a:latin typeface="Allianz Neo" panose="020B0504020203020204" pitchFamily="34" charset="-18"/>
                        </a:rPr>
                        <a:t> </a:t>
                      </a:r>
                      <a:endParaRPr lang="hu-HU" sz="1600" kern="150" dirty="0">
                        <a:effectLst/>
                        <a:latin typeface="Allianz Neo" panose="020B0504020203020204" pitchFamily="34" charset="-18"/>
                        <a:ea typeface="Times New Roman"/>
                      </a:endParaRPr>
                    </a:p>
                  </a:txBody>
                  <a:tcPr marL="71760" marR="6858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kern="150" dirty="0">
                          <a:effectLst/>
                          <a:latin typeface="Allianz Neo" panose="020B0504020203020204" pitchFamily="34" charset="-18"/>
                          <a:ea typeface="Times New Roman"/>
                        </a:rPr>
                        <a:t>Földrengés</a:t>
                      </a:r>
                    </a:p>
                  </a:txBody>
                  <a:tcPr marL="71760" marR="68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AA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 kern="150" dirty="0">
                          <a:effectLst/>
                          <a:latin typeface="Allianz Neo" panose="020B0504020203020204" pitchFamily="34" charset="-18"/>
                        </a:rPr>
                        <a:t>Betöréses lopás és rablás</a:t>
                      </a:r>
                      <a:endParaRPr lang="hu-HU" sz="1600" b="1" kern="150" dirty="0">
                        <a:effectLst/>
                        <a:latin typeface="Allianz Neo" panose="020B0504020203020204" pitchFamily="34" charset="-18"/>
                        <a:ea typeface="Times New Roman"/>
                      </a:endParaRPr>
                    </a:p>
                  </a:txBody>
                  <a:tcPr marL="71760" marR="68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u-HU" sz="1600" kern="150" dirty="0">
                        <a:effectLst/>
                        <a:latin typeface="Allianz Neo" panose="020B0504020203020204" pitchFamily="34" charset="-18"/>
                        <a:ea typeface="Times New Roman"/>
                      </a:endParaRPr>
                    </a:p>
                  </a:txBody>
                  <a:tcPr marL="71760" marR="6858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600" kern="150" dirty="0">
                        <a:effectLst/>
                        <a:latin typeface="Allianz Neo" panose="020B0504020203020204" pitchFamily="34" charset="-18"/>
                        <a:ea typeface="Times New Roman"/>
                      </a:endParaRPr>
                    </a:p>
                  </a:txBody>
                  <a:tcPr marL="71760" marR="68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AA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 kern="150" dirty="0">
                          <a:effectLst/>
                          <a:latin typeface="Allianz Neo" panose="020B0504020203020204" pitchFamily="34" charset="-18"/>
                        </a:rPr>
                        <a:t>Vandalizmus</a:t>
                      </a:r>
                      <a:endParaRPr lang="hu-HU" sz="1600" b="1" kern="150" dirty="0">
                        <a:effectLst/>
                        <a:latin typeface="Allianz Neo" panose="020B0504020203020204" pitchFamily="34" charset="-18"/>
                        <a:ea typeface="Times New Roman"/>
                      </a:endParaRPr>
                    </a:p>
                  </a:txBody>
                  <a:tcPr marL="71760" marR="68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3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kern="150" dirty="0">
                          <a:effectLst/>
                          <a:latin typeface="Allianz Neo" panose="020B0504020203020204" pitchFamily="34" charset="-18"/>
                        </a:rPr>
                        <a:t> </a:t>
                      </a:r>
                      <a:endParaRPr lang="hu-HU" sz="1600" kern="150" dirty="0">
                        <a:effectLst/>
                        <a:latin typeface="Allianz Neo" panose="020B0504020203020204" pitchFamily="34" charset="-18"/>
                        <a:ea typeface="Times New Roman"/>
                      </a:endParaRPr>
                    </a:p>
                  </a:txBody>
                  <a:tcPr marL="71760" marR="6858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 kern="150" dirty="0">
                          <a:effectLst/>
                          <a:latin typeface="Allianz Neo" panose="020B0504020203020204" pitchFamily="34" charset="-18"/>
                        </a:rPr>
                        <a:t> </a:t>
                      </a:r>
                      <a:endParaRPr lang="hu-HU" sz="1600" b="1" kern="150" dirty="0">
                        <a:effectLst/>
                        <a:latin typeface="Allianz Neo" panose="020B0504020203020204" pitchFamily="34" charset="-18"/>
                        <a:ea typeface="Times New Roman"/>
                      </a:endParaRPr>
                    </a:p>
                  </a:txBody>
                  <a:tcPr marL="71760" marR="68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AA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 kern="150" dirty="0">
                          <a:effectLst/>
                          <a:latin typeface="Allianz Neo" panose="020B0504020203020204" pitchFamily="34" charset="-18"/>
                        </a:rPr>
                        <a:t>Rövidzárlat és másodlagos villámkár</a:t>
                      </a:r>
                    </a:p>
                  </a:txBody>
                  <a:tcPr marL="71760" marR="68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1139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kern="150" dirty="0">
                          <a:effectLst/>
                          <a:latin typeface="Allianz Neo" panose="020B0504020203020204" pitchFamily="34" charset="-18"/>
                        </a:rPr>
                        <a:t> </a:t>
                      </a:r>
                      <a:r>
                        <a:rPr lang="hu-H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</a:t>
                      </a:r>
                      <a:endParaRPr lang="hu-HU" sz="1600" kern="150" dirty="0">
                        <a:effectLst/>
                        <a:latin typeface="Allianz Neo" panose="020B0504020203020204" pitchFamily="34" charset="-18"/>
                        <a:ea typeface="Times New Roman"/>
                      </a:endParaRPr>
                    </a:p>
                  </a:txBody>
                  <a:tcPr marL="71760" marR="6858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 kern="150" dirty="0">
                          <a:effectLst/>
                          <a:latin typeface="Allianz Neo" panose="020B0504020203020204" pitchFamily="34" charset="-18"/>
                        </a:rPr>
                        <a:t> </a:t>
                      </a:r>
                      <a:endParaRPr lang="hu-HU" sz="1600" b="1" kern="150" dirty="0">
                        <a:effectLst/>
                        <a:latin typeface="Allianz Neo" panose="020B0504020203020204" pitchFamily="34" charset="-18"/>
                        <a:ea typeface="Times New Roman"/>
                      </a:endParaRPr>
                    </a:p>
                  </a:txBody>
                  <a:tcPr marL="71760" marR="68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AA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0" kern="150" dirty="0">
                          <a:effectLst/>
                          <a:latin typeface="Allianz Neo" panose="020B0504020203020204" pitchFamily="34" charset="-18"/>
                        </a:rPr>
                        <a:t>Földrengés</a:t>
                      </a:r>
                    </a:p>
                  </a:txBody>
                  <a:tcPr marL="71760" marR="68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itle 1" descr="Standard-Headline">
            <a:extLst>
              <a:ext uri="{FF2B5EF4-FFF2-40B4-BE49-F238E27FC236}">
                <a16:creationId xmlns:a16="http://schemas.microsoft.com/office/drawing/2014/main" id="{F691EC3E-AECA-406A-BB46-808559B09B84}"/>
              </a:ext>
            </a:extLst>
          </p:cNvPr>
          <p:cNvSpPr txBox="1">
            <a:spLocks/>
          </p:cNvSpPr>
          <p:nvPr/>
        </p:nvSpPr>
        <p:spPr>
          <a:xfrm>
            <a:off x="406574" y="5609732"/>
            <a:ext cx="10672763" cy="1132430"/>
          </a:xfrm>
          <a:prstGeom prst="rect">
            <a:avLst/>
          </a:prstGeom>
        </p:spPr>
        <p:txBody>
          <a:bodyPr vert="horz" wrap="square" lIns="0" tIns="36000" rIns="0" bIns="0" rtlCol="0" anchor="t">
            <a:noAutofit/>
          </a:bodyPr>
          <a:lstStyle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2pPr>
            <a:lvl3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3pPr>
            <a:lvl4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4pPr>
            <a:lvl5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defTabSz="12176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defTabSz="12176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defTabSz="12176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defTabSz="12176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lvl="0"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cap="none" dirty="0">
                <a:solidFill>
                  <a:schemeClr val="tx1"/>
                </a:solidFill>
                <a:latin typeface="Allianz Neo" panose="020B0504020203020204"/>
              </a:rPr>
              <a:t>Változás, hogy a földrengés minden csomagnak része lesz </a:t>
            </a:r>
          </a:p>
          <a:p>
            <a:pPr lvl="0"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0" cap="none" dirty="0">
                <a:solidFill>
                  <a:schemeClr val="tx1"/>
                </a:solidFill>
                <a:latin typeface="Allianz Neo" panose="020B0504020203020204"/>
              </a:rPr>
              <a:t>és a </a:t>
            </a:r>
          </a:p>
          <a:p>
            <a:pPr lvl="0"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cap="none" dirty="0">
                <a:solidFill>
                  <a:schemeClr val="tx1"/>
                </a:solidFill>
                <a:latin typeface="Allianz Neo" panose="020B0504020203020204"/>
              </a:rPr>
              <a:t>MAX csomag kiegészül egy többletszolgáltatás - MTS - záradékkal</a:t>
            </a:r>
          </a:p>
        </p:txBody>
      </p:sp>
    </p:spTree>
    <p:extLst>
      <p:ext uri="{BB962C8B-B14F-4D97-AF65-F5344CB8AC3E}">
        <p14:creationId xmlns:p14="http://schemas.microsoft.com/office/powerpoint/2010/main" val="2449714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Foliennummernplatzhalter 6"/>
          <p:cNvSpPr>
            <a:spLocks noGrp="1"/>
          </p:cNvSpPr>
          <p:nvPr>
            <p:ph type="sldNum" sz="quarter" idx="2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4F0D778D-EFD1-4106-ACA9-25694D2D80CD}" type="slidenum">
              <a:rPr lang="en-GB" altLang="hu-HU" sz="800" smtClean="0">
                <a:latin typeface="Allianz Neo" panose="020B0504020203020204" pitchFamily="34" charset="-18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GB" altLang="hu-HU" sz="800">
              <a:latin typeface="Allianz Neo" panose="020B0504020203020204" pitchFamily="34" charset="-18"/>
            </a:endParaRPr>
          </a:p>
        </p:txBody>
      </p:sp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C853F723-E5F3-41E9-A6C0-373A09150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6199"/>
              </p:ext>
            </p:extLst>
          </p:nvPr>
        </p:nvGraphicFramePr>
        <p:xfrm>
          <a:off x="495301" y="0"/>
          <a:ext cx="10856490" cy="6859588"/>
        </p:xfrm>
        <a:graphic>
          <a:graphicData uri="http://schemas.openxmlformats.org/drawingml/2006/table">
            <a:tbl>
              <a:tblPr/>
              <a:tblGrid>
                <a:gridCol w="304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52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7661"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121917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4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49648C"/>
                        </a:solidFill>
                        <a:effectLst/>
                        <a:latin typeface="Allianz Neo" panose="020B0504020203020204" pitchFamily="34" charset="0"/>
                        <a:ea typeface="+mn-ea"/>
                        <a:cs typeface="+mn-cs"/>
                      </a:endParaRPr>
                    </a:p>
                  </a:txBody>
                  <a:tcPr marL="19785" marR="1978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3200" b="1" kern="1200" cap="all" baseline="0" dirty="0">
                          <a:solidFill>
                            <a:schemeClr val="tx2"/>
                          </a:solidFill>
                          <a:effectLst/>
                          <a:latin typeface="Allianz Neo" panose="020B0504020203020204" pitchFamily="34" charset="0"/>
                          <a:ea typeface="+mn-ea"/>
                          <a:cs typeface="+mn-cs"/>
                        </a:rPr>
                        <a:t>MTS záradék</a:t>
                      </a:r>
                      <a:endParaRPr lang="hu-HU" sz="3200" kern="1200" cap="all" baseline="0" dirty="0">
                        <a:solidFill>
                          <a:schemeClr val="tx2"/>
                        </a:solidFill>
                        <a:effectLst/>
                        <a:latin typeface="Allianz Neo" panose="020B0504020203020204" pitchFamily="34" charset="0"/>
                        <a:ea typeface="+mn-ea"/>
                        <a:cs typeface="+mn-cs"/>
                      </a:endParaRPr>
                    </a:p>
                  </a:txBody>
                  <a:tcPr marL="19785" marR="1978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1927">
                <a:tc>
                  <a:txBody>
                    <a:bodyPr/>
                    <a:lstStyle/>
                    <a:p>
                      <a:pPr marR="1009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u-HU" sz="20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Többletszolgáltatás záradék az Allianz Otthonom lakásbiztosítás Max csomagjához</a:t>
                      </a:r>
                      <a:endParaRPr lang="hu-HU" sz="1800" kern="1200" dirty="0">
                        <a:solidFill>
                          <a:schemeClr val="tx1"/>
                        </a:solidFill>
                        <a:effectLst/>
                        <a:latin typeface="Allianz Neo" panose="020B0504020203020204"/>
                        <a:ea typeface="+mn-ea"/>
                        <a:cs typeface="+mn-cs"/>
                      </a:endParaRPr>
                    </a:p>
                    <a:p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Minden Max csomagban megkötött Allianz Otthonom lakásbiztosítási szerződés jelen záradékkal egészül ki, mellyel a II. Vagyonbiztosítási fedezetek különös biztosítási feltételek, 5. Biztosítási események pontjában meghatározott egyes biztosítási események és azok kizárásai, szolgáltatás feltételei az alábbiak szerint módosulnak:</a:t>
                      </a:r>
                    </a:p>
                    <a:p>
                      <a:pPr marL="630238" indent="-630238"/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-          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tűzkár esetén a rendeltetésüknél fogva lángnak, hőnek, elektromos</a:t>
                      </a:r>
                      <a:r>
                        <a:rPr lang="hu-HU" sz="1800" b="1" kern="1200" baseline="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 áram hatásának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 kitett vagyontárgyakban keletkező tűzkárokat abban az esetben is megtéríti a biztosító, ha a tűz más vagyontárgyakra nem terjed tovább,</a:t>
                      </a:r>
                      <a:endParaRPr lang="hu-HU" sz="1800" kern="1200" dirty="0">
                        <a:solidFill>
                          <a:schemeClr val="tx1"/>
                        </a:solidFill>
                        <a:effectLst/>
                        <a:latin typeface="Allianz Neo" panose="020B0504020203020204"/>
                        <a:ea typeface="+mn-ea"/>
                        <a:cs typeface="+mn-cs"/>
                      </a:endParaRPr>
                    </a:p>
                    <a:p>
                      <a:pPr marL="630238" indent="-630238"/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-         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 robbanás- és robbantáskár </a:t>
                      </a: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esetén, megtéríti a 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biztosító a légijárműtől eredő hangrobbanás által okozott károkat,</a:t>
                      </a:r>
                    </a:p>
                    <a:p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-          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viharkárnak minősülnek az óránként 54 km sebességet el nem érő szél, légmozgás</a:t>
                      </a: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 által okozott károk is,</a:t>
                      </a:r>
                    </a:p>
                    <a:p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-          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felhőszakadáskár</a:t>
                      </a: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 esetében megtéríti a biztosító</a:t>
                      </a:r>
                    </a:p>
                    <a:p>
                      <a:pPr marL="539750" indent="-274638"/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o   az olyan károkat, amelyeket a kockázatviselési helyen lehullott olyan csapadék okozott, amely átlagos intenzitásának mértéke nem érte le a 0,75 mm/perc értéket, vagy a 24 óra alatt a 30 mm-t,</a:t>
                      </a:r>
                    </a:p>
                    <a:p>
                      <a:pPr marL="265113" indent="0"/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o   az 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épületek külső vakolatában, külső festésében keletkezett károkat</a:t>
                      </a: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539750" indent="-274638"/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o   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a talajszint alatti padozatú helyiségek elöntése következtében a használatuknál fogva </a:t>
                      </a:r>
                      <a:r>
                        <a:rPr lang="hu-HU" sz="1800" b="1" kern="1200" dirty="0" err="1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rendeltetésszerűen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 a padozaton tárolt ingóságokban</a:t>
                      </a: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 (pl. bútorokban) 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keletkezett károkat, </a:t>
                      </a:r>
                      <a:r>
                        <a:rPr lang="hu-HU" sz="1800" b="1" dirty="0">
                          <a:effectLst/>
                          <a:latin typeface="Allianz Neo" panose="020B0504020203020204"/>
                          <a:ea typeface="AllianzSansM-Light"/>
                          <a:cs typeface="AllianzSansM-Light"/>
                        </a:rPr>
                        <a:t> </a:t>
                      </a:r>
                      <a:endParaRPr lang="hu-HU" sz="1800" b="1" dirty="0">
                        <a:effectLst/>
                        <a:latin typeface="Allianz Neo" panose="020B0504020203020204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églalap 3">
            <a:extLst>
              <a:ext uri="{FF2B5EF4-FFF2-40B4-BE49-F238E27FC236}">
                <a16:creationId xmlns:a16="http://schemas.microsoft.com/office/drawing/2014/main" id="{B4FBDF05-F65F-46AB-A391-E6E6A42CDE65}"/>
              </a:ext>
            </a:extLst>
          </p:cNvPr>
          <p:cNvSpPr/>
          <p:nvPr/>
        </p:nvSpPr>
        <p:spPr>
          <a:xfrm>
            <a:off x="5184824" y="-1"/>
            <a:ext cx="910382" cy="477467"/>
          </a:xfrm>
          <a:prstGeom prst="rect">
            <a:avLst/>
          </a:prstGeom>
          <a:solidFill>
            <a:srgbClr val="F4F2F2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hu-HU" sz="3200" b="1" dirty="0">
                <a:solidFill>
                  <a:srgbClr val="FF0000"/>
                </a:solidFill>
                <a:latin typeface="Allianz Neo" panose="020B0504020203020204"/>
              </a:rPr>
              <a:t>Új</a:t>
            </a:r>
          </a:p>
        </p:txBody>
      </p:sp>
    </p:spTree>
    <p:extLst>
      <p:ext uri="{BB962C8B-B14F-4D97-AF65-F5344CB8AC3E}">
        <p14:creationId xmlns:p14="http://schemas.microsoft.com/office/powerpoint/2010/main" val="2266459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Foliennummernplatzhalter 6"/>
          <p:cNvSpPr>
            <a:spLocks noGrp="1"/>
          </p:cNvSpPr>
          <p:nvPr>
            <p:ph type="sldNum" sz="quarter" idx="2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4F0D778D-EFD1-4106-ACA9-25694D2D80CD}" type="slidenum">
              <a:rPr lang="en-GB" altLang="hu-HU" sz="800" smtClean="0">
                <a:latin typeface="Allianz Neo" panose="020B0504020203020204" pitchFamily="34" charset="-18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GB" altLang="hu-HU" sz="800">
              <a:latin typeface="Allianz Neo" panose="020B0504020203020204" pitchFamily="34" charset="-18"/>
            </a:endParaRPr>
          </a:p>
        </p:txBody>
      </p:sp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C853F723-E5F3-41E9-A6C0-373A09150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799161"/>
              </p:ext>
            </p:extLst>
          </p:nvPr>
        </p:nvGraphicFramePr>
        <p:xfrm>
          <a:off x="622598" y="189434"/>
          <a:ext cx="10702181" cy="4899406"/>
        </p:xfrm>
        <a:graphic>
          <a:graphicData uri="http://schemas.openxmlformats.org/drawingml/2006/table">
            <a:tbl>
              <a:tblPr/>
              <a:tblGrid>
                <a:gridCol w="300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042"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121917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4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49648C"/>
                        </a:solidFill>
                        <a:effectLst/>
                        <a:latin typeface="Allianz Neo" panose="020B0504020203020204" pitchFamily="34" charset="0"/>
                        <a:ea typeface="+mn-ea"/>
                        <a:cs typeface="+mn-cs"/>
                      </a:endParaRPr>
                    </a:p>
                  </a:txBody>
                  <a:tcPr marL="19785" marR="1978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3200" b="1" kern="1200" cap="all" baseline="0" dirty="0">
                          <a:solidFill>
                            <a:schemeClr val="tx2"/>
                          </a:solidFill>
                          <a:effectLst/>
                          <a:latin typeface="Allianz Neo" panose="020B0504020203020204" pitchFamily="34" charset="0"/>
                          <a:ea typeface="+mn-ea"/>
                          <a:cs typeface="+mn-cs"/>
                        </a:rPr>
                        <a:t>MTS záradék</a:t>
                      </a:r>
                      <a:endParaRPr lang="hu-HU" sz="3200" kern="1200" cap="all" baseline="0" dirty="0">
                        <a:solidFill>
                          <a:schemeClr val="tx2"/>
                        </a:solidFill>
                        <a:effectLst/>
                        <a:latin typeface="Allianz Neo" panose="020B0504020203020204" pitchFamily="34" charset="0"/>
                        <a:ea typeface="+mn-ea"/>
                        <a:cs typeface="+mn-cs"/>
                      </a:endParaRPr>
                    </a:p>
                  </a:txBody>
                  <a:tcPr marL="19785" marR="1978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6454">
                <a:tc>
                  <a:txBody>
                    <a:bodyPr/>
                    <a:lstStyle/>
                    <a:p>
                      <a:pPr marR="1009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 dirty="0">
                        <a:effectLst/>
                        <a:latin typeface="Allianz Neo" panose="020B0504020203020204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1800" kern="1200" dirty="0">
                        <a:solidFill>
                          <a:schemeClr val="tx1"/>
                        </a:solidFill>
                        <a:effectLst/>
                        <a:latin typeface="Allianz Neo" panose="020B0504020203020204"/>
                        <a:ea typeface="+mn-ea"/>
                        <a:cs typeface="+mn-cs"/>
                      </a:endParaRPr>
                    </a:p>
                    <a:p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Többletszolgáltatás záradék az Allianz Otthonom lakásbiztosítás Max csomagjához</a:t>
                      </a:r>
                      <a:endParaRPr lang="hu-HU" sz="1800" kern="1200" dirty="0">
                        <a:solidFill>
                          <a:schemeClr val="tx1"/>
                        </a:solidFill>
                        <a:effectLst/>
                        <a:latin typeface="Allianz Neo" panose="020B0504020203020204"/>
                        <a:ea typeface="+mn-ea"/>
                        <a:cs typeface="+mn-cs"/>
                      </a:endParaRPr>
                    </a:p>
                    <a:p>
                      <a:pPr marL="630238" indent="-630238"/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-          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csőtöréskár megtéríti a biztosító a hűtési, gáz és gőzvezetékek, továbbá ezek tartozékai, szerelvényei cseréjének költségét,</a:t>
                      </a:r>
                      <a:endParaRPr lang="hu-HU" sz="1800" kern="1200" dirty="0">
                        <a:solidFill>
                          <a:schemeClr val="tx1"/>
                        </a:solidFill>
                        <a:effectLst/>
                        <a:latin typeface="Allianz Neo" panose="020B0504020203020204"/>
                        <a:ea typeface="+mn-ea"/>
                        <a:cs typeface="+mn-cs"/>
                      </a:endParaRPr>
                    </a:p>
                    <a:p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-          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beázás kár </a:t>
                      </a: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esetén megtéríti a biztosító:</a:t>
                      </a:r>
                    </a:p>
                    <a:p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o   a 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nyitva hagyott ajtó, ablak miatti beázás károkat biztosítási időszakonként egy alkalommal</a:t>
                      </a: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65113" indent="-265113"/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o   valamely helyiség csapadékvíz miatti ismételt beázása esetén, ha a korábban beázott felületet helyreállították, valamint az előzménykárt okozó hibát szakember kijavította, a biztosító akkor is téríti a keletkezett vízkárt, ha a javítás igazolt időpontját követő 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egy éven belül történt az újabb meghibásodás</a:t>
                      </a: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65113" indent="-265113"/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-          elfolyt víz miatti veszteség biztosítási időszakonként 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egy alkalommal legfeljebb  200  000 Ft-ig térül</a:t>
                      </a: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539750" indent="-539750"/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-          vandalizmuskár esetén a biztosító megtéríti a 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kaputelefon kültéri egységeinek megrongálása miatt a beltéri egységekben keletkezett károkat.</a:t>
                      </a:r>
                    </a:p>
                    <a:p>
                      <a:pPr marL="539750" indent="-539750"/>
                      <a:endParaRPr lang="hu-HU" sz="1800" kern="1200" dirty="0">
                        <a:solidFill>
                          <a:schemeClr val="tx1"/>
                        </a:solidFill>
                        <a:effectLst/>
                        <a:latin typeface="Allianz Neo" panose="020B0504020203020204"/>
                        <a:ea typeface="+mn-ea"/>
                        <a:cs typeface="+mn-cs"/>
                      </a:endParaRPr>
                    </a:p>
                    <a:p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Max csomag kötésekor az 5. Biztosítási események egyéb, jelen záradékban nem érintett pontjai/meghatározásai változatlanul</a:t>
                      </a:r>
                      <a:endParaRPr lang="hu-HU" sz="1800" dirty="0">
                        <a:effectLst/>
                        <a:latin typeface="Allianz Neo" panose="020B0504020203020204"/>
                        <a:ea typeface="AllianzSansM-Light"/>
                        <a:cs typeface="AllianzSansM-Ligh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Allianz Neo" panose="020B0504020203020204"/>
                          <a:ea typeface="AllianzSansM-Light"/>
                          <a:cs typeface="AllianzSansM-Light"/>
                        </a:rPr>
                        <a:t> </a:t>
                      </a:r>
                      <a:endParaRPr lang="hu-HU" sz="1800" dirty="0">
                        <a:effectLst/>
                        <a:latin typeface="Allianz Neo" panose="020B0504020203020204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397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platzhalter 4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 dirty="0">
              <a:latin typeface="Allianz Neo" panose="020B0504020203020204" pitchFamily="34" charset="-18"/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507934" y="765498"/>
            <a:ext cx="5947311" cy="2304255"/>
          </a:xfrm>
        </p:spPr>
        <p:txBody>
          <a:bodyPr/>
          <a:lstStyle/>
          <a:p>
            <a:r>
              <a:rPr lang="hu-HU" dirty="0">
                <a:solidFill>
                  <a:srgbClr val="5A3982"/>
                </a:solidFill>
                <a:latin typeface="Allianz Neo" panose="020B0504020203020204" pitchFamily="34" charset="-18"/>
              </a:rPr>
              <a:t>Az anyag célja</a:t>
            </a:r>
            <a:endParaRPr lang="en-GB" dirty="0">
              <a:solidFill>
                <a:srgbClr val="B71E3F"/>
              </a:solidFill>
              <a:latin typeface="Allianz Neo" panose="020B0504020203020204" pitchFamily="34" charset="-18"/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type="body" sz="quarter" idx="15"/>
          </p:nvPr>
        </p:nvSpPr>
        <p:spPr>
          <a:xfrm>
            <a:off x="508000" y="3141762"/>
            <a:ext cx="10672896" cy="2707941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hu-HU" sz="2000" dirty="0">
                <a:latin typeface="Allianz Neo" panose="020B0504020203020204" pitchFamily="34" charset="-18"/>
              </a:rPr>
              <a:t>Az Allianz Otthonom lakásbiztosítási termék – a 2019-es országos bemutató felelevenítése</a:t>
            </a:r>
          </a:p>
          <a:p>
            <a:pPr marL="342900" indent="-342900">
              <a:buFont typeface="+mj-lt"/>
              <a:buAutoNum type="arabicPeriod"/>
            </a:pPr>
            <a:endParaRPr lang="hu-HU" sz="2000" dirty="0">
              <a:latin typeface="Allianz Neo" panose="020B0504020203020204" pitchFamily="34" charset="-18"/>
            </a:endParaRPr>
          </a:p>
          <a:p>
            <a:pPr marL="342900" indent="-342900">
              <a:buAutoNum type="arabicPeriod" startAt="2"/>
            </a:pPr>
            <a:r>
              <a:rPr lang="hu-HU" sz="2000" dirty="0">
                <a:latin typeface="Allianz Neo" panose="020B0504020203020204" pitchFamily="34" charset="-18"/>
              </a:rPr>
              <a:t>Az Allianz Otthonom lakásbiztosítás 2020.06.01-től érvényes változásai</a:t>
            </a:r>
          </a:p>
          <a:p>
            <a:endParaRPr lang="hu-HU" dirty="0">
              <a:latin typeface="Allianz Neo" panose="020B0504020203020204" pitchFamily="34" charset="-18"/>
            </a:endParaRPr>
          </a:p>
          <a:p>
            <a:endParaRPr lang="en-GB" dirty="0">
              <a:latin typeface="Allianz Neo" panose="020B0504020203020204" pitchFamily="34" charset="-18"/>
            </a:endParaRPr>
          </a:p>
          <a:p>
            <a:endParaRPr lang="en-GB" dirty="0">
              <a:latin typeface="Allianz Neo" panose="020B0504020203020204" pitchFamily="34" charset="-18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11180896" y="6493949"/>
            <a:ext cx="514281" cy="365639"/>
          </a:xfrm>
          <a:prstGeom prst="rect">
            <a:avLst/>
          </a:prstGeom>
        </p:spPr>
        <p:txBody>
          <a:bodyPr/>
          <a:lstStyle/>
          <a:p>
            <a:fld id="{61201FF1-C63B-412E-ABF0-3D0E918900AC}" type="slidenum">
              <a:rPr lang="en-GB" smtClean="0">
                <a:latin typeface="Allianz Neo" panose="020B0504020203020204" pitchFamily="34" charset="-18"/>
              </a:rPr>
              <a:pPr/>
              <a:t>2</a:t>
            </a:fld>
            <a:endParaRPr lang="en-GB" dirty="0">
              <a:latin typeface="Allianz Neo" panose="020B0504020203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393724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Foliennummernplatzhalter 8"/>
          <p:cNvSpPr>
            <a:spLocks noGrp="1"/>
          </p:cNvSpPr>
          <p:nvPr>
            <p:ph type="sldNum" sz="quarter" idx="2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E2F853EF-A32D-41AC-8727-4D65315208A9}" type="slidenum">
              <a:rPr lang="en-GB" altLang="hu-HU" sz="800" smtClean="0">
                <a:latin typeface="Allianz Neo" panose="020B0504020203020204" pitchFamily="34" charset="-18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GB" altLang="hu-HU" sz="800">
              <a:latin typeface="Allianz Neo" panose="020B0504020203020204" pitchFamily="34" charset="-18"/>
            </a:endParaRPr>
          </a:p>
        </p:txBody>
      </p:sp>
      <p:sp>
        <p:nvSpPr>
          <p:cNvPr id="63492" name="Textplatzhalter 2"/>
          <p:cNvSpPr>
            <a:spLocks noGrp="1"/>
          </p:cNvSpPr>
          <p:nvPr>
            <p:ph type="body" sz="quarter" idx="19"/>
          </p:nvPr>
        </p:nvSpPr>
        <p:spPr bwMode="auto">
          <a:xfrm>
            <a:off x="0" y="0"/>
            <a:ext cx="8650288" cy="768350"/>
          </a:xfrm>
          <a:solidFill>
            <a:srgbClr val="FFE8B0"/>
          </a:solidFill>
          <a:ln w="9525"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dirty="0">
              <a:solidFill>
                <a:srgbClr val="FFFFFF"/>
              </a:solidFill>
              <a:latin typeface="Allianz Neo" panose="020B0504020203020204" pitchFamily="34" charset="-18"/>
            </a:endParaRPr>
          </a:p>
        </p:txBody>
      </p:sp>
      <p:sp>
        <p:nvSpPr>
          <p:cNvPr id="2" name="Title 1" descr="Standard-Headline"/>
          <p:cNvSpPr>
            <a:spLocks noGrp="1"/>
          </p:cNvSpPr>
          <p:nvPr>
            <p:ph type="title"/>
          </p:nvPr>
        </p:nvSpPr>
        <p:spPr>
          <a:xfrm>
            <a:off x="508000" y="515938"/>
            <a:ext cx="10672763" cy="514350"/>
          </a:xfrm>
        </p:spPr>
        <p:txBody>
          <a:bodyPr/>
          <a:lstStyle/>
          <a:p>
            <a:pPr defTabSz="1219170" eaLnBrk="1" fontAlgn="auto" hangingPunct="1">
              <a:spcAft>
                <a:spcPts val="0"/>
              </a:spcAft>
              <a:defRPr/>
            </a:pPr>
            <a:r>
              <a:rPr lang="hu-HU" dirty="0">
                <a:solidFill>
                  <a:srgbClr val="49648C"/>
                </a:solidFill>
                <a:latin typeface="Allianz Neo" panose="020B0504020203020204" pitchFamily="34" charset="-18"/>
              </a:rPr>
              <a:t>Kiegészítő biztosítások</a:t>
            </a:r>
            <a:endParaRPr lang="en-GB" dirty="0">
              <a:solidFill>
                <a:srgbClr val="49648C"/>
              </a:solidFill>
              <a:latin typeface="Allianz Neo" panose="020B0504020203020204" pitchFamily="34" charset="-18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37625153"/>
              </p:ext>
            </p:extLst>
          </p:nvPr>
        </p:nvGraphicFramePr>
        <p:xfrm>
          <a:off x="388935" y="2061642"/>
          <a:ext cx="11306178" cy="731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68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8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8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kern="150" dirty="0">
                          <a:effectLst/>
                          <a:latin typeface="Allianz Neo" panose="020B0504020203020204" pitchFamily="34" charset="-18"/>
                          <a:ea typeface="Times New Roman"/>
                        </a:rPr>
                        <a:t>Kiegészítő balesetbiztosítás</a:t>
                      </a:r>
                    </a:p>
                  </a:txBody>
                  <a:tcPr marL="71760" marR="6858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kern="150" dirty="0">
                          <a:effectLst/>
                          <a:latin typeface="Allianz Neo" panose="020B0504020203020204" pitchFamily="34" charset="-18"/>
                          <a:ea typeface="Times New Roman"/>
                        </a:rPr>
                        <a:t>Kiegészítő balesetbiztosítás</a:t>
                      </a:r>
                    </a:p>
                  </a:txBody>
                  <a:tcPr marL="71760" marR="68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kern="150" dirty="0">
                          <a:effectLst/>
                          <a:latin typeface="Allianz Neo" panose="020B0504020203020204" pitchFamily="34" charset="-18"/>
                          <a:ea typeface="Times New Roman"/>
                        </a:rPr>
                        <a:t>Kiegészítő balesetbiztosítás</a:t>
                      </a:r>
                    </a:p>
                  </a:txBody>
                  <a:tcPr marL="71760" marR="68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44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kern="150" dirty="0">
                          <a:effectLst/>
                          <a:latin typeface="Allianz Neo" panose="020B0504020203020204" pitchFamily="34" charset="-18"/>
                          <a:ea typeface="Times New Roman"/>
                        </a:rPr>
                        <a:t>Kiegészítő életbiztosítás</a:t>
                      </a:r>
                    </a:p>
                  </a:txBody>
                  <a:tcPr marL="71760" marR="6858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kern="150" dirty="0">
                          <a:effectLst/>
                          <a:latin typeface="Allianz Neo" panose="020B0504020203020204" pitchFamily="34" charset="-18"/>
                          <a:ea typeface="Times New Roman"/>
                        </a:rPr>
                        <a:t>Kiegészítő életbiztosítás</a:t>
                      </a:r>
                    </a:p>
                  </a:txBody>
                  <a:tcPr marL="71760" marR="68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kern="150" dirty="0">
                          <a:effectLst/>
                          <a:latin typeface="Allianz Neo" panose="020B0504020203020204" pitchFamily="34" charset="-18"/>
                          <a:ea typeface="Times New Roman"/>
                        </a:rPr>
                        <a:t>Kiegészítő életbiztosítás</a:t>
                      </a:r>
                    </a:p>
                  </a:txBody>
                  <a:tcPr marL="71760" marR="68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12B2D0F7-A814-4743-B802-805D3375C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111446"/>
              </p:ext>
            </p:extLst>
          </p:nvPr>
        </p:nvGraphicFramePr>
        <p:xfrm>
          <a:off x="388935" y="1695882"/>
          <a:ext cx="11306178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68726">
                  <a:extLst>
                    <a:ext uri="{9D8B030D-6E8A-4147-A177-3AD203B41FA5}">
                      <a16:colId xmlns:a16="http://schemas.microsoft.com/office/drawing/2014/main" val="2609222537"/>
                    </a:ext>
                  </a:extLst>
                </a:gridCol>
                <a:gridCol w="3768726">
                  <a:extLst>
                    <a:ext uri="{9D8B030D-6E8A-4147-A177-3AD203B41FA5}">
                      <a16:colId xmlns:a16="http://schemas.microsoft.com/office/drawing/2014/main" val="1957577932"/>
                    </a:ext>
                  </a:extLst>
                </a:gridCol>
                <a:gridCol w="3768726">
                  <a:extLst>
                    <a:ext uri="{9D8B030D-6E8A-4147-A177-3AD203B41FA5}">
                      <a16:colId xmlns:a16="http://schemas.microsoft.com/office/drawing/2014/main" val="2770080117"/>
                    </a:ext>
                  </a:extLst>
                </a:gridCol>
              </a:tblGrid>
              <a:tr h="357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1" kern="150" spc="0" dirty="0">
                          <a:solidFill>
                            <a:srgbClr val="49648C"/>
                          </a:solidFill>
                          <a:effectLst/>
                          <a:latin typeface="Allianz Neo" panose="020B0504020203020204" pitchFamily="34" charset="-18"/>
                          <a:ea typeface="Times New Roman"/>
                        </a:rPr>
                        <a:t>KOMFORT</a:t>
                      </a:r>
                    </a:p>
                  </a:txBody>
                  <a:tcPr marL="71760" marR="68585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kern="150" spc="0" dirty="0">
                          <a:solidFill>
                            <a:srgbClr val="49648C"/>
                          </a:solidFill>
                          <a:effectLst/>
                          <a:latin typeface="Allianz Neo" panose="020B0504020203020204" pitchFamily="34" charset="-18"/>
                          <a:ea typeface="Times New Roman"/>
                        </a:rPr>
                        <a:t>EXTRA</a:t>
                      </a:r>
                    </a:p>
                  </a:txBody>
                  <a:tcPr marL="71760" marR="68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kern="150" spc="0" dirty="0">
                          <a:solidFill>
                            <a:srgbClr val="49648C"/>
                          </a:solidFill>
                          <a:effectLst/>
                          <a:latin typeface="Allianz Neo" panose="020B0504020203020204" pitchFamily="34" charset="-18"/>
                          <a:ea typeface="Times New Roman"/>
                        </a:rPr>
                        <a:t>MAX</a:t>
                      </a:r>
                    </a:p>
                  </a:txBody>
                  <a:tcPr marL="71760" marR="68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131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595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Foliennummernplatzhalter 6"/>
          <p:cNvSpPr>
            <a:spLocks noGrp="1"/>
          </p:cNvSpPr>
          <p:nvPr>
            <p:ph type="sldNum" sz="quarter" idx="2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16EEF2C7-4A8F-4852-A66B-D514F0273FA3}" type="slidenum">
              <a:rPr lang="en-GB" altLang="hu-HU" sz="800" smtClean="0"/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GB" altLang="hu-HU" sz="80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06046"/>
              </p:ext>
            </p:extLst>
          </p:nvPr>
        </p:nvGraphicFramePr>
        <p:xfrm>
          <a:off x="406574" y="261442"/>
          <a:ext cx="10657184" cy="5987812"/>
        </p:xfrm>
        <a:graphic>
          <a:graphicData uri="http://schemas.openxmlformats.org/drawingml/2006/table">
            <a:tbl>
              <a:tblPr/>
              <a:tblGrid>
                <a:gridCol w="2300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1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6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9648C"/>
                          </a:solidFill>
                          <a:effectLst/>
                          <a:latin typeface="Allianz Neo" panose="020B0504020203020204" pitchFamily="34" charset="-18"/>
                          <a:ea typeface="Times New Roman" pitchFamily="18" charset="0"/>
                          <a:cs typeface="Calibri" pitchFamily="34" charset="0"/>
                        </a:rPr>
                        <a:t> </a:t>
                      </a:r>
                      <a:r>
                        <a:rPr kumimoji="0" lang="hu-HU" altLang="hu-H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9648C"/>
                          </a:solidFill>
                          <a:effectLst/>
                          <a:latin typeface="Allianz Neo" panose="020B0504020203020204" pitchFamily="34" charset="-18"/>
                          <a:ea typeface="Times New Roman" pitchFamily="18" charset="0"/>
                          <a:cs typeface="Calibri" pitchFamily="34" charset="0"/>
                        </a:rPr>
                        <a:t>Fedezetek</a:t>
                      </a:r>
                      <a:endParaRPr kumimoji="0" lang="hu-HU" alt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49648C"/>
                        </a:solidFill>
                        <a:effectLst/>
                        <a:latin typeface="Allianz Neo" panose="020B0504020203020204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18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2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9648C"/>
                          </a:solidFill>
                          <a:effectLst/>
                          <a:latin typeface="Allianz Neo" panose="020B0504020203020204" pitchFamily="34" charset="-18"/>
                          <a:ea typeface="Times New Roman" pitchFamily="18" charset="0"/>
                          <a:cs typeface="Calibri" pitchFamily="34" charset="0"/>
                        </a:rPr>
                        <a:t>Biztosítási események/szolgáltatások</a:t>
                      </a:r>
                      <a:endParaRPr kumimoji="0" lang="hu-HU" alt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49648C"/>
                        </a:solidFill>
                        <a:effectLst/>
                        <a:latin typeface="Allianz Neo" panose="020B0504020203020204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18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2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9648C"/>
                          </a:solidFill>
                          <a:effectLst/>
                          <a:latin typeface="Allianz Neo" panose="020B0504020203020204" pitchFamily="34" charset="-18"/>
                          <a:ea typeface="Times New Roman" pitchFamily="18" charset="0"/>
                          <a:cs typeface="Calibri" pitchFamily="34" charset="0"/>
                        </a:rPr>
                        <a:t>KOMFORT</a:t>
                      </a:r>
                      <a:endParaRPr kumimoji="0" lang="hu-HU" alt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49648C"/>
                        </a:solidFill>
                        <a:effectLst/>
                        <a:latin typeface="Allianz Neo" panose="020B0504020203020204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18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9648C"/>
                          </a:solidFill>
                          <a:effectLst/>
                          <a:latin typeface="Allianz Neo" panose="020B0504020203020204" pitchFamily="34" charset="-18"/>
                          <a:ea typeface="Times New Roman" pitchFamily="18" charset="0"/>
                          <a:cs typeface="Calibri" pitchFamily="34" charset="0"/>
                        </a:rPr>
                        <a:t>EXTRA</a:t>
                      </a:r>
                      <a:endParaRPr kumimoji="0" lang="hu-HU" alt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49648C"/>
                        </a:solidFill>
                        <a:effectLst/>
                        <a:latin typeface="Allianz Neo" panose="020B0504020203020204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18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AA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9648C"/>
                          </a:solidFill>
                          <a:effectLst/>
                          <a:latin typeface="Allianz Neo" panose="020B0504020203020204" pitchFamily="34" charset="-18"/>
                          <a:ea typeface="Times New Roman" pitchFamily="18" charset="0"/>
                          <a:cs typeface="Calibri" pitchFamily="34" charset="0"/>
                        </a:rPr>
                        <a:t>MAX</a:t>
                      </a:r>
                      <a:endParaRPr kumimoji="0" lang="hu-HU" alt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49648C"/>
                        </a:solidFill>
                        <a:effectLst/>
                        <a:latin typeface="Allianz Neo" panose="020B0504020203020204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18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2">
                <a:tc>
                  <a:txBody>
                    <a:bodyPr/>
                    <a:lstStyle>
                      <a:lvl1pPr marL="3175"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175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cs typeface="Times New Roman" pitchFamily="18" charset="0"/>
                        </a:rPr>
                        <a:t>Alapkárok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lianz Neo" panose="020B0504020203020204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2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cs typeface="Times New Roman" pitchFamily="18" charset="0"/>
                        </a:rPr>
                        <a:t>Tűz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lianz Neo" panose="020B0504020203020204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cs typeface="Times New Roman" pitchFamily="18" charset="0"/>
                        </a:rPr>
                        <a:t>Villámcsapás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lianz Neo" panose="020B0504020203020204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cs typeface="Times New Roman" pitchFamily="18" charset="0"/>
                        </a:rPr>
                        <a:t>Robbanás, robbantás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lianz Neo" panose="020B0504020203020204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cs typeface="Times New Roman" pitchFamily="18" charset="0"/>
                        </a:rPr>
                        <a:t>Idegen jármű ütközése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lianz Neo" panose="020B0504020203020204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2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  <a:ea typeface="Times New Roman" pitchFamily="18" charset="0"/>
                          <a:cs typeface="Calibri" pitchFamily="34" charset="0"/>
                        </a:rPr>
                        <a:t>ü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  <a:ea typeface="Times New Roman" pitchFamily="18" charset="0"/>
                          <a:cs typeface="Calibri" pitchFamily="34" charset="0"/>
                        </a:rPr>
                        <a:t>ü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AA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  <a:ea typeface="Times New Roman" pitchFamily="18" charset="0"/>
                          <a:cs typeface="Calibri" pitchFamily="34" charset="0"/>
                        </a:rPr>
                        <a:t>ü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6213"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cs typeface="Times New Roman" pitchFamily="18" charset="0"/>
                        </a:rPr>
                        <a:t>Természeti károk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lianz Neo" panose="020B0504020203020204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2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cs typeface="Times New Roman" pitchFamily="18" charset="0"/>
                        </a:rPr>
                        <a:t>Vihar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lianz Neo" panose="020B0504020203020204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cs typeface="Times New Roman" pitchFamily="18" charset="0"/>
                        </a:rPr>
                        <a:t>Felhőszakadás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lianz Neo" panose="020B0504020203020204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cs typeface="Times New Roman" pitchFamily="18" charset="0"/>
                        </a:rPr>
                        <a:t>Jégverés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lianz Neo" panose="020B0504020203020204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cs typeface="Times New Roman" pitchFamily="18" charset="0"/>
                        </a:rPr>
                        <a:t>Hónyomás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lianz Neo" panose="020B0504020203020204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cs typeface="Times New Roman" pitchFamily="18" charset="0"/>
                        </a:rPr>
                        <a:t>Árvíz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lianz Neo" panose="020B0504020203020204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cs typeface="Times New Roman" pitchFamily="18" charset="0"/>
                        </a:rPr>
                        <a:t>Földcsuszamlás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lianz Neo" panose="020B0504020203020204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cs typeface="Times New Roman" pitchFamily="18" charset="0"/>
                        </a:rPr>
                        <a:t>Kő- és földomlás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lianz Neo" panose="020B0504020203020204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cs typeface="Times New Roman" pitchFamily="18" charset="0"/>
                        </a:rPr>
                        <a:t>Ismeretlen építmény, üreg beomlása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lianz Neo" panose="020B0504020203020204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cs typeface="Times New Roman" pitchFamily="18" charset="0"/>
                        </a:rPr>
                        <a:t>Idegen tárgy rádőlése</a:t>
                      </a:r>
                    </a:p>
                  </a:txBody>
                  <a:tcPr marL="36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2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  <a:ea typeface="Times New Roman" pitchFamily="18" charset="0"/>
                          <a:cs typeface="Calibri" pitchFamily="34" charset="0"/>
                        </a:rPr>
                        <a:t>ü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  <a:ea typeface="Times New Roman" pitchFamily="18" charset="0"/>
                          <a:cs typeface="Calibri" pitchFamily="34" charset="0"/>
                        </a:rPr>
                        <a:t>ü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AA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  <a:ea typeface="Times New Roman" pitchFamily="18" charset="0"/>
                          <a:cs typeface="Calibri" pitchFamily="34" charset="0"/>
                        </a:rPr>
                        <a:t>ü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660"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3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cs typeface="Times New Roman" pitchFamily="18" charset="0"/>
                        </a:rPr>
                        <a:t>Assistance</a:t>
                      </a: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cs typeface="Times New Roman" pitchFamily="18" charset="0"/>
                        </a:rPr>
                        <a:t> biztosítási események</a:t>
                      </a: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lianz Neo" panose="020B0504020203020204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2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ea typeface="+mn-ea"/>
                          <a:cs typeface="Times New Roman" pitchFamily="18" charset="0"/>
                        </a:rPr>
                        <a:t>Vízvezeték szerelés</a:t>
                      </a:r>
                    </a:p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ea typeface="+mn-ea"/>
                          <a:cs typeface="Times New Roman" pitchFamily="18" charset="0"/>
                        </a:rPr>
                        <a:t>Üvegezés</a:t>
                      </a:r>
                    </a:p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3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ea typeface="+mn-ea"/>
                          <a:cs typeface="Times New Roman" pitchFamily="18" charset="0"/>
                        </a:rPr>
                        <a:t>Tetőfedés</a:t>
                      </a:r>
                    </a:p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ea typeface="+mn-ea"/>
                          <a:cs typeface="Times New Roman" pitchFamily="18" charset="0"/>
                        </a:rPr>
                        <a:t>Zárszerelés</a:t>
                      </a:r>
                    </a:p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cs typeface="Times New Roman" pitchFamily="18" charset="0"/>
                        </a:rPr>
                        <a:t>Szálláshely szolgáltatás</a:t>
                      </a:r>
                    </a:p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cs typeface="Times New Roman" pitchFamily="18" charset="0"/>
                        </a:rPr>
                        <a:t>Öko-szerviz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lianz Neo" panose="020B0504020203020204" pitchFamily="34" charset="-18"/>
                        <a:cs typeface="Times New Roman" pitchFamily="18" charset="0"/>
                      </a:endParaRPr>
                    </a:p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cs typeface="Times New Roman" pitchFamily="18" charset="0"/>
                        </a:rPr>
                        <a:t>Okmány- és bankkártya védelem</a:t>
                      </a:r>
                    </a:p>
                  </a:txBody>
                  <a:tcPr marL="36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2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  <a:ea typeface="Times New Roman" pitchFamily="18" charset="0"/>
                          <a:cs typeface="Calibri" pitchFamily="34" charset="0"/>
                        </a:rPr>
                        <a:t>ü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  <a:ea typeface="Times New Roman" pitchFamily="18" charset="0"/>
                          <a:cs typeface="Calibri" pitchFamily="34" charset="0"/>
                        </a:rPr>
                        <a:t>ü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AA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  <a:ea typeface="Times New Roman" pitchFamily="18" charset="0"/>
                          <a:cs typeface="Calibri" pitchFamily="34" charset="0"/>
                        </a:rPr>
                        <a:t>ü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779"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cs typeface="Times New Roman" pitchFamily="18" charset="0"/>
                        </a:rPr>
                        <a:t>Felelősségbiztosítás körében felmerülő események </a:t>
                      </a:r>
                      <a:r>
                        <a:rPr lang="hu-HU" altLang="hu-HU" sz="1400" dirty="0"/>
                        <a:t>* 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lianz Neo" panose="020B0504020203020204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2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lianz Neo" panose="020B0504020203020204" pitchFamily="34" charset="-18"/>
                        <a:cs typeface="Times New Roman" pitchFamily="18" charset="0"/>
                      </a:endParaRPr>
                    </a:p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cs typeface="Times New Roman" pitchFamily="18" charset="0"/>
                        </a:rPr>
                        <a:t>Általános felelősségbiztosítási események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lianz Neo" panose="020B0504020203020204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cs typeface="Times New Roman" pitchFamily="18" charset="0"/>
                        </a:rPr>
                        <a:t>Épülettulajdonosi felelősségbiztosítási események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lianz Neo" panose="020B0504020203020204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18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2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  <a:ea typeface="Times New Roman" pitchFamily="18" charset="0"/>
                          <a:cs typeface="Calibri" pitchFamily="34" charset="0"/>
                        </a:rPr>
                        <a:t>ü</a:t>
                      </a:r>
                    </a:p>
                  </a:txBody>
                  <a:tcPr marL="36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  <a:ea typeface="Times New Roman" pitchFamily="18" charset="0"/>
                          <a:cs typeface="Calibri" pitchFamily="34" charset="0"/>
                        </a:rPr>
                        <a:t>ü</a:t>
                      </a:r>
                    </a:p>
                  </a:txBody>
                  <a:tcPr marL="36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AA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  <a:ea typeface="Times New Roman" pitchFamily="18" charset="0"/>
                          <a:cs typeface="Calibri" pitchFamily="34" charset="0"/>
                        </a:rPr>
                        <a:t>ü</a:t>
                      </a:r>
                    </a:p>
                  </a:txBody>
                  <a:tcPr marL="36000" marR="18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Datumsplatzhalter 21"/>
          <p:cNvSpPr txBox="1">
            <a:spLocks/>
          </p:cNvSpPr>
          <p:nvPr/>
        </p:nvSpPr>
        <p:spPr bwMode="auto">
          <a:xfrm>
            <a:off x="2782838" y="6566086"/>
            <a:ext cx="4464496" cy="2218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defTabSz="1219170" rtl="0" fontAlgn="auto">
              <a:spcBef>
                <a:spcPts val="0"/>
              </a:spcBef>
              <a:spcAft>
                <a:spcPts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12176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defRPr>
            </a:lvl2pPr>
            <a:lvl3pPr marL="1143000" indent="-228600" algn="l" defTabSz="12176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defRPr>
            </a:lvl3pPr>
            <a:lvl4pPr marL="1600200" indent="-228600" algn="l" defTabSz="12176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defRPr>
            </a:lvl4pPr>
            <a:lvl5pPr marL="2057400" indent="-228600" algn="l" defTabSz="12176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defRPr>
            </a:lvl5pPr>
            <a:lvl6pPr marL="2514600" indent="-228600" algn="l" defTabSz="1217613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defRPr>
            </a:lvl6pPr>
            <a:lvl7pPr marL="2971800" indent="-228600" algn="l" defTabSz="1217613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defRPr>
            </a:lvl7pPr>
            <a:lvl8pPr marL="3429000" indent="-228600" algn="l" defTabSz="1217613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defRPr>
            </a:lvl8pPr>
            <a:lvl9pPr marL="3886200" indent="-228600" algn="l" defTabSz="1217613" rtl="0" eaLnBrk="1" fontAlgn="base" latinLnBrk="0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altLang="hu-HU" sz="1600" dirty="0"/>
              <a:t>* </a:t>
            </a:r>
            <a:r>
              <a:rPr lang="hu-HU" altLang="hu-HU" sz="1600" dirty="0">
                <a:latin typeface="Allianz Neo" panose="020B0504020203020204" pitchFamily="34" charset="-18"/>
              </a:rPr>
              <a:t>Választható: alap vagy bővített limittel</a:t>
            </a:r>
            <a:endParaRPr lang="en-GB" altLang="hu-HU" sz="1600" dirty="0">
              <a:latin typeface="Allianz Neo" panose="020B0504020203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913727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Foliennummernplatzhalter 6"/>
          <p:cNvSpPr>
            <a:spLocks noGrp="1"/>
          </p:cNvSpPr>
          <p:nvPr>
            <p:ph type="sldNum" sz="quarter" idx="2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0FF1BA9B-36E5-4779-A539-73C94E5840DC}" type="slidenum">
              <a:rPr lang="en-GB" altLang="hu-HU" sz="800" smtClean="0"/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GB" altLang="hu-HU" sz="80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978894"/>
              </p:ext>
            </p:extLst>
          </p:nvPr>
        </p:nvGraphicFramePr>
        <p:xfrm>
          <a:off x="406574" y="693489"/>
          <a:ext cx="11340000" cy="5688630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9866"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9648C"/>
                          </a:solidFill>
                          <a:effectLst/>
                          <a:latin typeface="Allianz Neo" panose="020B0504020203020204" pitchFamily="34" charset="-18"/>
                          <a:cs typeface="Times New Roman" pitchFamily="18" charset="0"/>
                        </a:rPr>
                        <a:t> Kártípusok 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2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9648C"/>
                          </a:solidFill>
                          <a:effectLst/>
                          <a:latin typeface="Allianz Neo" panose="020B0504020203020204" pitchFamily="34" charset="-18"/>
                          <a:cs typeface="Times New Roman" pitchFamily="18" charset="0"/>
                        </a:rPr>
                        <a:t>Biztosítási események/szolgáltatások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2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9648C"/>
                          </a:solidFill>
                          <a:effectLst/>
                          <a:latin typeface="Allianz Neo" panose="020B0504020203020204" pitchFamily="34" charset="-18"/>
                          <a:ea typeface="Times New Roman" pitchFamily="18" charset="0"/>
                          <a:cs typeface="Calibri" pitchFamily="34" charset="0"/>
                        </a:rPr>
                        <a:t>KOMFORT</a:t>
                      </a:r>
                      <a:endParaRPr kumimoji="0" lang="hu-HU" alt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49648C"/>
                        </a:solidFill>
                        <a:effectLst/>
                        <a:latin typeface="Allianz Neo" panose="020B0504020203020204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9648C"/>
                          </a:solidFill>
                          <a:effectLst/>
                          <a:latin typeface="Allianz Neo" panose="020B0504020203020204" pitchFamily="34" charset="-18"/>
                          <a:ea typeface="Times New Roman" pitchFamily="18" charset="0"/>
                          <a:cs typeface="Calibri" pitchFamily="34" charset="0"/>
                        </a:rPr>
                        <a:t>EXTRA</a:t>
                      </a:r>
                      <a:endParaRPr kumimoji="0" lang="hu-HU" alt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49648C"/>
                        </a:solidFill>
                        <a:effectLst/>
                        <a:latin typeface="Allianz Neo" panose="020B0504020203020204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AA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9648C"/>
                          </a:solidFill>
                          <a:effectLst/>
                          <a:latin typeface="Allianz Neo" panose="020B0504020203020204" pitchFamily="34" charset="-18"/>
                          <a:ea typeface="Times New Roman" pitchFamily="18" charset="0"/>
                          <a:cs typeface="Calibri" pitchFamily="34" charset="0"/>
                        </a:rPr>
                        <a:t>MAX</a:t>
                      </a:r>
                      <a:endParaRPr kumimoji="0" lang="hu-HU" alt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49648C"/>
                        </a:solidFill>
                        <a:effectLst/>
                        <a:latin typeface="Allianz Neo" panose="020B0504020203020204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974">
                <a:tc rowSpan="3">
                  <a:txBody>
                    <a:bodyPr/>
                    <a:lstStyle/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cs typeface="Times New Roman" pitchFamily="18" charset="0"/>
                        </a:rPr>
                        <a:t>Biztosítási eseménnyel kapcsolatos költségek térítése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lianz Neo" panose="020B0504020203020204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ea typeface="+mn-ea"/>
                          <a:cs typeface="Times New Roman" pitchFamily="18" charset="0"/>
                        </a:rPr>
                        <a:t>Kárenyhítési költségek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  <a:ea typeface="Times New Roman" pitchFamily="18" charset="0"/>
                          <a:cs typeface="Calibri" pitchFamily="34" charset="0"/>
                        </a:rPr>
                        <a:t>ü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  <a:ea typeface="Times New Roman" pitchFamily="18" charset="0"/>
                          <a:cs typeface="Calibri" pitchFamily="34" charset="0"/>
                        </a:rPr>
                        <a:t>ü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  <a:ea typeface="Times New Roman" pitchFamily="18" charset="0"/>
                          <a:cs typeface="Calibri" pitchFamily="34" charset="0"/>
                        </a:rPr>
                        <a:t>ü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480">
                <a:tc vMerge="1">
                  <a:txBody>
                    <a:bodyPr/>
                    <a:lstStyle/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lianz Neo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787" marR="197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ea typeface="+mn-ea"/>
                          <a:cs typeface="Times New Roman" pitchFamily="18" charset="0"/>
                        </a:rPr>
                        <a:t>Ideiglenes lakás bérleti díjának térítése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  <a:ea typeface="Times New Roman" pitchFamily="18" charset="0"/>
                          <a:cs typeface="Calibri" pitchFamily="34" charset="0"/>
                        </a:rPr>
                        <a:t>ü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  <a:ea typeface="Times New Roman" pitchFamily="18" charset="0"/>
                          <a:cs typeface="Calibri" pitchFamily="34" charset="0"/>
                        </a:rPr>
                        <a:t>ü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  <a:ea typeface="Times New Roman" pitchFamily="18" charset="0"/>
                          <a:cs typeface="Calibri" pitchFamily="34" charset="0"/>
                        </a:rPr>
                        <a:t>ü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784">
                <a:tc vMerge="1"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lianz Neo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787" marR="197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ea typeface="+mn-ea"/>
                          <a:cs typeface="Times New Roman" pitchFamily="18" charset="0"/>
                        </a:rPr>
                        <a:t>Egyéb költségek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2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  <a:ea typeface="Times New Roman" pitchFamily="18" charset="0"/>
                          <a:cs typeface="Calibri" pitchFamily="34" charset="0"/>
                        </a:rPr>
                        <a:t>ü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  <a:ea typeface="Times New Roman" pitchFamily="18" charset="0"/>
                          <a:cs typeface="Calibri" pitchFamily="34" charset="0"/>
                        </a:rPr>
                        <a:t>ü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AA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  <a:ea typeface="Times New Roman" pitchFamily="18" charset="0"/>
                          <a:cs typeface="Calibri" pitchFamily="34" charset="0"/>
                        </a:rPr>
                        <a:t>ü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8138"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cs typeface="Times New Roman" pitchFamily="18" charset="0"/>
                        </a:rPr>
                        <a:t>Vízkárok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lianz Neo" panose="020B0504020203020204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2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cs typeface="Times New Roman" pitchFamily="18" charset="0"/>
                        </a:rPr>
                        <a:t>Csőtörés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lianz Neo" panose="020B0504020203020204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cs typeface="Times New Roman" pitchFamily="18" charset="0"/>
                        </a:rPr>
                        <a:t>Beázás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lianz Neo" panose="020B0504020203020204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cs typeface="Times New Roman" pitchFamily="18" charset="0"/>
                        </a:rPr>
                        <a:t>Duguláselhárítás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lianz Neo" panose="020B0504020203020204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cs typeface="Times New Roman" pitchFamily="18" charset="0"/>
                        </a:rPr>
                        <a:t>Elfolyt víz térítése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lianz Neo" panose="020B0504020203020204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2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  <a:ea typeface="Times New Roman" pitchFamily="18" charset="0"/>
                          <a:cs typeface="Calibri" pitchFamily="34" charset="0"/>
                        </a:rPr>
                        <a:t>ü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AA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  <a:ea typeface="Times New Roman" pitchFamily="18" charset="0"/>
                          <a:cs typeface="Calibri" pitchFamily="34" charset="0"/>
                        </a:rPr>
                        <a:t>ü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990"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cs typeface="Times New Roman" pitchFamily="18" charset="0"/>
                        </a:rPr>
                        <a:t>Üvegtörés</a:t>
                      </a:r>
                      <a:endParaRPr kumimoji="0" lang="hu-HU" altLang="hu-HU" sz="13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lianz Neo" panose="020B0504020203020204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2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cs typeface="Times New Roman" pitchFamily="18" charset="0"/>
                        </a:rPr>
                        <a:t>Alapüveg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lianz Neo" panose="020B0504020203020204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cs typeface="Times New Roman" pitchFamily="18" charset="0"/>
                        </a:rPr>
                        <a:t>Különleges üvegek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lianz Neo" panose="020B0504020203020204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2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  <a:ea typeface="Times New Roman" pitchFamily="18" charset="0"/>
                          <a:cs typeface="Calibri" pitchFamily="34" charset="0"/>
                        </a:rPr>
                        <a:t>ü</a:t>
                      </a:r>
                      <a:endParaRPr kumimoji="0" lang="hu-HU" altLang="hu-HU" sz="13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AA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  <a:ea typeface="Times New Roman" pitchFamily="18" charset="0"/>
                          <a:cs typeface="Calibri" pitchFamily="34" charset="0"/>
                        </a:rPr>
                        <a:t>ü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990"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cs typeface="Times New Roman" pitchFamily="18" charset="0"/>
                        </a:rPr>
                        <a:t>Betöréseslopás</a:t>
                      </a:r>
                      <a:r>
                        <a:rPr kumimoji="0" lang="hu-HU" altLang="hu-HU" sz="13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cs typeface="Times New Roman" pitchFamily="18" charset="0"/>
                        </a:rPr>
                        <a:t>, Rablás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lianz Neo" panose="020B0504020203020204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2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cs typeface="Times New Roman" pitchFamily="18" charset="0"/>
                        </a:rPr>
                        <a:t>Betöréses lopás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lianz Neo" panose="020B0504020203020204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cs typeface="Times New Roman" pitchFamily="18" charset="0"/>
                        </a:rPr>
                        <a:t>Rablás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lianz Neo" panose="020B0504020203020204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2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AA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  <a:ea typeface="Times New Roman" pitchFamily="18" charset="0"/>
                          <a:cs typeface="Calibri" pitchFamily="34" charset="0"/>
                        </a:rPr>
                        <a:t>ü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2564"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cs typeface="Times New Roman" pitchFamily="18" charset="0"/>
                        </a:rPr>
                        <a:t>Vandalizmus</a:t>
                      </a:r>
                      <a:endParaRPr kumimoji="0" lang="hu-HU" altLang="hu-HU" sz="13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lianz Neo" panose="020B0504020203020204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2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cs typeface="Times New Roman" pitchFamily="18" charset="0"/>
                        </a:rPr>
                        <a:t>Épület lopáskár </a:t>
                      </a:r>
                    </a:p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cs typeface="Times New Roman" pitchFamily="18" charset="0"/>
                        </a:rPr>
                        <a:t>Vandalizmus</a:t>
                      </a:r>
                    </a:p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ea typeface="Calibri" pitchFamily="34" charset="0"/>
                          <a:cs typeface="Times New Roman" pitchFamily="18" charset="0"/>
                        </a:rPr>
                        <a:t>Graffiti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2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AA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  <a:ea typeface="Times New Roman" pitchFamily="18" charset="0"/>
                          <a:cs typeface="Calibri" pitchFamily="34" charset="0"/>
                        </a:rPr>
                        <a:t>ü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6990"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cs typeface="Times New Roman" pitchFamily="18" charset="0"/>
                        </a:rPr>
                        <a:t>Rövidzárlat és indukció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lianz Neo" panose="020B0504020203020204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2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cs typeface="Times New Roman" pitchFamily="18" charset="0"/>
                        </a:rPr>
                        <a:t>Rövidzárlat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lianz Neo" panose="020B0504020203020204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cs typeface="Times New Roman" pitchFamily="18" charset="0"/>
                        </a:rPr>
                        <a:t>Villámcsapás másodlagos hatása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lianz Neo" panose="020B0504020203020204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2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AA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  <a:ea typeface="Times New Roman" pitchFamily="18" charset="0"/>
                          <a:cs typeface="Calibri" pitchFamily="34" charset="0"/>
                        </a:rPr>
                        <a:t>ü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986"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ea typeface="Calibri" pitchFamily="34" charset="0"/>
                          <a:cs typeface="Times New Roman" pitchFamily="18" charset="0"/>
                        </a:rPr>
                        <a:t>Földrengés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ea typeface="Calibri" pitchFamily="34" charset="0"/>
                          <a:cs typeface="Times New Roman" pitchFamily="18" charset="0"/>
                        </a:rPr>
                        <a:t>Földrengés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  <a:ea typeface="Times New Roman" pitchFamily="18" charset="0"/>
                          <a:cs typeface="Calibri" pitchFamily="34" charset="0"/>
                        </a:rPr>
                        <a:t>ü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  <a:ea typeface="Times New Roman" pitchFamily="18" charset="0"/>
                          <a:cs typeface="Calibri" pitchFamily="34" charset="0"/>
                        </a:rPr>
                        <a:t>ü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" panose="05000000000000000000" pitchFamily="2" charset="2"/>
                          <a:ea typeface="Times New Roman" pitchFamily="18" charset="0"/>
                          <a:cs typeface="Calibri" pitchFamily="34" charset="0"/>
                        </a:rPr>
                        <a:t>ü</a:t>
                      </a: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Wingdings" panose="05000000000000000000" pitchFamily="2" charset="2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219127"/>
                  </a:ext>
                </a:extLst>
              </a:tr>
              <a:tr h="274986"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ea typeface="Calibri" pitchFamily="34" charset="0"/>
                          <a:cs typeface="Times New Roman" pitchFamily="18" charset="0"/>
                        </a:rPr>
                        <a:t>Kiegészítő baleset (választható)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ea typeface="Calibri" pitchFamily="34" charset="0"/>
                          <a:cs typeface="Times New Roman" pitchFamily="18" charset="0"/>
                        </a:rPr>
                        <a:t>Baleset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4882"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ea typeface="Calibri" pitchFamily="34" charset="0"/>
                          <a:cs typeface="Times New Roman" pitchFamily="18" charset="0"/>
                        </a:rPr>
                        <a:t>Kiegészítő élet (választható)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2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ea typeface="Calibri" pitchFamily="34" charset="0"/>
                          <a:cs typeface="Times New Roman" pitchFamily="18" charset="0"/>
                        </a:rPr>
                        <a:t>Bármely okú halál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2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AA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3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Foliennummernplatzhalter 8"/>
          <p:cNvSpPr>
            <a:spLocks noGrp="1"/>
          </p:cNvSpPr>
          <p:nvPr>
            <p:ph type="sldNum" sz="quarter" idx="2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B0BF3663-3EA5-4BCE-BC69-CB3622E5E71A}" type="slidenum">
              <a:rPr lang="en-GB" altLang="hu-HU" sz="800" smtClean="0">
                <a:latin typeface="Allianz Neo" panose="020B0504020203020204" pitchFamily="34" charset="-18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GB" altLang="hu-HU" sz="800">
              <a:latin typeface="Allianz Neo" panose="020B0504020203020204" pitchFamily="34" charset="-18"/>
            </a:endParaRPr>
          </a:p>
        </p:txBody>
      </p:sp>
      <p:sp>
        <p:nvSpPr>
          <p:cNvPr id="60421" name="Textplatzhalter 75"/>
          <p:cNvSpPr>
            <a:spLocks noGrp="1"/>
          </p:cNvSpPr>
          <p:nvPr>
            <p:ph type="body" sz="quarter" idx="19"/>
          </p:nvPr>
        </p:nvSpPr>
        <p:spPr bwMode="auto">
          <a:xfrm>
            <a:off x="0" y="0"/>
            <a:ext cx="8650288" cy="768350"/>
          </a:xfrm>
          <a:solidFill>
            <a:srgbClr val="FFE8B0"/>
          </a:solidFill>
          <a:ln w="9525"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dirty="0">
              <a:solidFill>
                <a:srgbClr val="FFFFFF"/>
              </a:solidFill>
              <a:latin typeface="Allianz Neo" panose="020B0504020203020204" pitchFamily="34" charset="-18"/>
            </a:endParaRPr>
          </a:p>
        </p:txBody>
      </p:sp>
      <p:sp>
        <p:nvSpPr>
          <p:cNvPr id="2" name="Title 1" descr="Standard-Headline"/>
          <p:cNvSpPr>
            <a:spLocks noGrp="1"/>
          </p:cNvSpPr>
          <p:nvPr>
            <p:ph type="title"/>
          </p:nvPr>
        </p:nvSpPr>
        <p:spPr>
          <a:xfrm>
            <a:off x="508000" y="515938"/>
            <a:ext cx="10672763" cy="514350"/>
          </a:xfrm>
        </p:spPr>
        <p:txBody>
          <a:bodyPr/>
          <a:lstStyle/>
          <a:p>
            <a:r>
              <a:rPr lang="hu-HU" dirty="0">
                <a:latin typeface="Allianz Neo" panose="020B0504020203020204" pitchFamily="34" charset="-18"/>
              </a:rPr>
              <a:t>földrengés</a:t>
            </a:r>
            <a:endParaRPr lang="en-GB" dirty="0">
              <a:solidFill>
                <a:srgbClr val="49648C"/>
              </a:solidFill>
              <a:latin typeface="Allianz Neo" panose="020B0504020203020204" pitchFamily="34" charset="-18"/>
            </a:endParaRPr>
          </a:p>
        </p:txBody>
      </p:sp>
      <p:graphicFrame>
        <p:nvGraphicFramePr>
          <p:cNvPr id="8" name="Tartalom helye 11"/>
          <p:cNvGraphicFramePr>
            <a:graphicFrameLocks noGrp="1"/>
          </p:cNvGraphicFramePr>
          <p:nvPr>
            <p:ph sz="quarter" idx="13"/>
          </p:nvPr>
        </p:nvGraphicFramePr>
        <p:xfrm>
          <a:off x="550590" y="1269554"/>
          <a:ext cx="10657184" cy="336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8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hu-HU" sz="2800" dirty="0">
                          <a:latin typeface="Allianz Neo" pitchFamily="34" charset="-18"/>
                        </a:rPr>
                        <a:t>Biztosítási esemény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>
                          <a:latin typeface="Allianz Neo" pitchFamily="34" charset="-18"/>
                        </a:rPr>
                        <a:t>Jellemzők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960">
                <a:tc rowSpan="2">
                  <a:txBody>
                    <a:bodyPr/>
                    <a:lstStyle/>
                    <a:p>
                      <a:r>
                        <a:rPr lang="hu-HU" sz="20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Az EMS skála V. fokozatát elérő földrengés által </a:t>
                      </a:r>
                      <a:r>
                        <a:rPr lang="hu-HU" sz="20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okozott kár.</a:t>
                      </a:r>
                    </a:p>
                    <a:p>
                      <a:endParaRPr lang="hu-HU" sz="2000" b="0" i="0" u="none" strike="noStrike" kern="1200" baseline="0" dirty="0">
                        <a:solidFill>
                          <a:schemeClr val="dk1"/>
                        </a:solidFill>
                        <a:latin typeface="Allianz Neo" panose="020B0504020203020204" pitchFamily="34" charset="-18"/>
                        <a:ea typeface="+mn-ea"/>
                        <a:cs typeface="+mn-cs"/>
                      </a:endParaRPr>
                    </a:p>
                    <a:p>
                      <a:r>
                        <a:rPr lang="hu-HU" sz="20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EMS az </a:t>
                      </a:r>
                      <a:r>
                        <a:rPr lang="hu-HU" sz="2000" b="1" i="0" dirty="0">
                          <a:latin typeface="Allianz Neo" panose="020B0504020203020204" pitchFamily="34" charset="-18"/>
                        </a:rPr>
                        <a:t>Európai </a:t>
                      </a:r>
                      <a:r>
                        <a:rPr lang="hu-HU" sz="2000" b="1" i="0" dirty="0" err="1">
                          <a:latin typeface="Allianz Neo" panose="020B0504020203020204" pitchFamily="34" charset="-18"/>
                        </a:rPr>
                        <a:t>Makroszeizmikus</a:t>
                      </a:r>
                      <a:r>
                        <a:rPr lang="hu-HU" sz="2000" b="1" i="0" dirty="0">
                          <a:latin typeface="Allianz Neo" panose="020B0504020203020204" pitchFamily="34" charset="-18"/>
                        </a:rPr>
                        <a:t> Skála</a:t>
                      </a:r>
                      <a:r>
                        <a:rPr lang="hu-HU" sz="2000" b="1" i="0" baseline="0" dirty="0">
                          <a:latin typeface="Allianz Neo" panose="020B0504020203020204" pitchFamily="34" charset="-18"/>
                        </a:rPr>
                        <a:t> </a:t>
                      </a:r>
                      <a:r>
                        <a:rPr lang="hu-HU" sz="2000" i="0" baseline="0" dirty="0">
                          <a:latin typeface="Allianz Neo" panose="020B0504020203020204" pitchFamily="34" charset="-18"/>
                        </a:rPr>
                        <a:t>rövidítése.</a:t>
                      </a:r>
                    </a:p>
                    <a:p>
                      <a:endParaRPr lang="hu-HU" sz="2000" i="0" baseline="0" dirty="0">
                        <a:latin typeface="Allianz Neo" panose="020B0504020203020204" pitchFamily="34" charset="-18"/>
                      </a:endParaRPr>
                    </a:p>
                    <a:p>
                      <a:endParaRPr lang="hu-HU" sz="2000" i="0" baseline="0" dirty="0">
                        <a:latin typeface="Allianz Neo" panose="020B0504020203020204" pitchFamily="34" charset="-18"/>
                      </a:endParaRPr>
                    </a:p>
                    <a:p>
                      <a:endParaRPr lang="hu-HU" sz="2000" i="0" baseline="0" dirty="0">
                        <a:latin typeface="Allianz Neo" panose="020B0504020203020204" pitchFamily="34" charset="-1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800" dirty="0">
                          <a:latin typeface="Allianz Neo" panose="020B0504020203020204" pitchFamily="34" charset="-18"/>
                        </a:rPr>
                        <a:t>EMS V. fokozat jellemzői</a:t>
                      </a:r>
                    </a:p>
                  </a:txBody>
                  <a:tcPr marL="47625" marR="47625" marT="47625" marB="47625">
                    <a:solidFill>
                      <a:srgbClr val="F5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9141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>
                          <a:latin typeface="Allianz Neo" panose="020B0504020203020204" pitchFamily="34" charset="-18"/>
                        </a:rPr>
                        <a:t>A rengést épületen belül a legtöbben érzik, a szabadban csak néhányan. </a:t>
                      </a:r>
                    </a:p>
                    <a:p>
                      <a:r>
                        <a:rPr lang="hu-HU" sz="1800" dirty="0">
                          <a:latin typeface="Allianz Neo" panose="020B0504020203020204" pitchFamily="34" charset="-18"/>
                        </a:rPr>
                        <a:t>Sok alvó ember felébred, néhányan a szabadba menekülnek. </a:t>
                      </a:r>
                    </a:p>
                    <a:p>
                      <a:r>
                        <a:rPr lang="hu-HU" sz="1800" dirty="0">
                          <a:latin typeface="Allianz Neo" panose="020B0504020203020204" pitchFamily="34" charset="-18"/>
                        </a:rPr>
                        <a:t>Az egész épület remeg, a felfüggesztett tárgyak nagyon lengenek. </a:t>
                      </a:r>
                    </a:p>
                    <a:p>
                      <a:r>
                        <a:rPr lang="hu-HU" sz="1800" dirty="0">
                          <a:latin typeface="Allianz Neo" panose="020B0504020203020204" pitchFamily="34" charset="-18"/>
                        </a:rPr>
                        <a:t>Tányérok, poharak összekoccannak. </a:t>
                      </a:r>
                    </a:p>
                    <a:p>
                      <a:r>
                        <a:rPr lang="hu-HU" sz="1800" dirty="0">
                          <a:latin typeface="Allianz Neo" panose="020B0504020203020204" pitchFamily="34" charset="-18"/>
                        </a:rPr>
                        <a:t>A rezgés erős. </a:t>
                      </a:r>
                    </a:p>
                    <a:p>
                      <a:r>
                        <a:rPr lang="hu-HU" sz="1800" dirty="0">
                          <a:latin typeface="Allianz Neo" panose="020B0504020203020204" pitchFamily="34" charset="-18"/>
                        </a:rPr>
                        <a:t>Felül nehéz tárgyak felborulnak. </a:t>
                      </a:r>
                    </a:p>
                    <a:p>
                      <a:r>
                        <a:rPr lang="hu-HU" sz="1800" dirty="0">
                          <a:latin typeface="Allianz Neo" panose="020B0504020203020204" pitchFamily="34" charset="-18"/>
                        </a:rPr>
                        <a:t>Ajtók, ablakok kinyílnak vagy bezáródnak.</a:t>
                      </a:r>
                    </a:p>
                  </a:txBody>
                  <a:tcPr>
                    <a:solidFill>
                      <a:srgbClr val="F5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églalap 5">
            <a:extLst>
              <a:ext uri="{FF2B5EF4-FFF2-40B4-BE49-F238E27FC236}">
                <a16:creationId xmlns:a16="http://schemas.microsoft.com/office/drawing/2014/main" id="{F8F6B8DC-96D0-4104-93AD-73500C10B088}"/>
              </a:ext>
            </a:extLst>
          </p:cNvPr>
          <p:cNvSpPr/>
          <p:nvPr/>
        </p:nvSpPr>
        <p:spPr>
          <a:xfrm>
            <a:off x="568596" y="4889068"/>
            <a:ext cx="10612168" cy="700966"/>
          </a:xfrm>
          <a:prstGeom prst="rect">
            <a:avLst/>
          </a:prstGeom>
          <a:solidFill>
            <a:srgbClr val="F4F2F2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hu-HU" sz="2800" dirty="0">
                <a:solidFill>
                  <a:srgbClr val="FF0000"/>
                </a:solidFill>
                <a:latin typeface="Allianz Neo" panose="020B0504020203020204" pitchFamily="34" charset="0"/>
              </a:rPr>
              <a:t>A változás, hogy minden </a:t>
            </a:r>
            <a:r>
              <a:rPr lang="hu-HU" sz="2800" b="1" dirty="0">
                <a:solidFill>
                  <a:srgbClr val="FF0000"/>
                </a:solidFill>
                <a:latin typeface="Allianz Neo" panose="020B0504020203020204" pitchFamily="34" charset="0"/>
              </a:rPr>
              <a:t>csomagnak része lett ez a biztosítási esemény</a:t>
            </a:r>
            <a:r>
              <a:rPr lang="hu-HU" sz="2800" dirty="0">
                <a:solidFill>
                  <a:srgbClr val="FF0000"/>
                </a:solidFill>
                <a:latin typeface="Allianz Neo" panose="020B0504020203020204" pitchFamily="34" charset="0"/>
              </a:rPr>
              <a:t>!</a:t>
            </a:r>
            <a:r>
              <a:rPr lang="hu-HU" sz="2800" b="1" dirty="0">
                <a:solidFill>
                  <a:srgbClr val="FF0000"/>
                </a:solidFill>
                <a:latin typeface="Allianz Neo" panose="020B05040202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8489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Foliennummernplatzhalter 8"/>
          <p:cNvSpPr>
            <a:spLocks noGrp="1"/>
          </p:cNvSpPr>
          <p:nvPr>
            <p:ph type="sldNum" sz="quarter" idx="2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B0BF3663-3EA5-4BCE-BC69-CB3622E5E71A}" type="slidenum">
              <a:rPr lang="en-GB" altLang="hu-HU" sz="800" smtClean="0">
                <a:latin typeface="Allianz Neo" panose="020B0504020203020204" pitchFamily="34" charset="-18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GB" altLang="hu-HU" sz="800">
              <a:latin typeface="Allianz Neo" panose="020B0504020203020204" pitchFamily="34" charset="-18"/>
            </a:endParaRPr>
          </a:p>
        </p:txBody>
      </p:sp>
      <p:sp>
        <p:nvSpPr>
          <p:cNvPr id="60421" name="Textplatzhalter 75"/>
          <p:cNvSpPr>
            <a:spLocks noGrp="1"/>
          </p:cNvSpPr>
          <p:nvPr>
            <p:ph type="body" sz="quarter" idx="19"/>
          </p:nvPr>
        </p:nvSpPr>
        <p:spPr bwMode="auto">
          <a:xfrm>
            <a:off x="0" y="0"/>
            <a:ext cx="8650288" cy="768350"/>
          </a:xfrm>
          <a:solidFill>
            <a:srgbClr val="FFE8B0"/>
          </a:solidFill>
          <a:ln w="9525"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dirty="0">
              <a:solidFill>
                <a:srgbClr val="FFFFFF"/>
              </a:solidFill>
              <a:latin typeface="Allianz Neo" panose="020B0504020203020204" pitchFamily="34" charset="-18"/>
            </a:endParaRPr>
          </a:p>
        </p:txBody>
      </p:sp>
      <p:sp>
        <p:nvSpPr>
          <p:cNvPr id="2" name="Title 1" descr="Standard-Headline"/>
          <p:cNvSpPr>
            <a:spLocks noGrp="1"/>
          </p:cNvSpPr>
          <p:nvPr>
            <p:ph type="title"/>
          </p:nvPr>
        </p:nvSpPr>
        <p:spPr>
          <a:xfrm>
            <a:off x="508001" y="515938"/>
            <a:ext cx="10411742" cy="514350"/>
          </a:xfrm>
        </p:spPr>
        <p:txBody>
          <a:bodyPr/>
          <a:lstStyle/>
          <a:p>
            <a:r>
              <a:rPr lang="hu-HU" altLang="hu-HU" cap="none" dirty="0">
                <a:latin typeface="Allianz Neo" panose="020B0504020203020204" pitchFamily="34" charset="-18"/>
                <a:cs typeface="Times New Roman" pitchFamily="18" charset="0"/>
              </a:rPr>
              <a:t>BIZTOSÍTÁSI ESEMÉNNYEL KAPCSOLATOS KÖLTSÉGEK TÉRÍTÉSE</a:t>
            </a:r>
            <a:endParaRPr lang="en-GB" cap="none" dirty="0">
              <a:latin typeface="Allianz Neo" panose="020B0504020203020204" pitchFamily="34" charset="-18"/>
            </a:endParaRPr>
          </a:p>
        </p:txBody>
      </p:sp>
      <p:graphicFrame>
        <p:nvGraphicFramePr>
          <p:cNvPr id="11" name="Tartalom helye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12721694"/>
              </p:ext>
            </p:extLst>
          </p:nvPr>
        </p:nvGraphicFramePr>
        <p:xfrm>
          <a:off x="550590" y="2061642"/>
          <a:ext cx="8424936" cy="2739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1606"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Allianz Neo" pitchFamily="34" charset="-18"/>
                        </a:rPr>
                        <a:t>Biztosítási esemény (térített költségek)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7695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hu-HU" sz="2000" b="1" dirty="0">
                          <a:latin typeface="Allianz Neo" pitchFamily="34" charset="-18"/>
                        </a:rPr>
                        <a:t>Kárenyhítési költségek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hu-HU" sz="2000" b="1" dirty="0">
                        <a:latin typeface="Allianz Neo" pitchFamily="34" charset="-18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hu-HU" sz="2000" b="1" dirty="0">
                          <a:latin typeface="Allianz Neo" pitchFamily="34" charset="-18"/>
                        </a:rPr>
                        <a:t>Ideiglenes lakás bérleti díjának térítése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hu-HU" sz="2000" b="1" dirty="0">
                        <a:latin typeface="Allianz Neo" pitchFamily="34" charset="-18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hu-HU" sz="2000" b="1" dirty="0">
                          <a:latin typeface="Allianz Neo" pitchFamily="34" charset="-18"/>
                        </a:rPr>
                        <a:t>Egyéb költségek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606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Foliennummernplatzhalter 8"/>
          <p:cNvSpPr>
            <a:spLocks noGrp="1"/>
          </p:cNvSpPr>
          <p:nvPr>
            <p:ph type="sldNum" sz="quarter" idx="2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B0BF3663-3EA5-4BCE-BC69-CB3622E5E71A}" type="slidenum">
              <a:rPr lang="en-GB" altLang="hu-HU" sz="800" smtClean="0">
                <a:latin typeface="Allianz Neo" panose="020B0504020203020204" pitchFamily="34" charset="-18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GB" altLang="hu-HU" sz="800">
              <a:latin typeface="Allianz Neo" panose="020B0504020203020204" pitchFamily="34" charset="-18"/>
            </a:endParaRPr>
          </a:p>
        </p:txBody>
      </p:sp>
      <p:sp>
        <p:nvSpPr>
          <p:cNvPr id="60421" name="Textplatzhalter 75"/>
          <p:cNvSpPr>
            <a:spLocks noGrp="1"/>
          </p:cNvSpPr>
          <p:nvPr>
            <p:ph type="body" sz="quarter" idx="19"/>
          </p:nvPr>
        </p:nvSpPr>
        <p:spPr bwMode="auto">
          <a:xfrm>
            <a:off x="0" y="0"/>
            <a:ext cx="8650288" cy="768350"/>
          </a:xfrm>
          <a:solidFill>
            <a:srgbClr val="FFE8B0"/>
          </a:solidFill>
          <a:ln w="9525"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dirty="0">
              <a:solidFill>
                <a:srgbClr val="FFFFFF"/>
              </a:solidFill>
              <a:latin typeface="Allianz Neo" panose="020B0504020203020204" pitchFamily="34" charset="-18"/>
            </a:endParaRPr>
          </a:p>
        </p:txBody>
      </p:sp>
      <p:sp>
        <p:nvSpPr>
          <p:cNvPr id="2" name="Title 1" descr="Standard-Headline"/>
          <p:cNvSpPr>
            <a:spLocks noGrp="1"/>
          </p:cNvSpPr>
          <p:nvPr>
            <p:ph type="title"/>
          </p:nvPr>
        </p:nvSpPr>
        <p:spPr>
          <a:xfrm>
            <a:off x="508001" y="515938"/>
            <a:ext cx="10411742" cy="514350"/>
          </a:xfrm>
        </p:spPr>
        <p:txBody>
          <a:bodyPr/>
          <a:lstStyle/>
          <a:p>
            <a:r>
              <a:rPr lang="hu-HU" dirty="0">
                <a:latin typeface="Allianz Neo" panose="020B0504020203020204" pitchFamily="34" charset="-18"/>
              </a:rPr>
              <a:t>Kárenyhítési költségek térítése</a:t>
            </a:r>
            <a:r>
              <a:rPr lang="hu-HU" sz="3200" dirty="0">
                <a:solidFill>
                  <a:schemeClr val="dk1"/>
                </a:solidFill>
                <a:latin typeface="Allianz Neo" panose="020B0504020203020204" pitchFamily="34" charset="-18"/>
              </a:rPr>
              <a:t/>
            </a:r>
            <a:br>
              <a:rPr lang="hu-HU" sz="3200" dirty="0">
                <a:solidFill>
                  <a:schemeClr val="dk1"/>
                </a:solidFill>
                <a:latin typeface="Allianz Neo" panose="020B0504020203020204" pitchFamily="34" charset="-18"/>
              </a:rPr>
            </a:br>
            <a:endParaRPr lang="en-GB" dirty="0">
              <a:solidFill>
                <a:srgbClr val="49648C"/>
              </a:solidFill>
              <a:latin typeface="Allianz Neo" panose="020B0504020203020204" pitchFamily="34" charset="-18"/>
            </a:endParaRPr>
          </a:p>
        </p:txBody>
      </p:sp>
      <p:graphicFrame>
        <p:nvGraphicFramePr>
          <p:cNvPr id="11" name="Tartalom helye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06019512"/>
              </p:ext>
            </p:extLst>
          </p:nvPr>
        </p:nvGraphicFramePr>
        <p:xfrm>
          <a:off x="406574" y="1557586"/>
          <a:ext cx="9649072" cy="39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7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1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8055"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Allianz Neo" pitchFamily="34" charset="-18"/>
                        </a:rPr>
                        <a:t>Biztosítási esemény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Allianz Neo" pitchFamily="34" charset="-18"/>
                        </a:rPr>
                        <a:t>Kizárások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622">
                <a:tc rowSpan="2">
                  <a:txBody>
                    <a:bodyPr/>
                    <a:lstStyle/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 biztosító </a:t>
                      </a:r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 biztosítási összeg keretei között megtéríti a kárenyhítés költségeit, </a:t>
                      </a:r>
                      <a:r>
                        <a:rPr lang="es-ES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abban az esetben is, ha a kárenyhítés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 nem vezetett eredményre. (biztosítási összegen belül, limit nélkül)</a:t>
                      </a:r>
                    </a:p>
                    <a:p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Kárenyhítésnek minősülnek 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különösen, de nem kizárólagosan az alábbi tevékenységek: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tűzoltás,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mentés,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Ideiglenes tetőépítés,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aládúcolás.</a:t>
                      </a:r>
                      <a:endParaRPr lang="hu-HU" sz="1800" b="1" dirty="0">
                        <a:latin typeface="Allianz Neo" pitchFamily="34" charset="-1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Kockázatviselésből kizárt események és vagyontárgyak, nem térülő károk: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hu-HU" sz="1600" kern="1200" dirty="0">
                        <a:solidFill>
                          <a:schemeClr val="dk1"/>
                        </a:solidFill>
                        <a:latin typeface="Allianz Neo" pitchFamily="34" charset="-18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5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2563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Alulbiztosítás esetén a biztosító a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 kárenyhítési költségeket a biztosítási összeg és a vagyontárgy értékének arányában téríti meg</a:t>
                      </a:r>
                      <a:r>
                        <a:rPr lang="hu-HU" sz="24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.</a:t>
                      </a:r>
                      <a:endParaRPr lang="hu-HU" sz="1800" dirty="0">
                        <a:latin typeface="Allianz Neo" pitchFamily="34" charset="-18"/>
                      </a:endParaRPr>
                    </a:p>
                  </a:txBody>
                  <a:tcPr>
                    <a:solidFill>
                      <a:srgbClr val="F5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7323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Foliennummernplatzhalter 8"/>
          <p:cNvSpPr>
            <a:spLocks noGrp="1"/>
          </p:cNvSpPr>
          <p:nvPr>
            <p:ph type="sldNum" sz="quarter" idx="2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B0BF3663-3EA5-4BCE-BC69-CB3622E5E71A}" type="slidenum">
              <a:rPr lang="en-GB" altLang="hu-HU" sz="800" smtClean="0">
                <a:latin typeface="Allianz Neo" panose="020B0504020203020204" pitchFamily="34" charset="-18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GB" altLang="hu-HU" sz="800">
              <a:latin typeface="Allianz Neo" panose="020B0504020203020204" pitchFamily="34" charset="-18"/>
            </a:endParaRPr>
          </a:p>
        </p:txBody>
      </p:sp>
      <p:sp>
        <p:nvSpPr>
          <p:cNvPr id="60421" name="Textplatzhalter 75"/>
          <p:cNvSpPr>
            <a:spLocks noGrp="1"/>
          </p:cNvSpPr>
          <p:nvPr>
            <p:ph type="body" sz="quarter" idx="19"/>
          </p:nvPr>
        </p:nvSpPr>
        <p:spPr bwMode="auto">
          <a:xfrm>
            <a:off x="0" y="0"/>
            <a:ext cx="8650288" cy="768350"/>
          </a:xfrm>
          <a:solidFill>
            <a:srgbClr val="FFE8B0"/>
          </a:solidFill>
          <a:ln w="9525"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dirty="0">
              <a:solidFill>
                <a:srgbClr val="FFFFFF"/>
              </a:solidFill>
              <a:latin typeface="Allianz Neo" panose="020B0504020203020204" pitchFamily="34" charset="-18"/>
            </a:endParaRPr>
          </a:p>
        </p:txBody>
      </p:sp>
      <p:sp>
        <p:nvSpPr>
          <p:cNvPr id="2" name="Title 1" descr="Standard-Headline"/>
          <p:cNvSpPr>
            <a:spLocks noGrp="1"/>
          </p:cNvSpPr>
          <p:nvPr>
            <p:ph type="title"/>
          </p:nvPr>
        </p:nvSpPr>
        <p:spPr>
          <a:xfrm>
            <a:off x="508001" y="515938"/>
            <a:ext cx="10411742" cy="514350"/>
          </a:xfrm>
        </p:spPr>
        <p:txBody>
          <a:bodyPr/>
          <a:lstStyle/>
          <a:p>
            <a:r>
              <a:rPr lang="hu-HU" dirty="0">
                <a:latin typeface="Allianz Neo" panose="020B0504020203020204" pitchFamily="34" charset="-18"/>
              </a:rPr>
              <a:t>Ideiglenes lakás bérleti díjának térítése</a:t>
            </a:r>
            <a:r>
              <a:rPr lang="hu-HU" sz="3200" dirty="0">
                <a:latin typeface="Allianz Neo" panose="020B0504020203020204" pitchFamily="34" charset="-18"/>
              </a:rPr>
              <a:t/>
            </a:r>
            <a:br>
              <a:rPr lang="hu-HU" sz="3200" dirty="0">
                <a:latin typeface="Allianz Neo" panose="020B0504020203020204" pitchFamily="34" charset="-18"/>
              </a:rPr>
            </a:br>
            <a:endParaRPr lang="en-GB" dirty="0">
              <a:solidFill>
                <a:srgbClr val="49648C"/>
              </a:solidFill>
              <a:latin typeface="Allianz Neo" panose="020B0504020203020204" pitchFamily="34" charset="-18"/>
            </a:endParaRPr>
          </a:p>
        </p:txBody>
      </p:sp>
      <p:graphicFrame>
        <p:nvGraphicFramePr>
          <p:cNvPr id="11" name="Tartalom helye 11"/>
          <p:cNvGraphicFramePr>
            <a:graphicFrameLocks noGrp="1"/>
          </p:cNvGraphicFramePr>
          <p:nvPr>
            <p:ph sz="quarter" idx="13"/>
          </p:nvPr>
        </p:nvGraphicFramePr>
        <p:xfrm>
          <a:off x="550590" y="2061642"/>
          <a:ext cx="8424936" cy="2739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1606"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Allianz Neo" pitchFamily="34" charset="-18"/>
                        </a:rPr>
                        <a:t>Biztosítási esemény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7695">
                <a:tc>
                  <a:txBody>
                    <a:bodyPr/>
                    <a:lstStyle/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Ha a </a:t>
                      </a:r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területileg illetékes hatóság valamely biztosítási esemény miatt a biztosított lakást, illetve lakóépületet lakhatatlanná nyilvánítj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a, a biztosító a kiköltözéstől a lakhatóvá válásig, de </a:t>
                      </a:r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legfeljebb 90 napig, megtéríti a biztosítási összegen felül az ideiglenes lakás 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indokolt és </a:t>
                      </a:r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igazolt bérleti díját 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is </a:t>
                      </a:r>
                    </a:p>
                    <a:p>
                      <a:endParaRPr lang="hu-HU" sz="1800" b="0" i="0" u="none" strike="noStrike" kern="1200" baseline="0" dirty="0">
                        <a:solidFill>
                          <a:schemeClr val="dk1"/>
                        </a:solidFill>
                        <a:latin typeface="Allianz Neo" panose="020B0504020203020204" pitchFamily="34" charset="-18"/>
                        <a:ea typeface="+mn-ea"/>
                        <a:cs typeface="+mn-cs"/>
                      </a:endParaRPr>
                    </a:p>
                    <a:p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legfeljebb 300 000 Ft-ig, azaz háromszázezer forintig.</a:t>
                      </a:r>
                      <a:endParaRPr lang="hu-HU" sz="1800" dirty="0">
                        <a:latin typeface="Allianz Neo" pitchFamily="34" charset="-1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209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Foliennummernplatzhalter 8"/>
          <p:cNvSpPr>
            <a:spLocks noGrp="1"/>
          </p:cNvSpPr>
          <p:nvPr>
            <p:ph type="sldNum" sz="quarter" idx="2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B0BF3663-3EA5-4BCE-BC69-CB3622E5E71A}" type="slidenum">
              <a:rPr lang="en-GB" altLang="hu-HU" sz="800" smtClean="0">
                <a:latin typeface="Allianz Neo" panose="020B0504020203020204" pitchFamily="34" charset="-18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GB" altLang="hu-HU" sz="800">
              <a:latin typeface="Allianz Neo" panose="020B0504020203020204" pitchFamily="34" charset="-18"/>
            </a:endParaRPr>
          </a:p>
        </p:txBody>
      </p:sp>
      <p:sp>
        <p:nvSpPr>
          <p:cNvPr id="60421" name="Textplatzhalter 75"/>
          <p:cNvSpPr>
            <a:spLocks noGrp="1"/>
          </p:cNvSpPr>
          <p:nvPr>
            <p:ph type="body" sz="quarter" idx="19"/>
          </p:nvPr>
        </p:nvSpPr>
        <p:spPr bwMode="auto">
          <a:xfrm>
            <a:off x="0" y="0"/>
            <a:ext cx="8650288" cy="768350"/>
          </a:xfrm>
          <a:solidFill>
            <a:srgbClr val="FFE8B0"/>
          </a:solidFill>
          <a:ln w="9525"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dirty="0">
              <a:solidFill>
                <a:srgbClr val="FFFFFF"/>
              </a:solidFill>
              <a:latin typeface="Allianz Neo" panose="020B0504020203020204" pitchFamily="34" charset="-18"/>
            </a:endParaRPr>
          </a:p>
        </p:txBody>
      </p:sp>
      <p:sp>
        <p:nvSpPr>
          <p:cNvPr id="2" name="Title 1" descr="Standard-Headline"/>
          <p:cNvSpPr>
            <a:spLocks noGrp="1"/>
          </p:cNvSpPr>
          <p:nvPr>
            <p:ph type="title"/>
          </p:nvPr>
        </p:nvSpPr>
        <p:spPr>
          <a:xfrm>
            <a:off x="508001" y="515938"/>
            <a:ext cx="10411742" cy="514350"/>
          </a:xfrm>
        </p:spPr>
        <p:txBody>
          <a:bodyPr/>
          <a:lstStyle/>
          <a:p>
            <a:pPr lvl="0"/>
            <a:r>
              <a:rPr lang="hu-HU" dirty="0">
                <a:latin typeface="Allianz Neo" panose="020B0504020203020204" pitchFamily="34" charset="-18"/>
              </a:rPr>
              <a:t>Egyéb költségek térítése</a:t>
            </a:r>
            <a:endParaRPr lang="en-GB" dirty="0">
              <a:solidFill>
                <a:srgbClr val="49648C"/>
              </a:solidFill>
              <a:latin typeface="Allianz Neo" panose="020B0504020203020204" pitchFamily="34" charset="-18"/>
            </a:endParaRPr>
          </a:p>
        </p:txBody>
      </p:sp>
      <p:graphicFrame>
        <p:nvGraphicFramePr>
          <p:cNvPr id="11" name="Tartalom helye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69003558"/>
              </p:ext>
            </p:extLst>
          </p:nvPr>
        </p:nvGraphicFramePr>
        <p:xfrm>
          <a:off x="406574" y="1629594"/>
          <a:ext cx="10585176" cy="3011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8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1606"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Allianz Neo" pitchFamily="34" charset="-18"/>
                        </a:rPr>
                        <a:t>Biztosítási esemény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Allianz Neo" pitchFamily="34" charset="-18"/>
                        </a:rPr>
                        <a:t>Szolgáltatás</a:t>
                      </a:r>
                      <a:r>
                        <a:rPr lang="hu-HU" sz="2000" baseline="0" dirty="0">
                          <a:latin typeface="Allianz Neo" pitchFamily="34" charset="-18"/>
                        </a:rPr>
                        <a:t> korlátozása</a:t>
                      </a:r>
                      <a:endParaRPr lang="hu-HU" sz="2000" dirty="0">
                        <a:latin typeface="Allianz Neo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6546">
                <a:tc rowSpan="2">
                  <a:txBody>
                    <a:bodyPr/>
                    <a:lstStyle/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 biztosító a biztosítási összegen felül a </a:t>
                      </a:r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káridőponti épületbiztosítási összeg 5%-a erejéig 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megtéríti a biztosított vagyontárgy károsodásával kapcsolatos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és indokolt, kárenyhítésnek nem minősülő</a:t>
                      </a:r>
                    </a:p>
                    <a:p>
                      <a:endParaRPr lang="hu-HU" sz="1800" b="0" i="0" u="none" strike="noStrike" kern="1200" baseline="0" dirty="0">
                        <a:solidFill>
                          <a:schemeClr val="dk1"/>
                        </a:solidFill>
                        <a:latin typeface="Allianz Neo" panose="020B0504020203020204" pitchFamily="34" charset="-18"/>
                        <a:ea typeface="+mn-ea"/>
                        <a:cs typeface="+mn-cs"/>
                      </a:endParaRP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bontás,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rom- és törmelékeltakarítás és elszállítás,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tervezés és hatósági engedélyezés,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helyreállítást követő egyszeri takarítás.</a:t>
                      </a:r>
                      <a:endParaRPr lang="hu-HU" sz="1800" dirty="0">
                        <a:latin typeface="Allianz Neo" pitchFamily="34" charset="-1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Az 5%-os térítési határ valamennyi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 egyéb költségre együttesen vonatkozik.</a:t>
                      </a:r>
                    </a:p>
                  </a:txBody>
                  <a:tcPr>
                    <a:solidFill>
                      <a:srgbClr val="F5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9141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Alulbiztosítás esetén a biztosító a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kárenyhítési költségeket a biztosítási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összeg és a vagyontárgy értékének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arányában téríti meg.</a:t>
                      </a:r>
                      <a:endParaRPr lang="hu-HU" sz="1800" dirty="0">
                        <a:latin typeface="Allianz Neo" pitchFamily="34" charset="-18"/>
                      </a:endParaRPr>
                    </a:p>
                  </a:txBody>
                  <a:tcPr>
                    <a:solidFill>
                      <a:srgbClr val="F5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447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Foliennummernplatzhalter 8"/>
          <p:cNvSpPr>
            <a:spLocks noGrp="1"/>
          </p:cNvSpPr>
          <p:nvPr>
            <p:ph type="sldNum" sz="quarter" idx="2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B0BF3663-3EA5-4BCE-BC69-CB3622E5E71A}" type="slidenum">
              <a:rPr lang="en-GB" altLang="hu-HU" sz="800" smtClean="0">
                <a:latin typeface="Allianz Neo" panose="020B0504020203020204" pitchFamily="34" charset="-18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GB" altLang="hu-HU" sz="800">
              <a:latin typeface="Allianz Neo" panose="020B0504020203020204" pitchFamily="34" charset="-18"/>
            </a:endParaRPr>
          </a:p>
        </p:txBody>
      </p:sp>
      <p:sp>
        <p:nvSpPr>
          <p:cNvPr id="60421" name="Textplatzhalter 75"/>
          <p:cNvSpPr>
            <a:spLocks noGrp="1"/>
          </p:cNvSpPr>
          <p:nvPr>
            <p:ph type="body" sz="quarter" idx="19"/>
          </p:nvPr>
        </p:nvSpPr>
        <p:spPr bwMode="auto">
          <a:xfrm>
            <a:off x="0" y="0"/>
            <a:ext cx="8650288" cy="768350"/>
          </a:xfrm>
          <a:solidFill>
            <a:srgbClr val="FFE8B0"/>
          </a:solidFill>
          <a:ln w="9525"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dirty="0">
              <a:solidFill>
                <a:srgbClr val="FFFFFF"/>
              </a:solidFill>
              <a:latin typeface="Allianz Neo" panose="020B0504020203020204" pitchFamily="34" charset="-18"/>
            </a:endParaRPr>
          </a:p>
        </p:txBody>
      </p:sp>
      <p:graphicFrame>
        <p:nvGraphicFramePr>
          <p:cNvPr id="8" name="Tartalom helye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06445278"/>
              </p:ext>
            </p:extLst>
          </p:nvPr>
        </p:nvGraphicFramePr>
        <p:xfrm>
          <a:off x="622598" y="1125538"/>
          <a:ext cx="10945216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665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Allianz Neo" pitchFamily="34" charset="-18"/>
                        </a:rPr>
                        <a:t>Biztosítási esemény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Allianz Neo" pitchFamily="34" charset="-18"/>
                        </a:rPr>
                        <a:t>Vészhelyzet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370">
                <a:tc>
                  <a:txBody>
                    <a:bodyPr/>
                    <a:lstStyle/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Biztosítási eseménynek minősül a</a:t>
                      </a:r>
                    </a:p>
                    <a:p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kockázatviselés helyén bekövetkező vészhelyzet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. A biztosító szolgáltatását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megalapozó egyes vészhelyzetek meghatározását a biztosítási  szolgáltatásokról szóló későbbi diákon felsorolt ismeretek tartalmazzák.</a:t>
                      </a:r>
                    </a:p>
                    <a:p>
                      <a:endParaRPr lang="hu-HU" sz="1800" b="0" i="0" u="none" strike="noStrike" kern="1200" baseline="0" dirty="0">
                        <a:solidFill>
                          <a:schemeClr val="dk1"/>
                        </a:solidFill>
                        <a:latin typeface="Allianz Neo" panose="020B0504020203020204" pitchFamily="34" charset="-18"/>
                        <a:ea typeface="+mn-ea"/>
                        <a:cs typeface="+mn-cs"/>
                      </a:endParaRP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 </a:t>
                      </a:r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biztosító telefonos ügyfélszolgálata</a:t>
                      </a:r>
                    </a:p>
                    <a:p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dönt arról, hogy 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 biztosított által a biztosítási esemény bejelentésekor közölt </a:t>
                      </a:r>
                      <a:r>
                        <a:rPr lang="es-ES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információk és a jelen különös biztosítási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 feltételek alapján </a:t>
                      </a:r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 bekövetkezett esemény vészhelyzetnek minősül-e.</a:t>
                      </a:r>
                      <a:endParaRPr lang="hu-HU" sz="1800" b="1" dirty="0">
                        <a:latin typeface="Allianz Neo" pitchFamily="34" charset="-18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hu-HU" sz="1800" b="0" dirty="0">
                        <a:latin typeface="Allianz Neo" pitchFamily="34" charset="-1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800" dirty="0">
                          <a:latin typeface="Allianz Neo" panose="020B0504020203020204" pitchFamily="34" charset="-18"/>
                        </a:rPr>
                        <a:t>Vészhelyzetnek minősül </a:t>
                      </a:r>
                      <a:r>
                        <a:rPr lang="hu-HU" sz="1800" b="1" dirty="0">
                          <a:latin typeface="Allianz Neo" panose="020B0504020203020204" pitchFamily="34" charset="-18"/>
                        </a:rPr>
                        <a:t>az az esemény</a:t>
                      </a:r>
                      <a:r>
                        <a:rPr lang="hu-HU" sz="1800" dirty="0">
                          <a:latin typeface="Allianz Neo" panose="020B0504020203020204" pitchFamily="34" charset="-18"/>
                        </a:rPr>
                        <a:t>, mely a </a:t>
                      </a:r>
                      <a:r>
                        <a:rPr lang="hu-HU" sz="1800" b="1" dirty="0">
                          <a:latin typeface="Allianz Neo" panose="020B0504020203020204" pitchFamily="34" charset="-18"/>
                        </a:rPr>
                        <a:t>kockázatviselés helyén lévő ingatlan épületszerkezeteinek, épületberendezéseinek meghibásodása, vagy </a:t>
                      </a:r>
                      <a:r>
                        <a:rPr lang="hu-HU" sz="1800" b="1" dirty="0" err="1">
                          <a:latin typeface="Allianz Neo" panose="020B0504020203020204" pitchFamily="34" charset="-18"/>
                        </a:rPr>
                        <a:t>balesetszerűen</a:t>
                      </a:r>
                      <a:r>
                        <a:rPr lang="hu-HU" sz="1800" b="1" dirty="0">
                          <a:latin typeface="Allianz Neo" panose="020B0504020203020204" pitchFamily="34" charset="-18"/>
                        </a:rPr>
                        <a:t> </a:t>
                      </a:r>
                      <a:r>
                        <a:rPr lang="hu-HU" sz="1800" dirty="0">
                          <a:latin typeface="Allianz Neo" panose="020B0504020203020204" pitchFamily="34" charset="-18"/>
                        </a:rPr>
                        <a:t>– előre nem látható okból, véletlenül, váratlanul, külső behatás miatt – </a:t>
                      </a:r>
                      <a:r>
                        <a:rPr lang="hu-HU" sz="1800" b="1" dirty="0">
                          <a:latin typeface="Allianz Neo" panose="020B0504020203020204" pitchFamily="34" charset="-18"/>
                        </a:rPr>
                        <a:t>bekövetkezett fizikai károsodása következtében sürgős beavatkozást igényel</a:t>
                      </a:r>
                      <a:r>
                        <a:rPr lang="hu-HU" sz="1800" dirty="0">
                          <a:latin typeface="Allianz Neo" panose="020B0504020203020204" pitchFamily="34" charset="-18"/>
                        </a:rPr>
                        <a:t> a további károk és/vagy a balesetveszély megelőzése érdekében, amennyiben az adott vészhelyzet a biztosító </a:t>
                      </a:r>
                      <a:r>
                        <a:rPr lang="hu-HU" sz="1800" dirty="0" err="1">
                          <a:latin typeface="Allianz Neo" panose="020B0504020203020204" pitchFamily="34" charset="-18"/>
                        </a:rPr>
                        <a:t>Assistance</a:t>
                      </a:r>
                      <a:r>
                        <a:rPr lang="hu-HU" sz="1800" dirty="0">
                          <a:latin typeface="Allianz Neo" panose="020B0504020203020204" pitchFamily="34" charset="-18"/>
                        </a:rPr>
                        <a:t> szolgáltatásával elhárítható.</a:t>
                      </a:r>
                    </a:p>
                    <a:p>
                      <a:endParaRPr lang="hu-HU" sz="1800" dirty="0">
                        <a:latin typeface="Allianz Neo" panose="020B0504020203020204" pitchFamily="34" charset="-18"/>
                      </a:endParaRPr>
                    </a:p>
                    <a:p>
                      <a:r>
                        <a:rPr lang="hu-HU" sz="1800" dirty="0">
                          <a:latin typeface="Allianz Neo" panose="020B0504020203020204" pitchFamily="34" charset="-18"/>
                        </a:rPr>
                        <a:t>Vészhelyzetnek minősülnek </a:t>
                      </a:r>
                      <a:r>
                        <a:rPr lang="hu-HU" sz="1800" b="1" dirty="0">
                          <a:latin typeface="Allianz Neo" panose="020B0504020203020204" pitchFamily="34" charset="-18"/>
                        </a:rPr>
                        <a:t>a fentieken túlmenően egyes tételesen meghatározott </a:t>
                      </a:r>
                      <a:r>
                        <a:rPr lang="nl-NL" sz="1800" b="1" dirty="0">
                          <a:latin typeface="Allianz Neo" panose="020B0504020203020204" pitchFamily="34" charset="-18"/>
                        </a:rPr>
                        <a:t>élethelyzetek is, melyek előre nem</a:t>
                      </a:r>
                      <a:r>
                        <a:rPr lang="hu-HU" sz="1800" b="1" dirty="0">
                          <a:latin typeface="Allianz Neo" panose="020B0504020203020204" pitchFamily="34" charset="-18"/>
                        </a:rPr>
                        <a:t> látható okból, véletlenül, váratlanul következnek be, és sürgős beavatkozást</a:t>
                      </a:r>
                    </a:p>
                    <a:p>
                      <a:r>
                        <a:rPr lang="hu-HU" sz="1800" b="1" dirty="0">
                          <a:latin typeface="Allianz Neo" panose="020B0504020203020204" pitchFamily="34" charset="-18"/>
                        </a:rPr>
                        <a:t>igényelnek </a:t>
                      </a:r>
                      <a:r>
                        <a:rPr lang="hu-HU" sz="1800" dirty="0">
                          <a:latin typeface="Allianz Neo" panose="020B0504020203020204" pitchFamily="34" charset="-18"/>
                        </a:rPr>
                        <a:t>a kockázatviselés helyén bekövetkező esetleges károk, hátrányos következmények megelőzésében. A vészhelyzet elhárítását követően esetlegesen felmerülő helyreállítási költségeket a Vagyonbiztosítás különös feltételei   szerint téríti meg a biztosító</a:t>
                      </a:r>
                      <a:r>
                        <a:rPr lang="hu-HU" sz="1000" dirty="0">
                          <a:latin typeface="Allianz Neo" panose="020B0504020203020204" pitchFamily="34" charset="-18"/>
                        </a:rPr>
                        <a:t>.</a:t>
                      </a:r>
                      <a:endParaRPr lang="hu-HU" sz="1800" b="0" i="0" u="none" strike="noStrike" kern="1200" baseline="0" dirty="0">
                        <a:solidFill>
                          <a:schemeClr val="dk1"/>
                        </a:solidFill>
                        <a:latin typeface="Allianz Neo" panose="020B0504020203020204" pitchFamily="34" charset="-18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5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itle 1" descr="Standard-Headline">
            <a:extLst>
              <a:ext uri="{FF2B5EF4-FFF2-40B4-BE49-F238E27FC236}">
                <a16:creationId xmlns:a16="http://schemas.microsoft.com/office/drawing/2014/main" id="{D94775D2-6F02-4BFE-AEB8-ECBDA8E4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515938"/>
            <a:ext cx="5803230" cy="514350"/>
          </a:xfrm>
        </p:spPr>
        <p:txBody>
          <a:bodyPr/>
          <a:lstStyle/>
          <a:p>
            <a:r>
              <a:rPr lang="hu-HU" dirty="0" err="1">
                <a:latin typeface="Allianz Neo" panose="020B0504020203020204" pitchFamily="34" charset="-18"/>
              </a:rPr>
              <a:t>Assistance</a:t>
            </a:r>
            <a:r>
              <a:rPr lang="hu-HU" dirty="0">
                <a:latin typeface="Allianz Neo" panose="020B0504020203020204" pitchFamily="34" charset="-18"/>
              </a:rPr>
              <a:t> BIZTOSÍTÁS</a:t>
            </a:r>
            <a:endParaRPr lang="en-GB" dirty="0">
              <a:solidFill>
                <a:srgbClr val="49648C"/>
              </a:solidFill>
              <a:latin typeface="Allianz Neo" panose="020B0504020203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595731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3">
            <a:extLst>
              <a:ext uri="{FF2B5EF4-FFF2-40B4-BE49-F238E27FC236}">
                <a16:creationId xmlns:a16="http://schemas.microsoft.com/office/drawing/2014/main" id="{294640CA-A077-40F9-8FB5-538CB7734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50288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Group 4">
            <a:extLst>
              <a:ext uri="{FF2B5EF4-FFF2-40B4-BE49-F238E27FC236}">
                <a16:creationId xmlns:a16="http://schemas.microsoft.com/office/drawing/2014/main" id="{0F414F1C-08A6-4C2C-9F76-9A4812AB8B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161372"/>
              </p:ext>
            </p:extLst>
          </p:nvPr>
        </p:nvGraphicFramePr>
        <p:xfrm>
          <a:off x="-1" y="1"/>
          <a:ext cx="12190413" cy="6630664"/>
        </p:xfrm>
        <a:graphic>
          <a:graphicData uri="http://schemas.openxmlformats.org/drawingml/2006/table">
            <a:tbl>
              <a:tblPr/>
              <a:tblGrid>
                <a:gridCol w="10631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31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llianz Neo" panose="020B0504020203020204" pitchFamily="34" charset="-18"/>
                        </a:rPr>
                        <a:t>Assistance</a:t>
                      </a:r>
                      <a:r>
                        <a:rPr kumimoji="0" lang="hu-HU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llianz Neo" panose="020B0504020203020204" pitchFamily="34" charset="-18"/>
                        </a:rPr>
                        <a:t> biztosítás</a:t>
                      </a:r>
                      <a:endParaRPr kumimoji="0" lang="de-DE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llianz Neo" panose="020B0504020203020204" pitchFamily="34" charset="-18"/>
                      </a:endParaRPr>
                    </a:p>
                  </a:txBody>
                  <a:tcPr marL="114684" marR="114684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FA19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297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Allianz Neo" panose="020B0504020203020204" pitchFamily="34" charset="-18"/>
                          <a:cs typeface="Times New Roman" pitchFamily="18" charset="0"/>
                        </a:rPr>
                        <a:t>Vízvezeték szerelés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 kockázatviselés helyén lévő ingatlan víz-, csatorna, fűtési, hűtési és gőzvezetékeinek,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továbbá ezek tartozékainak, szerelvényeinek törése, repedése, kilyukadása, dugulása miatt bekövetkező vészhelyzet esetén a hiba helyének feltárása és a meghibásodás elhárítása. A hőellátásnak a fűtéscső károsodása miatti szünetelése csak a fűtési időszakban minősül biztosítási eseménynek.</a:t>
                      </a:r>
                      <a:endParaRPr lang="hu-HU" sz="1800" dirty="0">
                        <a:latin typeface="Allianz Neo" pitchFamily="34" charset="-18"/>
                      </a:endParaRPr>
                    </a:p>
                  </a:txBody>
                  <a:tcPr marL="114684" marR="114684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8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llianz Neo" panose="020B0504020203020204" pitchFamily="34" charset="-18"/>
                          <a:ea typeface="Microsoft YaHei" charset="-122"/>
                        </a:rPr>
                        <a:t>32 000 Ft /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llianz Neo" panose="020B0504020203020204" pitchFamily="34" charset="-18"/>
                          <a:ea typeface="Microsoft YaHei" charset="-122"/>
                        </a:rPr>
                        <a:t>biztosítási esemény</a:t>
                      </a:r>
                    </a:p>
                  </a:txBody>
                  <a:tcPr marL="114684" marR="114684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FA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7762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Allianz Neo" panose="020B0504020203020204" pitchFamily="34" charset="-18"/>
                          <a:cs typeface="Times New Roman" pitchFamily="18" charset="0"/>
                        </a:rPr>
                        <a:t>Üvegezés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 kötvényen feltüntetett főépület külső nyílászáróinak bármely típusú üvegezésében </a:t>
                      </a:r>
                      <a:r>
                        <a:rPr lang="hu-HU" sz="1800" b="0" i="0" u="none" strike="noStrike" kern="1200" baseline="0" dirty="0" err="1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balesetszerűen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 bekövetkező vagy betöréses lopás illetve annak kísérlete következtében bekövetkező károsodása miatti vészhelyzet esetén a nyílászáró üvegezésének pótlása, vagy a nyílás átmeneti befedése. Vészhelyzetnek minősül, ha a fenti okokból a külső hőmérséklet vagy a külső időjárási viszonyok közvetlenül veszélyeztetik az ingatlanban tartózkodók egészségét, az ott található ingóságokat, vagy a betört ablaküveg miatt fennáll az illetéktelen behatolás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közvetlen veszélye.</a:t>
                      </a:r>
                      <a:endParaRPr lang="hu-HU" sz="1800" dirty="0">
                        <a:latin typeface="Allianz Neo" pitchFamily="34" charset="-18"/>
                      </a:endParaRPr>
                    </a:p>
                  </a:txBody>
                  <a:tcPr marL="114684" marR="114684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8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llianz Neo" panose="020B0504020203020204" pitchFamily="34" charset="-18"/>
                          <a:ea typeface="Microsoft YaHei" charset="-122"/>
                        </a:rPr>
                        <a:t>22 000 Ft /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llianz Neo" panose="020B0504020203020204" pitchFamily="34" charset="-18"/>
                          <a:ea typeface="Microsoft YaHei" charset="-122"/>
                        </a:rPr>
                        <a:t>biztosítási esemény</a:t>
                      </a:r>
                    </a:p>
                  </a:txBody>
                  <a:tcPr marL="114684" marR="114684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FA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2966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Allianz Neo" panose="020B0504020203020204" pitchFamily="34" charset="-18"/>
                          <a:cs typeface="Times New Roman" pitchFamily="18" charset="0"/>
                        </a:rPr>
                        <a:t>Tetőfedés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 kötvényen feltüntetett főépület tetőzetének balesetszerű károsodása, kilyukadása miatti vészhelyzet esetén a tető javítása vagy ideiglenes fedése. 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Vészhelyzetnek minősül, ha a megsérült fedésen keresztül az épületbe bejutó csapadékvíz veszélyezteti a lakhatóságot és a biztosított ingóságokat. A biztosító kizárólag a Vagyonbiztosításban biztosított főépület tulajdonosának tulajdonában álló tetőzet károsodása esetén nyújt </a:t>
                      </a:r>
                      <a:r>
                        <a:rPr lang="hu-HU" sz="1800" b="0" i="0" u="none" strike="noStrike" kern="1200" baseline="0" dirty="0" err="1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Assistance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 szolgáltatást.</a:t>
                      </a:r>
                      <a:endParaRPr lang="hu-HU" sz="1800" dirty="0">
                        <a:latin typeface="Allianz Neo" pitchFamily="34" charset="-18"/>
                      </a:endParaRPr>
                    </a:p>
                  </a:txBody>
                  <a:tcPr marL="114684" marR="114684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8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llianz Neo" panose="020B0504020203020204" pitchFamily="34" charset="-18"/>
                          <a:ea typeface="Microsoft YaHei" charset="-122"/>
                        </a:rPr>
                        <a:t>65 000 Ft / biztosítási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llianz Neo" panose="020B0504020203020204" pitchFamily="34" charset="-18"/>
                          <a:ea typeface="Microsoft YaHei" charset="-122"/>
                        </a:rPr>
                        <a:t>esemény</a:t>
                      </a:r>
                    </a:p>
                  </a:txBody>
                  <a:tcPr marL="114684" marR="114684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FA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779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Foliennummernplatzhalter 8"/>
          <p:cNvSpPr>
            <a:spLocks noGrp="1"/>
          </p:cNvSpPr>
          <p:nvPr>
            <p:ph type="sldNum" sz="quarter" idx="23"/>
          </p:nvPr>
        </p:nvSpPr>
        <p:spPr bwMode="auto">
          <a:xfrm>
            <a:off x="11251701" y="6644386"/>
            <a:ext cx="51435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B0BF3663-3EA5-4BCE-BC69-CB3622E5E71A}" type="slidenum">
              <a:rPr lang="en-GB" altLang="hu-HU" sz="800" smtClean="0">
                <a:latin typeface="Allianz Neo" panose="020B0504020203020204" pitchFamily="34" charset="-18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altLang="hu-HU" sz="800" dirty="0">
              <a:latin typeface="Allianz Neo" panose="020B0504020203020204" pitchFamily="34" charset="-18"/>
            </a:endParaRPr>
          </a:p>
        </p:txBody>
      </p:sp>
      <p:sp>
        <p:nvSpPr>
          <p:cNvPr id="60421" name="Textplatzhalter 75"/>
          <p:cNvSpPr>
            <a:spLocks noGrp="1"/>
          </p:cNvSpPr>
          <p:nvPr>
            <p:ph type="body" sz="quarter" idx="19"/>
          </p:nvPr>
        </p:nvSpPr>
        <p:spPr bwMode="auto">
          <a:xfrm>
            <a:off x="0" y="0"/>
            <a:ext cx="8650288" cy="768350"/>
          </a:xfrm>
          <a:solidFill>
            <a:srgbClr val="FFE8B0"/>
          </a:solidFill>
          <a:ln w="9525"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dirty="0">
              <a:solidFill>
                <a:srgbClr val="FFFFFF"/>
              </a:solidFill>
              <a:latin typeface="Allianz Neo" panose="020B0504020203020204" pitchFamily="34" charset="-18"/>
            </a:endParaRPr>
          </a:p>
        </p:txBody>
      </p:sp>
      <p:sp>
        <p:nvSpPr>
          <p:cNvPr id="2" name="Title 1" descr="Standard-Headline"/>
          <p:cNvSpPr>
            <a:spLocks noGrp="1"/>
          </p:cNvSpPr>
          <p:nvPr>
            <p:ph type="title"/>
          </p:nvPr>
        </p:nvSpPr>
        <p:spPr>
          <a:xfrm>
            <a:off x="334566" y="515938"/>
            <a:ext cx="10672763" cy="514350"/>
          </a:xfrm>
        </p:spPr>
        <p:txBody>
          <a:bodyPr/>
          <a:lstStyle/>
          <a:p>
            <a:r>
              <a:rPr lang="hu-HU" dirty="0">
                <a:latin typeface="Allianz Neo" panose="020B0504020203020204" pitchFamily="34" charset="-18"/>
              </a:rPr>
              <a:t>ÁLTALÁNOS TUDNIVALÓK</a:t>
            </a:r>
            <a:endParaRPr lang="en-GB" dirty="0">
              <a:solidFill>
                <a:srgbClr val="49648C"/>
              </a:solidFill>
              <a:latin typeface="Allianz Neo" panose="020B0504020203020204" pitchFamily="34" charset="-18"/>
            </a:endParaRPr>
          </a:p>
        </p:txBody>
      </p:sp>
      <p:sp>
        <p:nvSpPr>
          <p:cNvPr id="60423" name="Téglalap 3"/>
          <p:cNvSpPr>
            <a:spLocks noChangeArrowheads="1"/>
          </p:cNvSpPr>
          <p:nvPr/>
        </p:nvSpPr>
        <p:spPr bwMode="auto">
          <a:xfrm>
            <a:off x="504769" y="1590084"/>
            <a:ext cx="667055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hu-HU" sz="2000" dirty="0">
                <a:latin typeface="Allianz Neo" panose="020B0504020203020204" pitchFamily="34" charset="-18"/>
              </a:rPr>
              <a:t>Az Allianz Otthonom lakásbiztosítás egy </a:t>
            </a:r>
            <a:r>
              <a:rPr lang="hu-HU" sz="2000" b="1" dirty="0">
                <a:latin typeface="Allianz Neo" panose="020B0504020203020204" pitchFamily="34" charset="-18"/>
              </a:rPr>
              <a:t>egyszerű csomagalapú termék.</a:t>
            </a:r>
          </a:p>
          <a:p>
            <a:endParaRPr lang="hu-HU" sz="2000" b="1" dirty="0">
              <a:latin typeface="Allianz Neo" panose="020B0504020203020204" pitchFamily="34" charset="-18"/>
            </a:endParaRPr>
          </a:p>
          <a:p>
            <a:pPr marL="0" indent="0"/>
            <a:endParaRPr lang="hu-HU" sz="2000" dirty="0">
              <a:latin typeface="Allianz Neo" panose="020B0504020203020204" pitchFamily="34" charset="-18"/>
            </a:endParaRPr>
          </a:p>
          <a:p>
            <a:pPr marL="0" indent="0"/>
            <a:r>
              <a:rPr lang="hu-HU" sz="2000" dirty="0">
                <a:latin typeface="Allianz Neo" panose="020B0504020203020204" pitchFamily="34" charset="-18"/>
              </a:rPr>
              <a:t>Az új lakásbiztosítás </a:t>
            </a:r>
            <a:r>
              <a:rPr lang="hu-HU" sz="2000" b="1" dirty="0">
                <a:latin typeface="Allianz Neo" panose="020B0504020203020204" pitchFamily="34" charset="-18"/>
              </a:rPr>
              <a:t>megköthető csak épületre, csak ingóságra, vagy épületre és ingóságra együtt. </a:t>
            </a:r>
            <a:r>
              <a:rPr lang="hu-HU" sz="2000" dirty="0">
                <a:latin typeface="Allianz Neo" panose="020B0504020203020204" pitchFamily="34" charset="-18"/>
              </a:rPr>
              <a:t>Az </a:t>
            </a:r>
            <a:r>
              <a:rPr lang="hu-HU" sz="2000" b="1" dirty="0">
                <a:latin typeface="Allianz Neo" panose="020B0504020203020204" pitchFamily="34" charset="-18"/>
              </a:rPr>
              <a:t>otthon folytatott vállalkozás célú tevékenység is biztosítható, </a:t>
            </a:r>
            <a:r>
              <a:rPr lang="hu-HU" sz="2000" dirty="0">
                <a:latin typeface="Allianz Neo" panose="020B0504020203020204" pitchFamily="34" charset="-18"/>
              </a:rPr>
              <a:t>abban az esetben, ha a szerződő/biztosított életvitelszerűen az ingatlanban lakik. </a:t>
            </a:r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7463358" y="1444459"/>
            <a:ext cx="4448699" cy="4073567"/>
            <a:chOff x="6887294" y="1629594"/>
            <a:chExt cx="4824536" cy="4392488"/>
          </a:xfrm>
        </p:grpSpPr>
        <p:grpSp>
          <p:nvGrpSpPr>
            <p:cNvPr id="12" name="Csoportba foglalás 11"/>
            <p:cNvGrpSpPr/>
            <p:nvPr/>
          </p:nvGrpSpPr>
          <p:grpSpPr>
            <a:xfrm>
              <a:off x="6887294" y="1629594"/>
              <a:ext cx="4824536" cy="4392488"/>
              <a:chOff x="8039422" y="2205658"/>
              <a:chExt cx="3672408" cy="3672408"/>
            </a:xfrm>
          </p:grpSpPr>
          <p:sp>
            <p:nvSpPr>
              <p:cNvPr id="16" name="Téglalap 15"/>
              <p:cNvSpPr/>
              <p:nvPr/>
            </p:nvSpPr>
            <p:spPr>
              <a:xfrm>
                <a:off x="8039422" y="2205658"/>
                <a:ext cx="3672408" cy="3672408"/>
              </a:xfrm>
              <a:prstGeom prst="rect">
                <a:avLst/>
              </a:prstGeom>
              <a:solidFill>
                <a:srgbClr val="FF934F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spcBef>
                    <a:spcPts val="100"/>
                  </a:spcBef>
                  <a:spcAft>
                    <a:spcPts val="100"/>
                  </a:spcAft>
                </a:pPr>
                <a:endParaRPr lang="hu-HU" sz="1400" dirty="0">
                  <a:latin typeface="Allianz Neo" panose="020B0504020203020204" pitchFamily="34" charset="-18"/>
                </a:endParaRPr>
              </a:p>
            </p:txBody>
          </p:sp>
          <p:sp>
            <p:nvSpPr>
              <p:cNvPr id="17" name="Téglalap 16"/>
              <p:cNvSpPr/>
              <p:nvPr/>
            </p:nvSpPr>
            <p:spPr>
              <a:xfrm>
                <a:off x="8471470" y="2637706"/>
                <a:ext cx="2808312" cy="2808312"/>
              </a:xfrm>
              <a:prstGeom prst="rect">
                <a:avLst/>
              </a:prstGeom>
              <a:solidFill>
                <a:srgbClr val="F7CAAB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spcBef>
                    <a:spcPts val="100"/>
                  </a:spcBef>
                  <a:spcAft>
                    <a:spcPts val="100"/>
                  </a:spcAft>
                </a:pPr>
                <a:endParaRPr lang="hu-HU" sz="1400" dirty="0">
                  <a:latin typeface="Allianz Neo" panose="020B0504020203020204" pitchFamily="34" charset="-18"/>
                </a:endParaRPr>
              </a:p>
            </p:txBody>
          </p:sp>
          <p:sp>
            <p:nvSpPr>
              <p:cNvPr id="18" name="Téglalap 17"/>
              <p:cNvSpPr/>
              <p:nvPr/>
            </p:nvSpPr>
            <p:spPr>
              <a:xfrm>
                <a:off x="8903518" y="3069754"/>
                <a:ext cx="1944216" cy="1944216"/>
              </a:xfrm>
              <a:prstGeom prst="rect">
                <a:avLst/>
              </a:prstGeom>
              <a:solidFill>
                <a:srgbClr val="FBE4D5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spcBef>
                    <a:spcPts val="100"/>
                  </a:spcBef>
                  <a:spcAft>
                    <a:spcPts val="100"/>
                  </a:spcAft>
                </a:pPr>
                <a:endParaRPr lang="hu-HU" sz="1400" dirty="0">
                  <a:latin typeface="Allianz Neo" panose="020B0504020203020204" pitchFamily="34" charset="-18"/>
                </a:endParaRPr>
              </a:p>
            </p:txBody>
          </p:sp>
        </p:grpSp>
        <p:sp>
          <p:nvSpPr>
            <p:cNvPr id="13" name="Szövegdoboz 12"/>
            <p:cNvSpPr txBox="1"/>
            <p:nvPr/>
          </p:nvSpPr>
          <p:spPr>
            <a:xfrm>
              <a:off x="10559702" y="1693174"/>
              <a:ext cx="1080120" cy="45318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spAutoFit/>
            </a:bodyPr>
            <a:lstStyle/>
            <a:p>
              <a:pPr algn="r"/>
              <a:r>
                <a:rPr lang="hu-HU" sz="2000" b="1" dirty="0">
                  <a:solidFill>
                    <a:srgbClr val="49648C"/>
                  </a:solidFill>
                  <a:latin typeface="Allianz Neo" panose="020B0504020203020204" pitchFamily="34" charset="-18"/>
                </a:rPr>
                <a:t>MAX</a:t>
              </a:r>
              <a:endParaRPr lang="hu-HU" sz="1800" b="1" dirty="0">
                <a:solidFill>
                  <a:srgbClr val="49648C"/>
                </a:solidFill>
                <a:latin typeface="Allianz Neo" panose="020B0504020203020204" pitchFamily="34" charset="-18"/>
              </a:endParaRPr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10055646" y="2205658"/>
              <a:ext cx="1080120" cy="45318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spAutoFit/>
            </a:bodyPr>
            <a:lstStyle/>
            <a:p>
              <a:pPr algn="r"/>
              <a:r>
                <a:rPr lang="hu-HU" sz="2000" b="1" dirty="0">
                  <a:solidFill>
                    <a:srgbClr val="49648C"/>
                  </a:solidFill>
                  <a:latin typeface="Allianz Neo" panose="020B0504020203020204" pitchFamily="34" charset="-18"/>
                </a:rPr>
                <a:t>EXTRA</a:t>
              </a:r>
              <a:endParaRPr lang="hu-HU" sz="1800" b="1" dirty="0">
                <a:solidFill>
                  <a:srgbClr val="49648C"/>
                </a:solidFill>
                <a:latin typeface="Allianz Neo" panose="020B0504020203020204" pitchFamily="34" charset="-18"/>
              </a:endParaRPr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9047534" y="2688579"/>
              <a:ext cx="1535037" cy="453183"/>
            </a:xfrm>
            <a:prstGeom prst="rect">
              <a:avLst/>
            </a:prstGeom>
          </p:spPr>
          <p:txBody>
            <a:bodyPr vert="horz" wrap="square" lIns="72000" tIns="72000" rIns="72000" bIns="72000" rtlCol="0">
              <a:spAutoFit/>
            </a:bodyPr>
            <a:lstStyle/>
            <a:p>
              <a:pPr algn="r"/>
              <a:r>
                <a:rPr lang="hu-HU" sz="2000" b="1" dirty="0">
                  <a:solidFill>
                    <a:srgbClr val="49648C"/>
                  </a:solidFill>
                  <a:latin typeface="Allianz Neo" panose="020B0504020203020204" pitchFamily="34" charset="-18"/>
                </a:rPr>
                <a:t>KOMFORT</a:t>
              </a:r>
              <a:endParaRPr lang="hu-HU" sz="1800" b="1" dirty="0">
                <a:solidFill>
                  <a:srgbClr val="49648C"/>
                </a:solidFill>
                <a:latin typeface="Allianz Neo" panose="020B0504020203020204" pitchFamily="34" charset="-1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94807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3">
            <a:extLst>
              <a:ext uri="{FF2B5EF4-FFF2-40B4-BE49-F238E27FC236}">
                <a16:creationId xmlns:a16="http://schemas.microsoft.com/office/drawing/2014/main" id="{294640CA-A077-40F9-8FB5-538CB7734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50288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Group 4">
            <a:extLst>
              <a:ext uri="{FF2B5EF4-FFF2-40B4-BE49-F238E27FC236}">
                <a16:creationId xmlns:a16="http://schemas.microsoft.com/office/drawing/2014/main" id="{0F414F1C-08A6-4C2C-9F76-9A4812AB8B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668226"/>
              </p:ext>
            </p:extLst>
          </p:nvPr>
        </p:nvGraphicFramePr>
        <p:xfrm>
          <a:off x="0" y="0"/>
          <a:ext cx="12190413" cy="6754357"/>
        </p:xfrm>
        <a:graphic>
          <a:graphicData uri="http://schemas.openxmlformats.org/drawingml/2006/table">
            <a:tbl>
              <a:tblPr/>
              <a:tblGrid>
                <a:gridCol w="10559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45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llianz Neo" panose="020B0504020203020204" pitchFamily="34" charset="-18"/>
                        </a:rPr>
                        <a:t>Assistance</a:t>
                      </a:r>
                      <a:r>
                        <a:rPr kumimoji="0" lang="hu-HU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llianz Neo" panose="020B0504020203020204" pitchFamily="34" charset="-18"/>
                        </a:rPr>
                        <a:t> biztosítás</a:t>
                      </a:r>
                      <a:endParaRPr kumimoji="0" lang="de-DE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llianz Neo" panose="020B0504020203020204" pitchFamily="34" charset="-18"/>
                      </a:endParaRPr>
                    </a:p>
                  </a:txBody>
                  <a:tcPr marL="114684" marR="114684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FA19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5152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800" b="1" dirty="0">
                          <a:latin typeface="Allianz Neo" panose="020B0504020203020204" pitchFamily="34" charset="-18"/>
                          <a:cs typeface="Times New Roman" pitchFamily="18" charset="0"/>
                        </a:rPr>
                        <a:t>Zárszerelés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 zár javítása vagy indokolt esetben </a:t>
                      </a:r>
                      <a:r>
                        <a:rPr lang="es-ES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cseréje abban az esetben, ha a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 Vagyonbiztosításban biztosított főépület bejárati ajtó kulcsának elvesztése eltörése vagy a zár megrongálódása (pl. betöréses lopás miatt) következtében </a:t>
                      </a:r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 biztosított nem tud az ingatlanba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 be- vagy onnan kijutni.</a:t>
                      </a:r>
                      <a:endParaRPr lang="hu-HU" sz="1800" dirty="0">
                        <a:latin typeface="Allianz Neo" pitchFamily="34" charset="-18"/>
                      </a:endParaRPr>
                    </a:p>
                  </a:txBody>
                  <a:tcPr marL="114684" marR="114684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8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llianz Neo" panose="020B0504020203020204" pitchFamily="34" charset="-18"/>
                          <a:ea typeface="Microsoft YaHei" charset="-122"/>
                        </a:rPr>
                        <a:t>16 000 Ft /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llianz Neo" panose="020B0504020203020204" pitchFamily="34" charset="-18"/>
                          <a:ea typeface="Microsoft YaHei" charset="-122"/>
                        </a:rPr>
                        <a:t>biztosítási esemény</a:t>
                      </a:r>
                    </a:p>
                  </a:txBody>
                  <a:tcPr marL="114684" marR="114684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FA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706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hu-HU" altLang="hu-HU" sz="1800" b="1" dirty="0">
                          <a:latin typeface="Allianz Neo" panose="020B0504020203020204" pitchFamily="34" charset="-18"/>
                          <a:cs typeface="Times New Roman" pitchFamily="18" charset="0"/>
                        </a:rPr>
                        <a:t>Szálláshely szolgáltatás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Legfeljebb 3 éjszakára átmeneti szálláshely nyújtása a biztosított részére, amennyiben a kötvényen feltüntetett biztosított főépület a ÁSZF Vagyonbiztosítás </a:t>
                      </a:r>
                      <a:r>
                        <a:rPr lang="es-ES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5. pontjában felsorolt biztosítási események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 következtében vagy az épületszerkezetek súlyos károsodása miatt lakhatatlanná válik.</a:t>
                      </a:r>
                      <a:endParaRPr lang="hu-HU" sz="1800" dirty="0">
                        <a:latin typeface="Allianz Neo" pitchFamily="34" charset="-18"/>
                      </a:endParaRPr>
                    </a:p>
                  </a:txBody>
                  <a:tcPr marL="114684" marR="114684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8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llianz Neo" panose="020B0504020203020204" pitchFamily="34" charset="-18"/>
                          <a:ea typeface="Microsoft YaHei" charset="-122"/>
                        </a:rPr>
                        <a:t>73 000 Ft /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llianz Neo" panose="020B0504020203020204" pitchFamily="34" charset="-18"/>
                          <a:ea typeface="Microsoft YaHei" charset="-122"/>
                        </a:rPr>
                        <a:t>biztosítási esemény</a:t>
                      </a:r>
                    </a:p>
                  </a:txBody>
                  <a:tcPr marL="114684" marR="114684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FA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4672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800" b="1" dirty="0" err="1">
                          <a:latin typeface="Allianz Neo" panose="020B0504020203020204" pitchFamily="34" charset="-18"/>
                          <a:cs typeface="Times New Roman" pitchFamily="18" charset="0"/>
                        </a:rPr>
                        <a:t>Öko</a:t>
                      </a:r>
                      <a:r>
                        <a:rPr lang="hu-HU" altLang="hu-HU" sz="1800" b="1" dirty="0">
                          <a:latin typeface="Allianz Neo" panose="020B0504020203020204" pitchFamily="34" charset="-18"/>
                          <a:cs typeface="Times New Roman" pitchFamily="18" charset="0"/>
                        </a:rPr>
                        <a:t>-szerviz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 biztosított tulajdonában álló, a Vagyonbiztosításban biztosított főépület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fűtését és/vagy melegvíz ellátását szolgáló hőszivattyú, napkollektor és ezek rendszerelemeinek, illetve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áramellátását biztosító napelem és ezek rendszerelemeinek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meghibásodása, megrongálódása esetén a helyszíni javítás megszervezése és térítése.</a:t>
                      </a:r>
                      <a:endParaRPr lang="hu-HU" sz="1800" dirty="0">
                        <a:latin typeface="Allianz Neo" pitchFamily="34" charset="-18"/>
                      </a:endParaRPr>
                    </a:p>
                  </a:txBody>
                  <a:tcPr marL="114684" marR="114684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8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llianz Neo" panose="020B0504020203020204" pitchFamily="34" charset="-18"/>
                          <a:ea typeface="Microsoft YaHei" charset="-122"/>
                        </a:rPr>
                        <a:t>32 000 Ft / biztosítási időszak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llianz Neo" panose="020B0504020203020204" pitchFamily="34" charset="-18"/>
                        <a:ea typeface="Microsoft YaHei" charset="-122"/>
                      </a:endParaRPr>
                    </a:p>
                  </a:txBody>
                  <a:tcPr marL="114684" marR="114684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FA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81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hu-HU" altLang="hu-HU" sz="1800" b="1" dirty="0">
                          <a:latin typeface="Allianz Neo" panose="020B0504020203020204" pitchFamily="34" charset="-18"/>
                          <a:cs typeface="Times New Roman" pitchFamily="18" charset="0"/>
                        </a:rPr>
                        <a:t>Okmány- és bankkártya védelem</a:t>
                      </a:r>
                      <a:endParaRPr lang="hu-HU" altLang="hu-HU" sz="1800" b="1" dirty="0">
                        <a:latin typeface="Allianz Neo" panose="020B0504020203020204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 biztosított személyes okmányainak (személyi igazolvány, lakcímkártya, útlevél, jogosítvány, TAJ-kártya, adókártya) pótlása (</a:t>
                      </a:r>
                      <a:r>
                        <a:rPr lang="hu-HU" sz="1800" b="0" i="0" u="none" strike="noStrike" kern="1200" baseline="0" dirty="0" err="1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újraigénylése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) kapcsán felmerülő költségek, valamint bank- és hitelkártyái letiltási díjának térítése a biztosított által benyújtott számla alapján, amennyiben a fenti okmányok, illetve bank- vagy hitelkártyák a jelen </a:t>
                      </a:r>
                      <a:r>
                        <a:rPr lang="hu-HU" sz="1800" b="0" i="0" u="none" strike="noStrike" kern="1200" baseline="0" dirty="0" err="1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Assistance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 biztosításban meghatározott vészhelyzetnek minősülő biztosítási események miatt használhatatlanná válnak.</a:t>
                      </a:r>
                      <a:endParaRPr lang="hu-HU" sz="1800" dirty="0">
                        <a:latin typeface="Allianz Neo" pitchFamily="34" charset="-18"/>
                      </a:endParaRPr>
                    </a:p>
                  </a:txBody>
                  <a:tcPr marL="114684" marR="114684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8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llianz Neo" panose="020B0504020203020204" pitchFamily="34" charset="-18"/>
                          <a:ea typeface="Microsoft YaHei" charset="-122"/>
                        </a:rPr>
                        <a:t>9 500 Ft /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llianz Neo" panose="020B0504020203020204" pitchFamily="34" charset="-18"/>
                          <a:ea typeface="Microsoft YaHei" charset="-122"/>
                        </a:rPr>
                        <a:t>biztosítási esemény</a:t>
                      </a:r>
                    </a:p>
                  </a:txBody>
                  <a:tcPr marL="114684" marR="114684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FA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0293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Foliennummernplatzhalter 8"/>
          <p:cNvSpPr>
            <a:spLocks noGrp="1"/>
          </p:cNvSpPr>
          <p:nvPr>
            <p:ph type="sldNum" sz="quarter" idx="2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B0BF3663-3EA5-4BCE-BC69-CB3622E5E71A}" type="slidenum">
              <a:rPr lang="en-GB" altLang="hu-HU" sz="800" smtClean="0">
                <a:latin typeface="Allianz Neo" panose="020B0504020203020204" pitchFamily="34" charset="-18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GB" altLang="hu-HU" sz="800">
              <a:latin typeface="Allianz Neo" panose="020B0504020203020204" pitchFamily="34" charset="-18"/>
            </a:endParaRPr>
          </a:p>
        </p:txBody>
      </p:sp>
      <p:sp>
        <p:nvSpPr>
          <p:cNvPr id="60421" name="Textplatzhalter 75"/>
          <p:cNvSpPr>
            <a:spLocks noGrp="1"/>
          </p:cNvSpPr>
          <p:nvPr>
            <p:ph type="body" sz="quarter" idx="19"/>
          </p:nvPr>
        </p:nvSpPr>
        <p:spPr bwMode="auto">
          <a:xfrm>
            <a:off x="0" y="0"/>
            <a:ext cx="8650288" cy="768350"/>
          </a:xfrm>
          <a:solidFill>
            <a:srgbClr val="FFE8B0"/>
          </a:solidFill>
          <a:ln w="9525"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dirty="0">
              <a:solidFill>
                <a:srgbClr val="FFFFFF"/>
              </a:solidFill>
              <a:latin typeface="Allianz Neo" panose="020B0504020203020204" pitchFamily="34" charset="-18"/>
            </a:endParaRPr>
          </a:p>
        </p:txBody>
      </p:sp>
      <p:graphicFrame>
        <p:nvGraphicFramePr>
          <p:cNvPr id="12" name="Tartalom helye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72860612"/>
              </p:ext>
            </p:extLst>
          </p:nvPr>
        </p:nvGraphicFramePr>
        <p:xfrm>
          <a:off x="334566" y="1435726"/>
          <a:ext cx="10945216" cy="4993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1946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>
                          <a:solidFill>
                            <a:schemeClr val="bg1"/>
                          </a:solidFill>
                          <a:latin typeface="Allianz Neo" panose="020B0504020203020204" pitchFamily="34" charset="-18"/>
                        </a:rPr>
                        <a:t>Limitek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>
                          <a:solidFill>
                            <a:schemeClr val="bg1"/>
                          </a:solidFill>
                          <a:latin typeface="Allianz Neo" panose="020B0504020203020204" pitchFamily="34" charset="-18"/>
                        </a:rPr>
                        <a:t>Területi és időbeli hatály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091">
                <a:tc rowSpan="2"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hu-HU" sz="2000" dirty="0">
                          <a:latin typeface="Allianz Neo" panose="020B0504020203020204" pitchFamily="34" charset="-18"/>
                        </a:rPr>
                        <a:t>A</a:t>
                      </a:r>
                      <a:r>
                        <a:rPr lang="hu-HU" sz="2000" b="1" dirty="0">
                          <a:latin typeface="Allianz Neo" panose="020B0504020203020204" pitchFamily="34" charset="-18"/>
                        </a:rPr>
                        <a:t> biztosító </a:t>
                      </a:r>
                      <a:r>
                        <a:rPr lang="hu-HU" sz="2000" dirty="0">
                          <a:latin typeface="Allianz Neo" panose="020B0504020203020204" pitchFamily="34" charset="-18"/>
                        </a:rPr>
                        <a:t>a biztosítási eseménynek minősülő felelősségi </a:t>
                      </a:r>
                      <a:r>
                        <a:rPr lang="hu-HU" sz="2000" b="1" dirty="0">
                          <a:latin typeface="Allianz Neo" panose="020B0504020203020204" pitchFamily="34" charset="-18"/>
                        </a:rPr>
                        <a:t>károkat</a:t>
                      </a:r>
                      <a:r>
                        <a:rPr lang="hu-HU" sz="2000" dirty="0">
                          <a:latin typeface="Allianz Neo" panose="020B0504020203020204" pitchFamily="34" charset="-18"/>
                        </a:rPr>
                        <a:t>, valamint az ilyen károk érvényesítésével összefüggésben a károsult/sérelmet szenvedett fél oldalán felmerülő költségeket – biztosítási </a:t>
                      </a:r>
                      <a:r>
                        <a:rPr lang="hu-HU" sz="2000" dirty="0" err="1">
                          <a:latin typeface="Allianz Neo" panose="020B0504020203020204" pitchFamily="34" charset="-18"/>
                        </a:rPr>
                        <a:t>időszakonként</a:t>
                      </a:r>
                      <a:r>
                        <a:rPr lang="hu-HU" sz="2000" dirty="0">
                          <a:latin typeface="Allianz Neo" panose="020B0504020203020204" pitchFamily="34" charset="-18"/>
                        </a:rPr>
                        <a:t> – </a:t>
                      </a:r>
                      <a:r>
                        <a:rPr lang="hu-HU" sz="2000" b="1" dirty="0">
                          <a:latin typeface="Allianz Neo" panose="020B0504020203020204" pitchFamily="34" charset="-18"/>
                        </a:rPr>
                        <a:t>a biztosítási esemény bekövetkezésekor érvényes biztosítási összegig (éves limit) téríti meg.</a:t>
                      </a:r>
                      <a:r>
                        <a:rPr lang="hu-HU" sz="2000" dirty="0">
                          <a:latin typeface="Allianz Neo" panose="020B0504020203020204" pitchFamily="34" charset="-18"/>
                        </a:rPr>
                        <a:t> 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hu-HU" sz="2000" dirty="0">
                        <a:latin typeface="Allianz Neo" panose="020B0504020203020204" pitchFamily="34" charset="-18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hu-HU" sz="2000" dirty="0">
                          <a:latin typeface="Allianz Neo" panose="020B0504020203020204" pitchFamily="34" charset="-18"/>
                        </a:rPr>
                        <a:t>A szerződéskötéskori, továbbá a felelősségbiztosítási éves limitet is érintő átdolgozás esetén az átdolgozást követően választható biztosítási összeg (éves limit) az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2000" dirty="0">
                          <a:latin typeface="Allianz Neo" panose="020B0504020203020204" pitchFamily="34" charset="-18"/>
                        </a:rPr>
                        <a:t>Alap limit választása esetén 	</a:t>
                      </a:r>
                      <a:r>
                        <a:rPr lang="hu-HU" sz="2000" b="1" dirty="0">
                          <a:latin typeface="Allianz Neo" panose="020B0504020203020204" pitchFamily="34" charset="-18"/>
                        </a:rPr>
                        <a:t>10 millió forint</a:t>
                      </a:r>
                      <a:r>
                        <a:rPr lang="hu-HU" sz="2000" dirty="0">
                          <a:latin typeface="Allianz Neo" panose="020B0504020203020204" pitchFamily="34" charset="-18"/>
                        </a:rPr>
                        <a:t>, míg az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2000" dirty="0">
                          <a:latin typeface="Allianz Neo" panose="020B0504020203020204" pitchFamily="34" charset="-18"/>
                        </a:rPr>
                        <a:t>Emelt limit választása esetén 	</a:t>
                      </a:r>
                      <a:r>
                        <a:rPr lang="hu-HU" sz="2000" b="1" dirty="0">
                          <a:latin typeface="Allianz Neo" panose="020B0504020203020204" pitchFamily="34" charset="-18"/>
                        </a:rPr>
                        <a:t>30 millió forint.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hu-HU" sz="2000" b="1" kern="1200" dirty="0">
                          <a:solidFill>
                            <a:schemeClr val="dk1"/>
                          </a:solidFill>
                          <a:latin typeface="Allianz Neo" pitchFamily="34" charset="-18"/>
                          <a:ea typeface="+mn-ea"/>
                          <a:cs typeface="+mn-cs"/>
                        </a:rPr>
                        <a:t>Az EGT területe.</a:t>
                      </a:r>
                    </a:p>
                  </a:txBody>
                  <a:tcPr>
                    <a:solidFill>
                      <a:srgbClr val="F5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4019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Allianz Neo" panose="020B0504020203020204" pitchFamily="34" charset="-18"/>
                        </a:rPr>
                        <a:t>A biztosító a </a:t>
                      </a:r>
                      <a:r>
                        <a:rPr lang="hu-HU" sz="2000" b="1" dirty="0">
                          <a:latin typeface="Allianz Neo" panose="020B0504020203020204" pitchFamily="34" charset="-18"/>
                        </a:rPr>
                        <a:t>felelősségbiztosítás</a:t>
                      </a:r>
                    </a:p>
                    <a:p>
                      <a:r>
                        <a:rPr lang="hu-HU" sz="2000" b="1" dirty="0">
                          <a:latin typeface="Allianz Neo" panose="020B0504020203020204" pitchFamily="34" charset="-18"/>
                        </a:rPr>
                        <a:t>keretében az EGT területén okozott és bekövetkezett felelősségi károkra</a:t>
                      </a:r>
                    </a:p>
                    <a:p>
                      <a:r>
                        <a:rPr lang="hu-HU" sz="2000" b="1" dirty="0">
                          <a:latin typeface="Allianz Neo" panose="020B0504020203020204" pitchFamily="34" charset="-18"/>
                        </a:rPr>
                        <a:t>viseli a kockázatot.</a:t>
                      </a:r>
                    </a:p>
                    <a:p>
                      <a:endParaRPr lang="hu-HU" sz="2000" dirty="0">
                        <a:latin typeface="Allianz Neo" panose="020B0504020203020204" pitchFamily="34" charset="-18"/>
                      </a:endParaRPr>
                    </a:p>
                    <a:p>
                      <a:r>
                        <a:rPr lang="hu-HU" sz="2000" dirty="0">
                          <a:latin typeface="Allianz Neo" panose="020B0504020203020204" pitchFamily="34" charset="-18"/>
                        </a:rPr>
                        <a:t> 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Allianz Neo" panose="020B0504020203020204" pitchFamily="34" charset="-18"/>
                        </a:rPr>
                        <a:t>A felelősségbiztosítás a </a:t>
                      </a:r>
                      <a:r>
                        <a:rPr lang="hu-HU" sz="2000" b="1" dirty="0">
                          <a:latin typeface="Allianz Neo" panose="020B0504020203020204" pitchFamily="34" charset="-18"/>
                        </a:rPr>
                        <a:t>kockázatviselés ideje alatt okozott és bekövetkezett felelősségi károkra terjed ki. </a:t>
                      </a:r>
                    </a:p>
                    <a:p>
                      <a:endParaRPr lang="hu-HU" sz="2000" dirty="0">
                        <a:latin typeface="Allianz Neo" panose="020B0504020203020204" pitchFamily="34" charset="-18"/>
                      </a:endParaRPr>
                    </a:p>
                    <a:p>
                      <a:endParaRPr lang="hu-HU" sz="2000" dirty="0">
                        <a:latin typeface="Allianz Neo" panose="020B0504020203020204" pitchFamily="34" charset="-18"/>
                      </a:endParaRPr>
                    </a:p>
                  </a:txBody>
                  <a:tcPr>
                    <a:solidFill>
                      <a:srgbClr val="F5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itle 1" descr="Standard-Headline"/>
          <p:cNvSpPr>
            <a:spLocks noGrp="1"/>
          </p:cNvSpPr>
          <p:nvPr>
            <p:ph type="title"/>
          </p:nvPr>
        </p:nvSpPr>
        <p:spPr>
          <a:xfrm>
            <a:off x="508001" y="515938"/>
            <a:ext cx="8107486" cy="514350"/>
          </a:xfrm>
        </p:spPr>
        <p:txBody>
          <a:bodyPr/>
          <a:lstStyle/>
          <a:p>
            <a:r>
              <a:rPr lang="hu-HU" dirty="0">
                <a:latin typeface="Allianz Neo" panose="020B0504020203020204" pitchFamily="34" charset="-18"/>
              </a:rPr>
              <a:t>felelősségbiztosítás</a:t>
            </a:r>
            <a:endParaRPr lang="en-GB" dirty="0">
              <a:solidFill>
                <a:srgbClr val="49648C"/>
              </a:solidFill>
              <a:latin typeface="Allianz Neo" panose="020B0504020203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698668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Foliennummernplatzhalter 8"/>
          <p:cNvSpPr>
            <a:spLocks noGrp="1"/>
          </p:cNvSpPr>
          <p:nvPr>
            <p:ph type="sldNum" sz="quarter" idx="2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B0BF3663-3EA5-4BCE-BC69-CB3622E5E71A}" type="slidenum">
              <a:rPr lang="en-GB" altLang="hu-HU" sz="800" smtClean="0">
                <a:latin typeface="Allianz Neo" panose="020B0504020203020204" pitchFamily="34" charset="-18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GB" altLang="hu-HU" sz="800">
              <a:latin typeface="Allianz Neo" panose="020B0504020203020204" pitchFamily="34" charset="-18"/>
            </a:endParaRPr>
          </a:p>
        </p:txBody>
      </p:sp>
      <p:sp>
        <p:nvSpPr>
          <p:cNvPr id="60421" name="Textplatzhalter 75"/>
          <p:cNvSpPr>
            <a:spLocks noGrp="1"/>
          </p:cNvSpPr>
          <p:nvPr>
            <p:ph type="body" sz="quarter" idx="19"/>
          </p:nvPr>
        </p:nvSpPr>
        <p:spPr bwMode="auto">
          <a:xfrm>
            <a:off x="0" y="0"/>
            <a:ext cx="8650288" cy="768350"/>
          </a:xfrm>
          <a:solidFill>
            <a:srgbClr val="FFE8B0"/>
          </a:solidFill>
          <a:ln w="9525"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dirty="0">
              <a:solidFill>
                <a:srgbClr val="FFFFFF"/>
              </a:solidFill>
              <a:latin typeface="Allianz Neo" panose="020B0504020203020204" pitchFamily="34" charset="-18"/>
            </a:endParaRPr>
          </a:p>
        </p:txBody>
      </p:sp>
      <p:sp>
        <p:nvSpPr>
          <p:cNvPr id="2" name="Title 1" descr="Standard-Headline"/>
          <p:cNvSpPr>
            <a:spLocks noGrp="1"/>
          </p:cNvSpPr>
          <p:nvPr>
            <p:ph type="title"/>
          </p:nvPr>
        </p:nvSpPr>
        <p:spPr>
          <a:xfrm>
            <a:off x="478582" y="477466"/>
            <a:ext cx="10672763" cy="514350"/>
          </a:xfrm>
        </p:spPr>
        <p:txBody>
          <a:bodyPr/>
          <a:lstStyle/>
          <a:p>
            <a:r>
              <a:rPr lang="hu-HU" dirty="0">
                <a:latin typeface="Allianz Neo" panose="020B0504020203020204" pitchFamily="34" charset="-18"/>
              </a:rPr>
              <a:t>felelősségbiztosítás</a:t>
            </a:r>
            <a:endParaRPr lang="en-GB" dirty="0">
              <a:solidFill>
                <a:srgbClr val="49648C"/>
              </a:solidFill>
              <a:latin typeface="Allianz Neo" panose="020B0504020203020204" pitchFamily="34" charset="-18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21405" y="1036942"/>
            <a:ext cx="9505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2000" b="1" dirty="0">
                <a:latin typeface="Allianz Neo" panose="020B0504020203020204" pitchFamily="34" charset="-18"/>
                <a:cs typeface="Times New Roman" pitchFamily="18" charset="0"/>
              </a:rPr>
              <a:t>Általános felelősségbiztosítás - biztosítási események</a:t>
            </a:r>
            <a:endParaRPr lang="hu-HU" altLang="hu-HU" sz="2000" b="1" dirty="0">
              <a:latin typeface="Allianz Neo" panose="020B0504020203020204" pitchFamily="34" charset="-18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8" name="Tartalom helye 11"/>
          <p:cNvGraphicFramePr>
            <a:graphicFrameLocks noGrp="1"/>
          </p:cNvGraphicFramePr>
          <p:nvPr>
            <p:ph sz="quarter" idx="13"/>
          </p:nvPr>
        </p:nvGraphicFramePr>
        <p:xfrm>
          <a:off x="334566" y="1631326"/>
          <a:ext cx="10657184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1606">
                <a:tc>
                  <a:txBody>
                    <a:bodyPr/>
                    <a:lstStyle/>
                    <a:p>
                      <a:r>
                        <a:rPr lang="hu-HU" sz="2000" b="1" i="0" u="none" strike="noStrike" kern="1200" baseline="0" dirty="0">
                          <a:solidFill>
                            <a:schemeClr val="bg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Az Európai Gazdasági Térség országaiban, tovább Andorra, Monaco, San Marino, Svájc és Vatikán területén okozott és bekövetkezett károk esetén, mint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i="0" u="none" strike="noStrike" kern="1200" baseline="0" dirty="0">
                          <a:solidFill>
                            <a:schemeClr val="lt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 kockázatviselés helyén okozott és bekövetkezett károk esetén, mint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1849">
                <a:tc>
                  <a:txBody>
                    <a:bodyPr/>
                    <a:lstStyle/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belátási képességgel nem rendelkező vagy korlátozott belátási képességű személyek </a:t>
                      </a:r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gondozója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emberi erővel hajtott, vagy elektromos meghajtású </a:t>
                      </a:r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rokkantjármű használója,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közúti </a:t>
                      </a:r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közlekedési balesetet előidéző gyalogos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szervezett kereteken kívüli, </a:t>
                      </a:r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hobbi célú sporttevékenységet végző személy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 (a gépi meghajtású sporteszközök, valamint a kerékpár használat kivételével),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</a:t>
                      </a:r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kerékpár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 vagy egyéb, járműnek nem minősülő </a:t>
                      </a:r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kerekes sporteszköz használója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, </a:t>
                      </a:r>
                      <a:r>
                        <a:rPr lang="da-DK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amelyet emberi erő hajt és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 ezt </a:t>
                      </a:r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legfeljebb 300 W teljesítményű motor segíti,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</a:t>
                      </a:r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házi- és hobbiállat tartója.</a:t>
                      </a:r>
                      <a:endParaRPr lang="hu-HU" sz="1800" b="1" dirty="0">
                        <a:latin typeface="Allianz Neo" pitchFamily="34" charset="-1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800" b="0" i="0" u="none" strike="noStrike" kern="1200" baseline="0" dirty="0">
                        <a:solidFill>
                          <a:schemeClr val="dk1"/>
                        </a:solidFill>
                        <a:latin typeface="Allianz Neo" panose="020B0504020203020204" pitchFamily="34" charset="-18"/>
                        <a:ea typeface="+mn-ea"/>
                        <a:cs typeface="+mn-cs"/>
                      </a:endParaRPr>
                    </a:p>
                    <a:p>
                      <a:endParaRPr lang="hu-HU" sz="1800" b="0" i="0" u="none" strike="noStrike" kern="1200" baseline="0" dirty="0">
                        <a:solidFill>
                          <a:schemeClr val="dk1"/>
                        </a:solidFill>
                        <a:latin typeface="Allianz Neo" panose="020B0504020203020204" pitchFamily="34" charset="-18"/>
                        <a:ea typeface="+mn-ea"/>
                        <a:cs typeface="+mn-cs"/>
                      </a:endParaRPr>
                    </a:p>
                    <a:p>
                      <a:endParaRPr lang="hu-HU" sz="1800" b="0" i="0" u="none" strike="noStrike" kern="1200" baseline="0" dirty="0">
                        <a:solidFill>
                          <a:schemeClr val="dk1"/>
                        </a:solidFill>
                        <a:latin typeface="Allianz Neo" panose="020B0504020203020204" pitchFamily="34" charset="-18"/>
                        <a:ea typeface="+mn-ea"/>
                        <a:cs typeface="+mn-cs"/>
                      </a:endParaRP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lőfegyver vagy egyéb önvédelmi céllal alkalmazott eszköz használója.</a:t>
                      </a:r>
                    </a:p>
                    <a:p>
                      <a:endParaRPr lang="hu-HU" sz="1800" b="0" i="0" u="none" strike="noStrike" kern="1200" baseline="0" dirty="0">
                        <a:solidFill>
                          <a:schemeClr val="dk1"/>
                        </a:solidFill>
                        <a:latin typeface="Allianz Neo" panose="020B0504020203020204" pitchFamily="34" charset="-18"/>
                        <a:ea typeface="+mn-ea"/>
                        <a:cs typeface="+mn-cs"/>
                      </a:endParaRPr>
                    </a:p>
                    <a:p>
                      <a:endParaRPr lang="hu-HU" sz="1800" dirty="0">
                        <a:latin typeface="Allianz Neo" pitchFamily="34" charset="-18"/>
                      </a:endParaRPr>
                    </a:p>
                  </a:txBody>
                  <a:tcPr>
                    <a:solidFill>
                      <a:srgbClr val="F5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6392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Foliennummernplatzhalter 8"/>
          <p:cNvSpPr>
            <a:spLocks noGrp="1"/>
          </p:cNvSpPr>
          <p:nvPr>
            <p:ph type="sldNum" sz="quarter" idx="2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B0BF3663-3EA5-4BCE-BC69-CB3622E5E71A}" type="slidenum">
              <a:rPr lang="en-GB" altLang="hu-HU" sz="800" smtClean="0">
                <a:latin typeface="Allianz Neo" panose="020B0504020203020204" pitchFamily="34" charset="-18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GB" altLang="hu-HU" sz="800">
              <a:latin typeface="Allianz Neo" panose="020B0504020203020204" pitchFamily="34" charset="-18"/>
            </a:endParaRPr>
          </a:p>
        </p:txBody>
      </p:sp>
      <p:sp>
        <p:nvSpPr>
          <p:cNvPr id="60421" name="Textplatzhalter 75"/>
          <p:cNvSpPr>
            <a:spLocks noGrp="1"/>
          </p:cNvSpPr>
          <p:nvPr>
            <p:ph type="body" sz="quarter" idx="19"/>
          </p:nvPr>
        </p:nvSpPr>
        <p:spPr bwMode="auto">
          <a:xfrm>
            <a:off x="0" y="0"/>
            <a:ext cx="8650288" cy="768350"/>
          </a:xfrm>
          <a:solidFill>
            <a:srgbClr val="FFE8B0"/>
          </a:solidFill>
          <a:ln w="9525"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dirty="0">
              <a:solidFill>
                <a:srgbClr val="FFFFFF"/>
              </a:solidFill>
              <a:latin typeface="Allianz Neo" panose="020B0504020203020204" pitchFamily="34" charset="-18"/>
            </a:endParaRPr>
          </a:p>
        </p:txBody>
      </p:sp>
      <p:sp>
        <p:nvSpPr>
          <p:cNvPr id="2" name="Title 1" descr="Standard-Headline"/>
          <p:cNvSpPr>
            <a:spLocks noGrp="1"/>
          </p:cNvSpPr>
          <p:nvPr>
            <p:ph type="title"/>
          </p:nvPr>
        </p:nvSpPr>
        <p:spPr>
          <a:xfrm>
            <a:off x="478582" y="477466"/>
            <a:ext cx="10672763" cy="514350"/>
          </a:xfrm>
        </p:spPr>
        <p:txBody>
          <a:bodyPr/>
          <a:lstStyle/>
          <a:p>
            <a:r>
              <a:rPr lang="hu-HU" dirty="0">
                <a:latin typeface="Allianz Neo" panose="020B0504020203020204" pitchFamily="34" charset="-18"/>
              </a:rPr>
              <a:t>felelősségbiztosítás</a:t>
            </a:r>
            <a:endParaRPr lang="en-GB" dirty="0">
              <a:solidFill>
                <a:srgbClr val="49648C"/>
              </a:solidFill>
              <a:latin typeface="Allianz Neo" panose="020B0504020203020204" pitchFamily="34" charset="-18"/>
            </a:endParaRPr>
          </a:p>
        </p:txBody>
      </p:sp>
      <p:graphicFrame>
        <p:nvGraphicFramePr>
          <p:cNvPr id="8" name="Tartalom helye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9988486"/>
              </p:ext>
            </p:extLst>
          </p:nvPr>
        </p:nvGraphicFramePr>
        <p:xfrm>
          <a:off x="406574" y="1629594"/>
          <a:ext cx="11161240" cy="423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8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1606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i="0" u="none" strike="noStrike" kern="1200" baseline="0" dirty="0">
                          <a:solidFill>
                            <a:schemeClr val="bg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Magyarország területén okozott és bekövetkezett károk esetén, mint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i="0" u="none" strike="noStrike" kern="1200" baseline="0" dirty="0">
                          <a:solidFill>
                            <a:schemeClr val="bg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Szolgáltatás lakóközösség és bérlemény esetén az épülettulajdonosi felelősségbiztosítás alapján (a lakóközösségek pontos definíciója a feltételben található)</a:t>
                      </a:r>
                      <a:endParaRPr lang="hu-HU" sz="2000" b="1" i="0" u="none" strike="noStrike" kern="1200" baseline="0" dirty="0">
                        <a:solidFill>
                          <a:schemeClr val="lt1"/>
                        </a:solidFill>
                        <a:latin typeface="Allianz Neo" panose="020B0504020203020204" pitchFamily="34" charset="-18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2708">
                <a:tc rowSpan="2">
                  <a:txBody>
                    <a:bodyPr/>
                    <a:lstStyle/>
                    <a:p>
                      <a:r>
                        <a:rPr lang="hu-HU" sz="20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</a:t>
                      </a:r>
                      <a:r>
                        <a:rPr lang="hu-HU" sz="20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 kötvényen megjelölt épület, lakás, egyéb építmény és telek tulajdonosa, bérlője, használója</a:t>
                      </a:r>
                    </a:p>
                    <a:p>
                      <a:endParaRPr lang="hu-HU" sz="2000" b="0" i="0" u="none" strike="noStrike" kern="1200" baseline="0" dirty="0">
                        <a:solidFill>
                          <a:schemeClr val="dk1"/>
                        </a:solidFill>
                        <a:latin typeface="Allianz Neo" panose="020B0504020203020204" pitchFamily="34" charset="-18"/>
                        <a:ea typeface="+mn-ea"/>
                        <a:cs typeface="+mn-cs"/>
                      </a:endParaRPr>
                    </a:p>
                    <a:p>
                      <a:r>
                        <a:rPr lang="hu-HU" sz="20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</a:t>
                      </a:r>
                      <a:r>
                        <a:rPr lang="hu-HU" sz="20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kockázatviselés helyén háztartási céllal gázpalackot használó.</a:t>
                      </a:r>
                      <a:endParaRPr lang="hu-HU" sz="2000" b="1" dirty="0">
                        <a:latin typeface="Allianz Neo" pitchFamily="34" charset="-18"/>
                      </a:endParaRPr>
                    </a:p>
                    <a:p>
                      <a:endParaRPr lang="hu-HU" sz="1800" dirty="0">
                        <a:latin typeface="Allianz Neo" pitchFamily="34" charset="-1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Bérlemény esetén megtéríti a biztosító azokat a tűz, robbanás okozta, illetve vezetékekből és azok szerelvényeiből kiáramló víz vagy gőz által okozott, a bérleti szerződés keretébe tartozó károkat is, amelyek miatt a bérbeadó kártérítési igényt érvényesít a bérlővel szemben.</a:t>
                      </a:r>
                    </a:p>
                  </a:txBody>
                  <a:tcPr>
                    <a:solidFill>
                      <a:srgbClr val="F5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9564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A lakóközösség által tulajdonosi minőségben okozott felelősségi károkat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1. társasház esetén a biztosított ingatlannak a tulajdoni lapon szereplő közös tulajdoni hányada arányában;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2. lakásszövetkezet esetén a biztosított ingatlan és a lakásszövetkezetben lévő összes ingatlan számának arányában téríti meg a biztosító.</a:t>
                      </a:r>
                    </a:p>
                  </a:txBody>
                  <a:tcPr>
                    <a:solidFill>
                      <a:srgbClr val="F5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églalap 8"/>
          <p:cNvSpPr/>
          <p:nvPr/>
        </p:nvSpPr>
        <p:spPr>
          <a:xfrm>
            <a:off x="321405" y="1036942"/>
            <a:ext cx="9505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2000" b="1" dirty="0">
                <a:latin typeface="Allianz Neo" panose="020B0504020203020204" pitchFamily="34" charset="-18"/>
                <a:cs typeface="Times New Roman" pitchFamily="18" charset="0"/>
              </a:rPr>
              <a:t>Épülettulajdonosi felelősségbiztosítás - biztosítási események</a:t>
            </a:r>
            <a:endParaRPr lang="hu-HU" altLang="hu-HU" sz="2000" b="1" dirty="0">
              <a:latin typeface="Allianz Neo" panose="020B0504020203020204" pitchFamily="34" charset="-18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447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Foliennummernplatzhalter 8"/>
          <p:cNvSpPr>
            <a:spLocks noGrp="1"/>
          </p:cNvSpPr>
          <p:nvPr>
            <p:ph type="sldNum" sz="quarter" idx="2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B0BF3663-3EA5-4BCE-BC69-CB3622E5E71A}" type="slidenum">
              <a:rPr lang="en-GB" altLang="hu-HU" sz="800" smtClean="0">
                <a:latin typeface="Allianz Neo" panose="020B0504020203020204" pitchFamily="34" charset="-18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GB" altLang="hu-HU" sz="800">
              <a:latin typeface="Allianz Neo" panose="020B0504020203020204" pitchFamily="34" charset="-18"/>
            </a:endParaRPr>
          </a:p>
        </p:txBody>
      </p:sp>
      <p:sp>
        <p:nvSpPr>
          <p:cNvPr id="60421" name="Textplatzhalter 75"/>
          <p:cNvSpPr>
            <a:spLocks noGrp="1"/>
          </p:cNvSpPr>
          <p:nvPr>
            <p:ph type="body" sz="quarter" idx="19"/>
          </p:nvPr>
        </p:nvSpPr>
        <p:spPr bwMode="auto">
          <a:xfrm>
            <a:off x="0" y="0"/>
            <a:ext cx="8650288" cy="768350"/>
          </a:xfrm>
          <a:solidFill>
            <a:srgbClr val="FFE8B0"/>
          </a:solidFill>
          <a:ln w="9525"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dirty="0">
              <a:solidFill>
                <a:srgbClr val="FFFFFF"/>
              </a:solidFill>
              <a:latin typeface="Allianz Neo" panose="020B0504020203020204" pitchFamily="34" charset="-18"/>
            </a:endParaRPr>
          </a:p>
        </p:txBody>
      </p:sp>
      <p:sp>
        <p:nvSpPr>
          <p:cNvPr id="2" name="Title 1" descr="Standard-Headline"/>
          <p:cNvSpPr>
            <a:spLocks noGrp="1"/>
          </p:cNvSpPr>
          <p:nvPr>
            <p:ph type="title"/>
          </p:nvPr>
        </p:nvSpPr>
        <p:spPr>
          <a:xfrm>
            <a:off x="508001" y="515938"/>
            <a:ext cx="10411742" cy="514350"/>
          </a:xfrm>
        </p:spPr>
        <p:txBody>
          <a:bodyPr/>
          <a:lstStyle/>
          <a:p>
            <a:r>
              <a:rPr lang="hu-HU" dirty="0">
                <a:latin typeface="Allianz Neo" panose="020B0504020203020204" pitchFamily="34" charset="-18"/>
              </a:rPr>
              <a:t>vízkárok</a:t>
            </a:r>
            <a:endParaRPr lang="en-GB" cap="none" dirty="0">
              <a:solidFill>
                <a:srgbClr val="49648C"/>
              </a:solidFill>
              <a:latin typeface="Allianz Neo" panose="020B0504020203020204" pitchFamily="34" charset="-18"/>
            </a:endParaRPr>
          </a:p>
        </p:txBody>
      </p:sp>
      <p:graphicFrame>
        <p:nvGraphicFramePr>
          <p:cNvPr id="11" name="Tartalom helye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81821621"/>
              </p:ext>
            </p:extLst>
          </p:nvPr>
        </p:nvGraphicFramePr>
        <p:xfrm>
          <a:off x="550590" y="2061642"/>
          <a:ext cx="8424936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4211"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Allianz Neo" pitchFamily="34" charset="-18"/>
                        </a:rPr>
                        <a:t>Biztosítási események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6149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u-HU" sz="2000" b="1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</a:rPr>
                        <a:t>Csőtöréskár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hu-HU" sz="2000" b="1" dirty="0">
                        <a:solidFill>
                          <a:schemeClr val="dk1"/>
                        </a:solidFill>
                        <a:latin typeface="Allianz Neo" panose="020B0504020203020204" pitchFamily="34" charset="-18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u-HU" sz="2000" b="1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</a:rPr>
                        <a:t>Dugulás miatti kár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hu-HU" sz="2000" b="1" dirty="0">
                        <a:solidFill>
                          <a:schemeClr val="dk1"/>
                        </a:solidFill>
                        <a:latin typeface="Allianz Neo" panose="020B0504020203020204" pitchFamily="34" charset="-18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u-HU" sz="2000" b="1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</a:rPr>
                        <a:t>Elfolyt víz miatti veszteség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hu-HU" sz="2000" b="1" dirty="0">
                        <a:solidFill>
                          <a:schemeClr val="dk1"/>
                        </a:solidFill>
                        <a:latin typeface="Allianz Neo" panose="020B0504020203020204" pitchFamily="34" charset="-18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u-HU" sz="2000" b="1" dirty="0" err="1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</a:rPr>
                        <a:t>Beázáskár</a:t>
                      </a:r>
                      <a:endParaRPr lang="hu-HU" sz="2000" b="1" dirty="0">
                        <a:solidFill>
                          <a:schemeClr val="dk1"/>
                        </a:solidFill>
                        <a:latin typeface="Allianz Neo" panose="020B0504020203020204" pitchFamily="34" charset="-1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6468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Foliennummernplatzhalter 8"/>
          <p:cNvSpPr>
            <a:spLocks noGrp="1"/>
          </p:cNvSpPr>
          <p:nvPr>
            <p:ph type="sldNum" sz="quarter" idx="2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B0BF3663-3EA5-4BCE-BC69-CB3622E5E71A}" type="slidenum">
              <a:rPr lang="en-GB" altLang="hu-HU" sz="800" smtClean="0">
                <a:latin typeface="Allianz Neo" panose="020B0504020203020204" pitchFamily="34" charset="-18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GB" altLang="hu-HU" sz="800">
              <a:latin typeface="Allianz Neo" panose="020B0504020203020204" pitchFamily="34" charset="-18"/>
            </a:endParaRPr>
          </a:p>
        </p:txBody>
      </p:sp>
      <p:sp>
        <p:nvSpPr>
          <p:cNvPr id="60421" name="Textplatzhalter 75"/>
          <p:cNvSpPr>
            <a:spLocks noGrp="1"/>
          </p:cNvSpPr>
          <p:nvPr>
            <p:ph type="body" sz="quarter" idx="19"/>
          </p:nvPr>
        </p:nvSpPr>
        <p:spPr bwMode="auto">
          <a:xfrm>
            <a:off x="0" y="0"/>
            <a:ext cx="8650288" cy="768350"/>
          </a:xfrm>
          <a:solidFill>
            <a:srgbClr val="FFE8B0"/>
          </a:solidFill>
          <a:ln w="9525"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dirty="0">
              <a:solidFill>
                <a:srgbClr val="FFFFFF"/>
              </a:solidFill>
              <a:latin typeface="Allianz Neo" panose="020B0504020203020204" pitchFamily="34" charset="-18"/>
            </a:endParaRPr>
          </a:p>
        </p:txBody>
      </p:sp>
      <p:graphicFrame>
        <p:nvGraphicFramePr>
          <p:cNvPr id="8" name="Tartalom helye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93066660"/>
              </p:ext>
            </p:extLst>
          </p:nvPr>
        </p:nvGraphicFramePr>
        <p:xfrm>
          <a:off x="1016588" y="942977"/>
          <a:ext cx="10153128" cy="4093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5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7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8387"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Allianz Neo" pitchFamily="34" charset="-18"/>
                        </a:rPr>
                        <a:t>Biztosítási esemény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Allianz Neo" pitchFamily="34" charset="-18"/>
                        </a:rPr>
                        <a:t>Kizárások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07">
                <a:tc rowSpan="2">
                  <a:txBody>
                    <a:bodyPr/>
                    <a:lstStyle/>
                    <a:p>
                      <a:r>
                        <a:rPr lang="hu-HU" sz="16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 kockázatviselés helyén</a:t>
                      </a:r>
                    </a:p>
                    <a:p>
                      <a:r>
                        <a:rPr lang="hu-HU" sz="16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a víz-, csatorna-, fűtési, hűtési és gőzvezetékek, továbbá ezek tartozékai, szerelvényei, a vezetékekre rákapcsolt háztartási gépek </a:t>
                      </a:r>
                      <a:r>
                        <a:rPr lang="hu-HU" sz="16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törése, repedése, kilyukadása, csatlakozásának elmozdulása miatt kiáramló folyadék vagy gőz által,</a:t>
                      </a:r>
                      <a:r>
                        <a:rPr lang="hu-HU" sz="16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 valamint</a:t>
                      </a:r>
                    </a:p>
                    <a:p>
                      <a:r>
                        <a:rPr lang="hu-HU" sz="16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a </a:t>
                      </a:r>
                      <a:r>
                        <a:rPr lang="hu-HU" sz="16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nyitva hagyott csapból kiáramló</a:t>
                      </a:r>
                    </a:p>
                    <a:p>
                      <a:r>
                        <a:rPr lang="hu-HU" sz="16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folyadék vagy gőz által</a:t>
                      </a:r>
                    </a:p>
                    <a:p>
                      <a:r>
                        <a:rPr lang="hu-HU" sz="16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okozott kár.</a:t>
                      </a:r>
                      <a:endParaRPr lang="hu-HU" sz="1600" b="1" dirty="0">
                        <a:latin typeface="Allianz Neo" panose="020B0504020203020204" pitchFamily="34" charset="-1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6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Kockázatviselésből kizárt események és vagyontárgyak, nem térülő károk:</a:t>
                      </a:r>
                    </a:p>
                  </a:txBody>
                  <a:tcPr>
                    <a:solidFill>
                      <a:srgbClr val="F5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7768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a gombásodás, penészedés formájában jelentkező károk,</a:t>
                      </a:r>
                    </a:p>
                    <a:p>
                      <a:r>
                        <a:rPr lang="hu-HU" sz="16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a függő és fekvő ereszcsatorna</a:t>
                      </a:r>
                    </a:p>
                    <a:p>
                      <a:r>
                        <a:rPr lang="hu-HU" sz="16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valamint az ezek törése, repedése,</a:t>
                      </a:r>
                    </a:p>
                    <a:p>
                      <a:r>
                        <a:rPr lang="hu-HU" sz="16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kilyukadása, dugulása, vagy csatlakozásának elmozdulása miatt az épületek külső vakolatában, külső festésében, külső burkolatában csapadékvíz</a:t>
                      </a:r>
                    </a:p>
                    <a:p>
                      <a:r>
                        <a:rPr lang="hu-HU" sz="16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által okozott károk,</a:t>
                      </a:r>
                    </a:p>
                    <a:p>
                      <a:endParaRPr lang="hu-HU" sz="1600" b="0" i="0" u="none" strike="noStrike" kern="1200" baseline="0" dirty="0">
                        <a:solidFill>
                          <a:schemeClr val="dk1"/>
                        </a:solidFill>
                        <a:latin typeface="Allianz Neo" panose="020B0504020203020204" pitchFamily="34" charset="-18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5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itle 1" descr="Standard-Headline"/>
          <p:cNvSpPr>
            <a:spLocks noGrp="1"/>
          </p:cNvSpPr>
          <p:nvPr>
            <p:ph type="title"/>
          </p:nvPr>
        </p:nvSpPr>
        <p:spPr>
          <a:xfrm>
            <a:off x="508000" y="515938"/>
            <a:ext cx="10672763" cy="514350"/>
          </a:xfrm>
        </p:spPr>
        <p:txBody>
          <a:bodyPr/>
          <a:lstStyle/>
          <a:p>
            <a:r>
              <a:rPr lang="hu-HU" dirty="0" err="1">
                <a:latin typeface="Allianz Neo" panose="020B0504020203020204" pitchFamily="34" charset="-18"/>
              </a:rPr>
              <a:t>Csőtöréskár</a:t>
            </a:r>
            <a:r>
              <a:rPr lang="hu-HU" sz="3200" dirty="0">
                <a:latin typeface="Allianz Neo" panose="020B0504020203020204" pitchFamily="34" charset="-18"/>
              </a:rPr>
              <a:t/>
            </a:r>
            <a:br>
              <a:rPr lang="hu-HU" sz="3200" dirty="0">
                <a:latin typeface="Allianz Neo" panose="020B0504020203020204" pitchFamily="34" charset="-18"/>
              </a:rPr>
            </a:br>
            <a:endParaRPr lang="en-GB" dirty="0">
              <a:solidFill>
                <a:srgbClr val="49648C"/>
              </a:solidFill>
              <a:latin typeface="Allianz Neo" panose="020B0504020203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6767517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Foliennummernplatzhalter 8"/>
          <p:cNvSpPr>
            <a:spLocks noGrp="1"/>
          </p:cNvSpPr>
          <p:nvPr>
            <p:ph type="sldNum" sz="quarter" idx="2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B0BF3663-3EA5-4BCE-BC69-CB3622E5E71A}" type="slidenum">
              <a:rPr lang="en-GB" altLang="hu-HU" sz="800" smtClean="0">
                <a:latin typeface="Allianz Neo" panose="020B0504020203020204" pitchFamily="34" charset="-18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GB" altLang="hu-HU" sz="800">
              <a:latin typeface="Allianz Neo" panose="020B0504020203020204" pitchFamily="34" charset="-18"/>
            </a:endParaRPr>
          </a:p>
        </p:txBody>
      </p:sp>
      <p:sp>
        <p:nvSpPr>
          <p:cNvPr id="60421" name="Textplatzhalter 75"/>
          <p:cNvSpPr>
            <a:spLocks noGrp="1"/>
          </p:cNvSpPr>
          <p:nvPr>
            <p:ph type="body" sz="quarter" idx="19"/>
          </p:nvPr>
        </p:nvSpPr>
        <p:spPr bwMode="auto">
          <a:xfrm>
            <a:off x="0" y="0"/>
            <a:ext cx="8650288" cy="768350"/>
          </a:xfrm>
          <a:solidFill>
            <a:srgbClr val="FFE8B0"/>
          </a:solidFill>
          <a:ln w="9525"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dirty="0">
              <a:solidFill>
                <a:srgbClr val="FFFFFF"/>
              </a:solidFill>
              <a:latin typeface="Allianz Neo" panose="020B0504020203020204" pitchFamily="34" charset="-18"/>
            </a:endParaRPr>
          </a:p>
        </p:txBody>
      </p:sp>
      <p:sp>
        <p:nvSpPr>
          <p:cNvPr id="2" name="Title 1" descr="Standard-Headline"/>
          <p:cNvSpPr>
            <a:spLocks noGrp="1"/>
          </p:cNvSpPr>
          <p:nvPr>
            <p:ph type="title"/>
          </p:nvPr>
        </p:nvSpPr>
        <p:spPr>
          <a:xfrm>
            <a:off x="508000" y="515938"/>
            <a:ext cx="10672763" cy="514350"/>
          </a:xfrm>
        </p:spPr>
        <p:txBody>
          <a:bodyPr/>
          <a:lstStyle/>
          <a:p>
            <a:r>
              <a:rPr lang="hu-HU" dirty="0" err="1">
                <a:latin typeface="Allianz Neo" panose="020B0504020203020204" pitchFamily="34" charset="-18"/>
              </a:rPr>
              <a:t>Csőtöréskár</a:t>
            </a:r>
            <a:r>
              <a:rPr lang="hu-HU" dirty="0">
                <a:latin typeface="Allianz Neo" panose="020B0504020203020204" pitchFamily="34" charset="-18"/>
              </a:rPr>
              <a:t> 2</a:t>
            </a:r>
            <a:r>
              <a:rPr lang="hu-HU" sz="3200" dirty="0">
                <a:latin typeface="Allianz Neo" panose="020B0504020203020204" pitchFamily="34" charset="-18"/>
              </a:rPr>
              <a:t/>
            </a:r>
            <a:br>
              <a:rPr lang="hu-HU" sz="3200" dirty="0">
                <a:latin typeface="Allianz Neo" panose="020B0504020203020204" pitchFamily="34" charset="-18"/>
              </a:rPr>
            </a:br>
            <a:endParaRPr lang="en-GB" dirty="0">
              <a:solidFill>
                <a:srgbClr val="49648C"/>
              </a:solidFill>
              <a:latin typeface="Allianz Neo" panose="020B0504020203020204" pitchFamily="34" charset="-18"/>
            </a:endParaRPr>
          </a:p>
        </p:txBody>
      </p:sp>
      <p:graphicFrame>
        <p:nvGraphicFramePr>
          <p:cNvPr id="9" name="Tartalom helye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74827204"/>
              </p:ext>
            </p:extLst>
          </p:nvPr>
        </p:nvGraphicFramePr>
        <p:xfrm>
          <a:off x="334566" y="1145064"/>
          <a:ext cx="10441160" cy="5299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4715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Allianz Neo" pitchFamily="34" charset="-18"/>
                        </a:rPr>
                        <a:t>Kizárások – folytatás: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i="0" u="none" strike="noStrike" kern="1200" baseline="0" dirty="0">
                          <a:solidFill>
                            <a:schemeClr val="lt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Szolgáltatás korlátozások / szolgáltatás feltétele:</a:t>
                      </a:r>
                      <a:endParaRPr lang="hu-HU" sz="2000" dirty="0">
                        <a:latin typeface="Allianz Neo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3871">
                <a:tc>
                  <a:txBody>
                    <a:bodyPr/>
                    <a:lstStyle/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a hűtési, gáz- és a gőzvezetékek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továbbá ezek tartozékai, szerelvényei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cseréjének költsége, </a:t>
                      </a:r>
                    </a:p>
                    <a:p>
                      <a:endParaRPr lang="hu-HU" sz="1800" b="0" i="0" u="none" strike="noStrike" kern="1200" baseline="0" dirty="0">
                        <a:solidFill>
                          <a:schemeClr val="dk1"/>
                        </a:solidFill>
                        <a:latin typeface="Allianz Neo" panose="020B0504020203020204" pitchFamily="34" charset="-18"/>
                        <a:ea typeface="+mn-ea"/>
                        <a:cs typeface="+mn-cs"/>
                      </a:endParaRP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/>
                          <a:ea typeface="+mn-ea"/>
                          <a:cs typeface="+mn-cs"/>
                        </a:rPr>
                        <a:t>(kivéve MAX csomag MTS záradék - </a:t>
                      </a: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csőtöréskár megtéríti a biztosító a hűtési, gáz és gőzvezetékek, továbbá ezek tartozékai, szerelvényei cseréjének költségét)</a:t>
                      </a:r>
                      <a:endParaRPr lang="hu-HU" sz="1800" b="0" i="0" u="none" strike="noStrike" kern="1200" baseline="0" dirty="0">
                        <a:solidFill>
                          <a:schemeClr val="dk1"/>
                        </a:solidFill>
                        <a:latin typeface="Allianz Neo" panose="020B0504020203020204"/>
                        <a:ea typeface="+mn-ea"/>
                        <a:cs typeface="+mn-cs"/>
                      </a:endParaRPr>
                    </a:p>
                    <a:p>
                      <a:endParaRPr lang="hu-HU" sz="1800" b="0" i="0" u="none" strike="noStrike" kern="1200" baseline="0" dirty="0">
                        <a:solidFill>
                          <a:schemeClr val="dk1"/>
                        </a:solidFill>
                        <a:latin typeface="Allianz Neo" panose="020B0504020203020204" pitchFamily="34" charset="-18"/>
                        <a:ea typeface="+mn-ea"/>
                        <a:cs typeface="+mn-cs"/>
                      </a:endParaRPr>
                    </a:p>
                    <a:p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a sérült csaptelepek, a vezetékekre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kapcsolt, az adott kárt okozó háztartási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gépek, berendezések és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tartozékaik javításának/pótlásának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költsége,</a:t>
                      </a:r>
                    </a:p>
                    <a:p>
                      <a:endParaRPr lang="hu-HU" sz="1800" b="0" i="0" u="none" strike="noStrike" kern="1200" baseline="0" dirty="0">
                        <a:solidFill>
                          <a:schemeClr val="dk1"/>
                        </a:solidFill>
                        <a:latin typeface="Allianz Neo" panose="020B0504020203020204" pitchFamily="34" charset="-18"/>
                        <a:ea typeface="+mn-ea"/>
                        <a:cs typeface="+mn-cs"/>
                      </a:endParaRP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a kiömlő folyadék vagy gőz értéke.</a:t>
                      </a:r>
                      <a:endParaRPr lang="hu-HU" sz="1800" dirty="0">
                        <a:latin typeface="Allianz Neo" pitchFamily="34" charset="-18"/>
                      </a:endParaRPr>
                    </a:p>
                    <a:p>
                      <a:endParaRPr lang="hu-HU" sz="1800" dirty="0">
                        <a:latin typeface="Allianz Neo" pitchFamily="34" charset="-1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a csőtörés felkutatásának és a felkutatással okozott kár helyreállításának a költsége az épület külső falsíkján belül a </a:t>
                      </a:r>
                      <a:r>
                        <a:rPr lang="hu-HU" sz="1800" b="0" i="0" u="none" strike="noStrike" kern="1200" baseline="0" dirty="0" err="1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technológiailag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 indokolt mértékig, az épület külső falsíkján kívül legfeljebb 6 m hosszúságig,</a:t>
                      </a:r>
                    </a:p>
                    <a:p>
                      <a:endParaRPr lang="hu-HU" sz="1800" b="0" i="0" u="none" strike="noStrike" kern="1200" baseline="0" dirty="0">
                        <a:solidFill>
                          <a:schemeClr val="dk1"/>
                        </a:solidFill>
                        <a:latin typeface="Allianz Neo" panose="020B0504020203020204" pitchFamily="34" charset="-18"/>
                        <a:ea typeface="+mn-ea"/>
                        <a:cs typeface="+mn-cs"/>
                      </a:endParaRP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a kárt okozó víznyomó, belső csapadékvíz-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lefolyó és szennyvíz lefolyóvezeték pótlásának, cseréjének költsége a kár elhárításához szükséges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és technológiailag indokolt mértékig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a kárt okozó fűtési vezeték pótlásának,</a:t>
                      </a:r>
                    </a:p>
                    <a:p>
                      <a:endParaRPr lang="hu-HU" sz="1800" b="0" i="0" u="none" strike="noStrike" kern="1200" baseline="0" dirty="0">
                        <a:solidFill>
                          <a:schemeClr val="dk1"/>
                        </a:solidFill>
                        <a:latin typeface="Allianz Neo" panose="020B0504020203020204" pitchFamily="34" charset="-18"/>
                        <a:ea typeface="+mn-ea"/>
                        <a:cs typeface="+mn-cs"/>
                      </a:endParaRP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cseréjének költségét a kár elhárításához szükséges és technológiailag indokolt mértékig, de legfeljebb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hat méter hosszúságig térül.</a:t>
                      </a:r>
                      <a:endParaRPr lang="hu-HU" sz="1800" dirty="0">
                        <a:latin typeface="Allianz Neo" pitchFamily="34" charset="-18"/>
                      </a:endParaRPr>
                    </a:p>
                  </a:txBody>
                  <a:tcPr>
                    <a:solidFill>
                      <a:srgbClr val="F5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églalap 6">
            <a:extLst>
              <a:ext uri="{FF2B5EF4-FFF2-40B4-BE49-F238E27FC236}">
                <a16:creationId xmlns:a16="http://schemas.microsoft.com/office/drawing/2014/main" id="{49F7707D-0AD5-4691-A593-F0F891FE63DD}"/>
              </a:ext>
            </a:extLst>
          </p:cNvPr>
          <p:cNvSpPr/>
          <p:nvPr/>
        </p:nvSpPr>
        <p:spPr>
          <a:xfrm>
            <a:off x="4367014" y="2709714"/>
            <a:ext cx="648072" cy="453611"/>
          </a:xfrm>
          <a:prstGeom prst="rect">
            <a:avLst/>
          </a:prstGeom>
          <a:solidFill>
            <a:srgbClr val="F4F2F2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hu-HU" sz="3200" b="1" dirty="0">
                <a:solidFill>
                  <a:srgbClr val="FF0000"/>
                </a:solidFill>
                <a:latin typeface="Allianz Neo" panose="020B0504020203020204"/>
              </a:rPr>
              <a:t>Új</a:t>
            </a:r>
          </a:p>
        </p:txBody>
      </p:sp>
    </p:spTree>
    <p:extLst>
      <p:ext uri="{BB962C8B-B14F-4D97-AF65-F5344CB8AC3E}">
        <p14:creationId xmlns:p14="http://schemas.microsoft.com/office/powerpoint/2010/main" val="1419554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Foliennummernplatzhalter 8"/>
          <p:cNvSpPr>
            <a:spLocks noGrp="1"/>
          </p:cNvSpPr>
          <p:nvPr>
            <p:ph type="sldNum" sz="quarter" idx="2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B0BF3663-3EA5-4BCE-BC69-CB3622E5E71A}" type="slidenum">
              <a:rPr lang="en-GB" altLang="hu-HU" sz="800" smtClean="0">
                <a:latin typeface="Allianz Neo" panose="020B0504020203020204" pitchFamily="34" charset="-18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GB" altLang="hu-HU" sz="800">
              <a:latin typeface="Allianz Neo" panose="020B0504020203020204" pitchFamily="34" charset="-18"/>
            </a:endParaRPr>
          </a:p>
        </p:txBody>
      </p:sp>
      <p:sp>
        <p:nvSpPr>
          <p:cNvPr id="60421" name="Textplatzhalter 75"/>
          <p:cNvSpPr>
            <a:spLocks noGrp="1"/>
          </p:cNvSpPr>
          <p:nvPr>
            <p:ph type="body" sz="quarter" idx="19"/>
          </p:nvPr>
        </p:nvSpPr>
        <p:spPr bwMode="auto">
          <a:xfrm>
            <a:off x="0" y="0"/>
            <a:ext cx="8650288" cy="768350"/>
          </a:xfrm>
          <a:solidFill>
            <a:srgbClr val="FFE8B0"/>
          </a:solidFill>
          <a:ln w="9525"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dirty="0">
              <a:solidFill>
                <a:srgbClr val="FFFFFF"/>
              </a:solidFill>
              <a:latin typeface="Allianz Neo" panose="020B0504020203020204" pitchFamily="34" charset="-18"/>
            </a:endParaRPr>
          </a:p>
        </p:txBody>
      </p:sp>
      <p:sp>
        <p:nvSpPr>
          <p:cNvPr id="2" name="Title 1" descr="Standard-Headline"/>
          <p:cNvSpPr>
            <a:spLocks noGrp="1"/>
          </p:cNvSpPr>
          <p:nvPr>
            <p:ph type="title"/>
          </p:nvPr>
        </p:nvSpPr>
        <p:spPr>
          <a:xfrm>
            <a:off x="508000" y="515938"/>
            <a:ext cx="10672763" cy="514350"/>
          </a:xfrm>
        </p:spPr>
        <p:txBody>
          <a:bodyPr/>
          <a:lstStyle/>
          <a:p>
            <a:r>
              <a:rPr lang="hu-HU" dirty="0">
                <a:latin typeface="Allianz Neo" panose="020B0504020203020204" pitchFamily="34" charset="-18"/>
              </a:rPr>
              <a:t>Dugulás miatti kár</a:t>
            </a:r>
            <a:r>
              <a:rPr lang="hu-HU" sz="3200" dirty="0">
                <a:latin typeface="Allianz Neo" panose="020B0504020203020204" pitchFamily="34" charset="-18"/>
              </a:rPr>
              <a:t/>
            </a:r>
            <a:br>
              <a:rPr lang="hu-HU" sz="3200" dirty="0">
                <a:latin typeface="Allianz Neo" panose="020B0504020203020204" pitchFamily="34" charset="-18"/>
              </a:rPr>
            </a:br>
            <a:endParaRPr lang="en-GB" dirty="0">
              <a:solidFill>
                <a:srgbClr val="49648C"/>
              </a:solidFill>
              <a:latin typeface="Allianz Neo" panose="020B0504020203020204" pitchFamily="34" charset="-18"/>
            </a:endParaRPr>
          </a:p>
        </p:txBody>
      </p:sp>
      <p:graphicFrame>
        <p:nvGraphicFramePr>
          <p:cNvPr id="8" name="Tartalom helye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08528588"/>
              </p:ext>
            </p:extLst>
          </p:nvPr>
        </p:nvGraphicFramePr>
        <p:xfrm>
          <a:off x="334566" y="1845618"/>
          <a:ext cx="10225136" cy="3286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9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5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1606"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Allianz Neo" pitchFamily="34" charset="-18"/>
                        </a:rPr>
                        <a:t>Biztosítási esemény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Allianz Neo" pitchFamily="34" charset="-18"/>
                        </a:rPr>
                        <a:t>Kizárások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9847">
                <a:tc>
                  <a:txBody>
                    <a:bodyPr/>
                    <a:lstStyle/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 kockázatviselés helyén </a:t>
                      </a:r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szennyvízcsatorna-</a:t>
                      </a:r>
                    </a:p>
                    <a:p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vezetékek dugulása 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által okozott kár.</a:t>
                      </a:r>
                      <a:endParaRPr lang="hu-HU" sz="1800" dirty="0">
                        <a:latin typeface="Allianz Neo" panose="020B0504020203020204" pitchFamily="34" charset="-1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Kockázatviselésből kizárt események és vagyontárgyak, nem térülő károk:</a:t>
                      </a:r>
                    </a:p>
                    <a:p>
                      <a:endParaRPr lang="hu-HU" sz="1800" b="0" i="0" u="none" strike="noStrike" kern="1200" baseline="0" dirty="0">
                        <a:solidFill>
                          <a:schemeClr val="dk1"/>
                        </a:solidFill>
                        <a:latin typeface="Allianz Neo" panose="020B0504020203020204" pitchFamily="34" charset="-18"/>
                        <a:ea typeface="+mn-ea"/>
                        <a:cs typeface="+mn-cs"/>
                      </a:endParaRP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a csapadékvíz elvezető csatorna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dugulásából eredő károk.</a:t>
                      </a:r>
                    </a:p>
                    <a:p>
                      <a:endParaRPr lang="hu-HU" sz="1800" b="0" i="0" u="none" strike="noStrike" kern="1200" baseline="0" dirty="0">
                        <a:solidFill>
                          <a:schemeClr val="dk1"/>
                        </a:solidFill>
                        <a:latin typeface="Allianz Neo" panose="020B0504020203020204" pitchFamily="34" charset="-18"/>
                        <a:ea typeface="+mn-ea"/>
                        <a:cs typeface="+mn-cs"/>
                      </a:endParaRP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Szolgáltatás korlátozások, a dugulás helye felkutatásának és a felkutatással okozott kár helyreállításának a költsége az épület külső falsíkján belül a technológiailag indokolt mértékig, az épület külső falsíkján kívül legfeljebb 6 m hosszúságig.</a:t>
                      </a:r>
                      <a:endParaRPr lang="hu-HU" sz="1800" dirty="0">
                        <a:latin typeface="Allianz Neo" pitchFamily="34" charset="-18"/>
                      </a:endParaRPr>
                    </a:p>
                  </a:txBody>
                  <a:tcPr>
                    <a:solidFill>
                      <a:srgbClr val="F5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2528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Foliennummernplatzhalter 8"/>
          <p:cNvSpPr>
            <a:spLocks noGrp="1"/>
          </p:cNvSpPr>
          <p:nvPr>
            <p:ph type="sldNum" sz="quarter" idx="2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B0BF3663-3EA5-4BCE-BC69-CB3622E5E71A}" type="slidenum">
              <a:rPr lang="en-GB" altLang="hu-HU" sz="800" smtClean="0">
                <a:latin typeface="Allianz Neo" panose="020B0504020203020204" pitchFamily="34" charset="-18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GB" altLang="hu-HU" sz="800">
              <a:latin typeface="Allianz Neo" panose="020B0504020203020204" pitchFamily="34" charset="-18"/>
            </a:endParaRPr>
          </a:p>
        </p:txBody>
      </p:sp>
      <p:sp>
        <p:nvSpPr>
          <p:cNvPr id="60421" name="Textplatzhalter 75"/>
          <p:cNvSpPr>
            <a:spLocks noGrp="1"/>
          </p:cNvSpPr>
          <p:nvPr>
            <p:ph type="body" sz="quarter" idx="19"/>
          </p:nvPr>
        </p:nvSpPr>
        <p:spPr bwMode="auto">
          <a:xfrm>
            <a:off x="0" y="0"/>
            <a:ext cx="8650288" cy="768350"/>
          </a:xfrm>
          <a:solidFill>
            <a:srgbClr val="FFE8B0"/>
          </a:solidFill>
          <a:ln w="9525"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dirty="0">
              <a:solidFill>
                <a:srgbClr val="FFFFFF"/>
              </a:solidFill>
              <a:latin typeface="Allianz Neo" panose="020B0504020203020204" pitchFamily="34" charset="-18"/>
            </a:endParaRPr>
          </a:p>
        </p:txBody>
      </p:sp>
      <p:graphicFrame>
        <p:nvGraphicFramePr>
          <p:cNvPr id="8" name="Tartalom helye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19389057"/>
              </p:ext>
            </p:extLst>
          </p:nvPr>
        </p:nvGraphicFramePr>
        <p:xfrm>
          <a:off x="334566" y="1701602"/>
          <a:ext cx="9937104" cy="4109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2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1606"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Allianz Neo" pitchFamily="34" charset="-18"/>
                        </a:rPr>
                        <a:t>Biztosítási esemény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Allianz Neo" pitchFamily="34" charset="-18"/>
                        </a:rPr>
                        <a:t>Kizárások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7695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1800" b="1" i="0" u="none" strike="noStrike" kern="1200" baseline="0" dirty="0" err="1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kockázatviselés</a:t>
                      </a:r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kern="1200" baseline="0" dirty="0" err="1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helyén</a:t>
                      </a:r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1800" b="1" i="0" u="none" strike="noStrike" kern="1200" baseline="0" dirty="0" err="1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kívülről</a:t>
                      </a:r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 érkező víz által okozott kár.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 beszivárgó csapadékvíz által okozott kár akkor biztosítási esemény, ha a biztosított épület</a:t>
                      </a:r>
                    </a:p>
                    <a:p>
                      <a:endParaRPr lang="hu-HU" sz="1800" b="0" i="0" u="none" strike="noStrike" kern="1200" baseline="0" dirty="0">
                        <a:solidFill>
                          <a:schemeClr val="dk1"/>
                        </a:solidFill>
                        <a:latin typeface="Allianz Neo" panose="020B0504020203020204" pitchFamily="34" charset="-18"/>
                        <a:ea typeface="+mn-ea"/>
                        <a:cs typeface="+mn-cs"/>
                      </a:endParaRP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</a:t>
                      </a:r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tetőszigetelésének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 (vagy </a:t>
                      </a:r>
                      <a:r>
                        <a:rPr lang="hu-HU" sz="1800" b="0" i="0" u="none" strike="noStrike" kern="1200" baseline="0" dirty="0" err="1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héjalásának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) meghibásodása,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</a:t>
                      </a:r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panelhézag-tömítésének 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hiánya, elöregedése, illetve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</a:t>
                      </a:r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nyílászáróinak 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szigetelési meghibásodása, elöregedése,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vízorr profiljának 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hiánya vagy kialakítási hibája</a:t>
                      </a:r>
                    </a:p>
                    <a:p>
                      <a:pPr marL="177800" marR="0" lvl="0" indent="-17780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csak a MAX csomagban, ahol az MTS záradék 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alapján megtéríti</a:t>
                      </a: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 - biztosítási időszakonként egy alkalommal – a nyitva hagyott ajtó, ablak miatti beázás,</a:t>
                      </a:r>
                    </a:p>
                    <a:p>
                      <a:endParaRPr lang="hu-HU" sz="1800" b="0" i="0" u="none" strike="noStrike" kern="1200" baseline="0" dirty="0">
                        <a:solidFill>
                          <a:schemeClr val="dk1"/>
                        </a:solidFill>
                        <a:latin typeface="Allianz Neo" panose="020B0504020203020204" pitchFamily="34" charset="-18"/>
                        <a:ea typeface="+mn-ea"/>
                        <a:cs typeface="+mn-cs"/>
                      </a:endParaRPr>
                    </a:p>
                    <a:p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következtében keletkezett.</a:t>
                      </a:r>
                      <a:endParaRPr lang="hu-HU" sz="1800" b="1" dirty="0">
                        <a:latin typeface="Allianz Neo" panose="020B0504020203020204" pitchFamily="34" charset="-1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Kockázatviselésből kizárt események és vagyontárgyak, nem térülő károk: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hu-HU" sz="1000" kern="1200" dirty="0">
                        <a:solidFill>
                          <a:schemeClr val="dk1"/>
                        </a:solidFill>
                        <a:latin typeface="Allianz Neo" pitchFamily="34" charset="-18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hu-HU" sz="1000" kern="1200" dirty="0">
                        <a:solidFill>
                          <a:schemeClr val="dk1"/>
                        </a:solidFill>
                        <a:latin typeface="Allianz Neo" pitchFamily="34" charset="-18"/>
                        <a:ea typeface="+mn-ea"/>
                        <a:cs typeface="+mn-cs"/>
                      </a:endParaRP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a talajvíz- vagy belvízkár,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az építés, felújítás alatt álló épületek ideiglenes tetőzetének elégtelensége miatti kár,</a:t>
                      </a:r>
                    </a:p>
                    <a:p>
                      <a:endParaRPr lang="hu-HU" sz="1800" b="0" i="0" u="none" strike="noStrike" kern="1200" baseline="0" dirty="0">
                        <a:solidFill>
                          <a:schemeClr val="dk1"/>
                        </a:solidFill>
                        <a:latin typeface="Allianz Neo" panose="020B0504020203020204" pitchFamily="34" charset="-18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5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itle 1" descr="Standard-Headline"/>
          <p:cNvSpPr>
            <a:spLocks noGrp="1"/>
          </p:cNvSpPr>
          <p:nvPr>
            <p:ph type="title"/>
          </p:nvPr>
        </p:nvSpPr>
        <p:spPr>
          <a:xfrm>
            <a:off x="508000" y="515938"/>
            <a:ext cx="10672763" cy="514350"/>
          </a:xfrm>
        </p:spPr>
        <p:txBody>
          <a:bodyPr/>
          <a:lstStyle/>
          <a:p>
            <a:r>
              <a:rPr lang="hu-HU" dirty="0" err="1">
                <a:latin typeface="Allianz Neo" panose="020B0504020203020204" pitchFamily="34" charset="-18"/>
              </a:rPr>
              <a:t>Beázáskár</a:t>
            </a:r>
            <a:r>
              <a:rPr lang="hu-HU" sz="3200" dirty="0">
                <a:latin typeface="Allianz Neo" panose="020B0504020203020204" pitchFamily="34" charset="-18"/>
              </a:rPr>
              <a:t/>
            </a:r>
            <a:br>
              <a:rPr lang="hu-HU" sz="3200" dirty="0">
                <a:latin typeface="Allianz Neo" panose="020B0504020203020204" pitchFamily="34" charset="-18"/>
              </a:rPr>
            </a:br>
            <a:endParaRPr lang="en-GB" dirty="0">
              <a:solidFill>
                <a:srgbClr val="49648C"/>
              </a:solidFill>
              <a:latin typeface="Allianz Neo" panose="020B0504020203020204" pitchFamily="34" charset="-18"/>
            </a:endParaRP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AE4DDC29-C721-4764-B906-25774FB39D59}"/>
              </a:ext>
            </a:extLst>
          </p:cNvPr>
          <p:cNvSpPr/>
          <p:nvPr/>
        </p:nvSpPr>
        <p:spPr>
          <a:xfrm>
            <a:off x="2566814" y="4900810"/>
            <a:ext cx="507518" cy="514351"/>
          </a:xfrm>
          <a:prstGeom prst="rect">
            <a:avLst/>
          </a:prstGeom>
          <a:solidFill>
            <a:srgbClr val="F4F2F2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hu-HU" sz="1400" b="1" dirty="0">
                <a:solidFill>
                  <a:srgbClr val="FF0000"/>
                </a:solidFill>
                <a:latin typeface="Allianz Neo" panose="020B0504020203020204"/>
              </a:rPr>
              <a:t>Új</a:t>
            </a:r>
          </a:p>
        </p:txBody>
      </p:sp>
    </p:spTree>
    <p:extLst>
      <p:ext uri="{BB962C8B-B14F-4D97-AF65-F5344CB8AC3E}">
        <p14:creationId xmlns:p14="http://schemas.microsoft.com/office/powerpoint/2010/main" val="36890348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Foliennummernplatzhalter 8"/>
          <p:cNvSpPr>
            <a:spLocks noGrp="1"/>
          </p:cNvSpPr>
          <p:nvPr>
            <p:ph type="sldNum" sz="quarter" idx="2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B0BF3663-3EA5-4BCE-BC69-CB3622E5E71A}" type="slidenum">
              <a:rPr lang="en-GB" altLang="hu-HU" sz="800" smtClean="0">
                <a:latin typeface="Allianz Neo" panose="020B0504020203020204" pitchFamily="34" charset="-18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GB" altLang="hu-HU" sz="800">
              <a:latin typeface="Allianz Neo" panose="020B0504020203020204" pitchFamily="34" charset="-18"/>
            </a:endParaRPr>
          </a:p>
        </p:txBody>
      </p:sp>
      <p:sp>
        <p:nvSpPr>
          <p:cNvPr id="60421" name="Textplatzhalter 75"/>
          <p:cNvSpPr>
            <a:spLocks noGrp="1"/>
          </p:cNvSpPr>
          <p:nvPr>
            <p:ph type="body" sz="quarter" idx="19"/>
          </p:nvPr>
        </p:nvSpPr>
        <p:spPr bwMode="auto">
          <a:xfrm>
            <a:off x="0" y="0"/>
            <a:ext cx="8650288" cy="768350"/>
          </a:xfrm>
          <a:solidFill>
            <a:srgbClr val="FFE8B0"/>
          </a:solidFill>
          <a:ln w="9525"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dirty="0">
              <a:solidFill>
                <a:srgbClr val="FFFFFF"/>
              </a:solidFill>
              <a:latin typeface="Allianz Neo" panose="020B0504020203020204" pitchFamily="34" charset="-18"/>
            </a:endParaRPr>
          </a:p>
        </p:txBody>
      </p:sp>
      <p:sp>
        <p:nvSpPr>
          <p:cNvPr id="2" name="Title 1" descr="Standard-Headline"/>
          <p:cNvSpPr>
            <a:spLocks noGrp="1"/>
          </p:cNvSpPr>
          <p:nvPr>
            <p:ph type="title"/>
          </p:nvPr>
        </p:nvSpPr>
        <p:spPr>
          <a:xfrm>
            <a:off x="508000" y="515938"/>
            <a:ext cx="10672763" cy="514350"/>
          </a:xfrm>
        </p:spPr>
        <p:txBody>
          <a:bodyPr/>
          <a:lstStyle/>
          <a:p>
            <a:r>
              <a:rPr lang="hu-HU" dirty="0" err="1">
                <a:latin typeface="Allianz Neo" panose="020B0504020203020204" pitchFamily="34" charset="-18"/>
              </a:rPr>
              <a:t>Beázáskár</a:t>
            </a:r>
            <a:r>
              <a:rPr lang="hu-HU" dirty="0">
                <a:latin typeface="Allianz Neo" panose="020B0504020203020204" pitchFamily="34" charset="-18"/>
              </a:rPr>
              <a:t> - folytatás</a:t>
            </a:r>
            <a:r>
              <a:rPr lang="hu-HU" sz="3200" dirty="0">
                <a:latin typeface="Allianz Neo" panose="020B0504020203020204" pitchFamily="34" charset="-18"/>
              </a:rPr>
              <a:t/>
            </a:r>
            <a:br>
              <a:rPr lang="hu-HU" sz="3200" dirty="0">
                <a:latin typeface="Allianz Neo" panose="020B0504020203020204" pitchFamily="34" charset="-18"/>
              </a:rPr>
            </a:br>
            <a:endParaRPr lang="en-GB" dirty="0">
              <a:solidFill>
                <a:srgbClr val="49648C"/>
              </a:solidFill>
              <a:latin typeface="Allianz Neo" panose="020B0504020203020204" pitchFamily="34" charset="-18"/>
            </a:endParaRPr>
          </a:p>
        </p:txBody>
      </p:sp>
      <p:graphicFrame>
        <p:nvGraphicFramePr>
          <p:cNvPr id="9" name="Tartalom helye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37755563"/>
              </p:ext>
            </p:extLst>
          </p:nvPr>
        </p:nvGraphicFramePr>
        <p:xfrm>
          <a:off x="350473" y="1370215"/>
          <a:ext cx="10846197" cy="4611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3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2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262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Allianz Neo" pitchFamily="34" charset="-18"/>
                        </a:rPr>
                        <a:t>Kizárások – folytatás: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i="0" u="none" strike="noStrike" kern="1200" baseline="0" dirty="0">
                          <a:solidFill>
                            <a:schemeClr val="lt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Szolgáltatás feltétele:</a:t>
                      </a:r>
                      <a:endParaRPr lang="hu-HU" sz="2000" dirty="0">
                        <a:latin typeface="Allianz Neo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0762">
                <a:tc>
                  <a:txBody>
                    <a:bodyPr/>
                    <a:lstStyle/>
                    <a:p>
                      <a:pPr marL="177800" indent="-177800"/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az épületszerkezetek, nyílászárók, szigetelések, tetőfedések, bádogozások kivitelezési hiányosságai, karbantartásának elmulasztása miatti károk a biztosítási eseményben felsoroltak kivételével,</a:t>
                      </a:r>
                    </a:p>
                    <a:p>
                      <a:pPr marL="88900" indent="-88900"/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az épületek külső vakolatában, külső festésében, külső burkolatában csapadékvíz által okozott kár,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ajtó, ablak nyitva hagyása miatti kár,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a meghibásodott, elöregedett szigetelés</a:t>
                      </a:r>
                    </a:p>
                    <a:p>
                      <a:pPr marL="0" indent="88900"/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és fedési hibák helyreállítási költségei,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a gombásodás, penészedés formájában jelentkező kár.</a:t>
                      </a:r>
                    </a:p>
                    <a:p>
                      <a:endParaRPr lang="hu-HU" sz="1800" b="0" i="0" u="none" strike="noStrike" kern="1200" baseline="0" dirty="0">
                        <a:solidFill>
                          <a:schemeClr val="dk1"/>
                        </a:solidFill>
                        <a:latin typeface="Allianz Neo" panose="020B0504020203020204" pitchFamily="34" charset="-18"/>
                        <a:ea typeface="+mn-ea"/>
                        <a:cs typeface="+mn-cs"/>
                      </a:endParaRPr>
                    </a:p>
                    <a:p>
                      <a:endParaRPr lang="hu-HU" sz="1800" dirty="0">
                        <a:latin typeface="Allianz Neo" pitchFamily="34" charset="-18"/>
                      </a:endParaRPr>
                    </a:p>
                    <a:p>
                      <a:endParaRPr lang="hu-HU" sz="1800" dirty="0">
                        <a:latin typeface="Allianz Neo" pitchFamily="34" charset="-1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Valamely helyiség csapadékvíz miatti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ismételt beázása esetén a biztosító akkor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téríti meg a keletkezett vízkárt, ha a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korábban beázott felületeket helyreállították,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valamint az előzménykárt okozó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hibát szakember kijavította, és </a:t>
                      </a:r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 javítás</a:t>
                      </a:r>
                    </a:p>
                    <a:p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igazolt időpontját követő egy éven túl</a:t>
                      </a:r>
                    </a:p>
                    <a:p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történt az újabb meghibásodás.</a:t>
                      </a:r>
                    </a:p>
                    <a:p>
                      <a:endParaRPr lang="hu-HU" sz="1800" b="1" i="0" u="none" strike="noStrike" kern="1200" baseline="0" dirty="0">
                        <a:solidFill>
                          <a:schemeClr val="dk1"/>
                        </a:solidFill>
                        <a:latin typeface="Allianz Neo" panose="020B0504020203020204" pitchFamily="34" charset="-18"/>
                        <a:ea typeface="+mn-ea"/>
                        <a:cs typeface="+mn-cs"/>
                      </a:endParaRPr>
                    </a:p>
                    <a:p>
                      <a:pPr marL="0" indent="0"/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Kivéve </a:t>
                      </a:r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MAX csomag, ahol az MTS záradék 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alapján, ha </a:t>
                      </a:r>
                      <a:r>
                        <a:rPr lang="hu-HU" sz="1800" b="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a 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javítás igazolt időpontját követő egy éven belül történt az újabb meghibásodás, akkor is fizetünk, </a:t>
                      </a:r>
                      <a:r>
                        <a:rPr lang="hu-HU" sz="1800" b="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feltéve, hogy az egyéb feltételek teljesülnek.</a:t>
                      </a:r>
                    </a:p>
                    <a:p>
                      <a:endParaRPr lang="hu-HU" sz="1800" b="1" dirty="0">
                        <a:latin typeface="Allianz Neo" pitchFamily="34" charset="-18"/>
                      </a:endParaRPr>
                    </a:p>
                  </a:txBody>
                  <a:tcPr>
                    <a:solidFill>
                      <a:srgbClr val="F5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églalap 5">
            <a:extLst>
              <a:ext uri="{FF2B5EF4-FFF2-40B4-BE49-F238E27FC236}">
                <a16:creationId xmlns:a16="http://schemas.microsoft.com/office/drawing/2014/main" id="{C39D6769-25F5-45D7-9B90-AE281D0A5C8B}"/>
              </a:ext>
            </a:extLst>
          </p:cNvPr>
          <p:cNvSpPr/>
          <p:nvPr/>
        </p:nvSpPr>
        <p:spPr>
          <a:xfrm>
            <a:off x="10703718" y="4653930"/>
            <a:ext cx="579526" cy="590563"/>
          </a:xfrm>
          <a:prstGeom prst="rect">
            <a:avLst/>
          </a:prstGeom>
          <a:solidFill>
            <a:srgbClr val="F4F2F2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hu-HU" sz="1400" b="1" dirty="0">
                <a:solidFill>
                  <a:srgbClr val="FF0000"/>
                </a:solidFill>
                <a:latin typeface="Allianz Neo" panose="020B0504020203020204"/>
              </a:rPr>
              <a:t>Új</a:t>
            </a:r>
          </a:p>
        </p:txBody>
      </p:sp>
    </p:spTree>
    <p:extLst>
      <p:ext uri="{BB962C8B-B14F-4D97-AF65-F5344CB8AC3E}">
        <p14:creationId xmlns:p14="http://schemas.microsoft.com/office/powerpoint/2010/main" val="987753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Foliennummernplatzhalter 8"/>
          <p:cNvSpPr>
            <a:spLocks noGrp="1"/>
          </p:cNvSpPr>
          <p:nvPr>
            <p:ph type="sldNum" sz="quarter" idx="2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B0BF3663-3EA5-4BCE-BC69-CB3622E5E71A}" type="slidenum">
              <a:rPr lang="en-GB" altLang="hu-HU" sz="800" smtClean="0">
                <a:latin typeface="Allianz Neo" panose="020B0504020203020204" pitchFamily="34" charset="-18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altLang="hu-HU" sz="800">
              <a:latin typeface="Allianz Neo" panose="020B0504020203020204" pitchFamily="34" charset="-18"/>
            </a:endParaRPr>
          </a:p>
        </p:txBody>
      </p:sp>
      <p:sp>
        <p:nvSpPr>
          <p:cNvPr id="60421" name="Textplatzhalter 75"/>
          <p:cNvSpPr>
            <a:spLocks noGrp="1"/>
          </p:cNvSpPr>
          <p:nvPr>
            <p:ph type="body" sz="quarter" idx="19"/>
          </p:nvPr>
        </p:nvSpPr>
        <p:spPr bwMode="auto">
          <a:xfrm>
            <a:off x="0" y="0"/>
            <a:ext cx="8650288" cy="768350"/>
          </a:xfrm>
          <a:solidFill>
            <a:srgbClr val="FFE8B0"/>
          </a:solidFill>
          <a:ln w="9525"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dirty="0">
              <a:solidFill>
                <a:srgbClr val="FFFFFF"/>
              </a:solidFill>
              <a:latin typeface="Allianz Neo" panose="020B0504020203020204" pitchFamily="34" charset="-18"/>
            </a:endParaRPr>
          </a:p>
        </p:txBody>
      </p:sp>
      <p:sp>
        <p:nvSpPr>
          <p:cNvPr id="2" name="Title 1" descr="Standard-Headline"/>
          <p:cNvSpPr>
            <a:spLocks noGrp="1"/>
          </p:cNvSpPr>
          <p:nvPr>
            <p:ph type="title"/>
          </p:nvPr>
        </p:nvSpPr>
        <p:spPr>
          <a:xfrm>
            <a:off x="508001" y="515938"/>
            <a:ext cx="8107486" cy="609600"/>
          </a:xfrm>
        </p:spPr>
        <p:txBody>
          <a:bodyPr/>
          <a:lstStyle/>
          <a:p>
            <a:r>
              <a:rPr lang="hu-HU" dirty="0">
                <a:latin typeface="Allianz Neo" panose="020B0504020203020204" pitchFamily="34" charset="-18"/>
              </a:rPr>
              <a:t>A biztosított</a:t>
            </a:r>
            <a:endParaRPr lang="en-GB" dirty="0">
              <a:solidFill>
                <a:srgbClr val="49648C"/>
              </a:solidFill>
              <a:latin typeface="Allianz Neo" panose="020B0504020203020204" pitchFamily="34" charset="-18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46482" y="1629594"/>
            <a:ext cx="106452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Allianz Neo" panose="020B0504020203020204" pitchFamily="34" charset="-18"/>
              </a:rPr>
              <a:t>A szerződésben biztosított az, aki a </a:t>
            </a:r>
            <a:r>
              <a:rPr lang="hu-HU" sz="2000" b="1" dirty="0">
                <a:latin typeface="Allianz Neo" panose="020B0504020203020204" pitchFamily="34" charset="-18"/>
              </a:rPr>
              <a:t>biztosított</a:t>
            </a:r>
            <a:r>
              <a:rPr lang="hu-HU" sz="2000" dirty="0">
                <a:latin typeface="Allianz Neo" panose="020B0504020203020204" pitchFamily="34" charset="-18"/>
              </a:rPr>
              <a:t> </a:t>
            </a:r>
            <a:r>
              <a:rPr lang="hu-HU" sz="2000" b="1" dirty="0">
                <a:latin typeface="Allianz Neo" panose="020B0504020203020204" pitchFamily="34" charset="-18"/>
              </a:rPr>
              <a:t>vagyontárgy megóvásában érdekelt és a</a:t>
            </a:r>
            <a:r>
              <a:rPr lang="hu-HU" sz="2000" b="1" dirty="0">
                <a:solidFill>
                  <a:srgbClr val="000000"/>
                </a:solidFill>
                <a:latin typeface="Allianz Neo" panose="020B0504020203020204" pitchFamily="34" charset="-18"/>
              </a:rPr>
              <a:t> biztosító szolgáltatására</a:t>
            </a:r>
            <a:r>
              <a:rPr lang="hu-HU" sz="2000" b="1" strike="sngStrike" dirty="0">
                <a:solidFill>
                  <a:srgbClr val="000000"/>
                </a:solidFill>
                <a:latin typeface="Allianz Neo" panose="020B0504020203020204" pitchFamily="34" charset="-18"/>
              </a:rPr>
              <a:t> </a:t>
            </a:r>
            <a:r>
              <a:rPr lang="nn-NO" sz="2000" b="1" dirty="0">
                <a:solidFill>
                  <a:srgbClr val="000000"/>
                </a:solidFill>
                <a:latin typeface="Allianz Neo" panose="020B0504020203020204" pitchFamily="34" charset="-18"/>
              </a:rPr>
              <a:t>jogosult,</a:t>
            </a:r>
            <a:r>
              <a:rPr lang="nn-NO" sz="2000" dirty="0">
                <a:solidFill>
                  <a:srgbClr val="000000"/>
                </a:solidFill>
                <a:latin typeface="Allianz Neo" panose="020B0504020203020204" pitchFamily="34" charset="-18"/>
              </a:rPr>
              <a:t> amennyiben a feltételek eltérően</a:t>
            </a:r>
            <a:r>
              <a:rPr lang="hu-HU" sz="2000" dirty="0">
                <a:solidFill>
                  <a:srgbClr val="000000"/>
                </a:solidFill>
                <a:latin typeface="Allianz Neo" panose="020B0504020203020204" pitchFamily="34" charset="-18"/>
              </a:rPr>
              <a:t> nem rendelkeznek.</a:t>
            </a:r>
          </a:p>
          <a:p>
            <a:r>
              <a:rPr lang="pt-BR" sz="2000" dirty="0">
                <a:latin typeface="Allianz Neo" panose="020B0504020203020204" pitchFamily="34" charset="-18"/>
              </a:rPr>
              <a:t>a ) szerződő által pontos</a:t>
            </a:r>
            <a:r>
              <a:rPr lang="hu-HU" sz="2000" dirty="0">
                <a:latin typeface="Allianz Neo" panose="020B0504020203020204" pitchFamily="34" charset="-18"/>
              </a:rPr>
              <a:t> címmel (helyrajzi számmal) megjelölt ingatlan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latin typeface="Allianz Neo" panose="020B0504020203020204" pitchFamily="34" charset="-18"/>
              </a:rPr>
              <a:t>tulajdonosa és tulajdonostársa(i),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latin typeface="Allianz Neo" panose="020B0504020203020204" pitchFamily="34" charset="-18"/>
              </a:rPr>
              <a:t>bérlője és bérlőtársa(i),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latin typeface="Allianz Neo" panose="020B0504020203020204" pitchFamily="34" charset="-18"/>
              </a:rPr>
              <a:t>Haszonélvezője</a:t>
            </a:r>
          </a:p>
          <a:p>
            <a:endParaRPr lang="hu-HU" sz="2000" b="1" dirty="0">
              <a:latin typeface="Allianz Neo" panose="020B0504020203020204" pitchFamily="34" charset="-18"/>
            </a:endParaRPr>
          </a:p>
          <a:p>
            <a:r>
              <a:rPr lang="hu-HU" sz="2000" dirty="0">
                <a:latin typeface="Allianz Neo" panose="020B0504020203020204" pitchFamily="34" charset="-18"/>
              </a:rPr>
              <a:t>b ) az a) pontban megjelölt biztosítottal a kockázatviselés helyén </a:t>
            </a:r>
            <a:r>
              <a:rPr lang="hu-HU" sz="2000" b="1" dirty="0">
                <a:latin typeface="Allianz Neo" panose="020B0504020203020204" pitchFamily="34" charset="-18"/>
              </a:rPr>
              <a:t>állandó jelleggel közös háztartásban élő hozzátartozó,</a:t>
            </a:r>
          </a:p>
          <a:p>
            <a:endParaRPr lang="hu-HU" sz="2000" b="1" dirty="0">
              <a:latin typeface="Allianz Neo" panose="020B0504020203020204" pitchFamily="34" charset="-18"/>
            </a:endParaRPr>
          </a:p>
          <a:p>
            <a:r>
              <a:rPr lang="hu-HU" sz="2000" dirty="0">
                <a:latin typeface="Allianz Neo" panose="020B0504020203020204" pitchFamily="34" charset="-18"/>
              </a:rPr>
              <a:t>c ) </a:t>
            </a:r>
            <a:r>
              <a:rPr lang="hu-HU" sz="2000" b="1" dirty="0">
                <a:latin typeface="Allianz Neo" panose="020B0504020203020204" pitchFamily="34" charset="-18"/>
              </a:rPr>
              <a:t>amennyiben az a) pontban megjelölt biztosított nem él a kockázatviselés helyén állandó jelleggel, de közeli hozzátartozója igen, úgy e közeli hozzátartozó is biztosítottnak minősül.</a:t>
            </a:r>
            <a:endParaRPr lang="hu-HU" sz="2000" b="1" dirty="0">
              <a:solidFill>
                <a:srgbClr val="000000"/>
              </a:solidFill>
              <a:latin typeface="Allianz Neo" panose="020B0504020203020204" pitchFamily="34" charset="-18"/>
            </a:endParaRPr>
          </a:p>
        </p:txBody>
      </p:sp>
      <p:grpSp>
        <p:nvGrpSpPr>
          <p:cNvPr id="7" name="Gruppieren 47"/>
          <p:cNvGrpSpPr/>
          <p:nvPr/>
        </p:nvGrpSpPr>
        <p:grpSpPr>
          <a:xfrm>
            <a:off x="8763226" y="2061642"/>
            <a:ext cx="2228524" cy="1619945"/>
            <a:chOff x="3657705" y="2221863"/>
            <a:chExt cx="519135" cy="524843"/>
          </a:xfrm>
          <a:solidFill>
            <a:schemeClr val="accent1"/>
          </a:solidFill>
        </p:grpSpPr>
        <p:sp>
          <p:nvSpPr>
            <p:cNvPr id="8" name="Freeform 457"/>
            <p:cNvSpPr>
              <a:spLocks/>
            </p:cNvSpPr>
            <p:nvPr/>
          </p:nvSpPr>
          <p:spPr bwMode="auto">
            <a:xfrm>
              <a:off x="3743279" y="2221863"/>
              <a:ext cx="410746" cy="439272"/>
            </a:xfrm>
            <a:custGeom>
              <a:avLst/>
              <a:gdLst>
                <a:gd name="T0" fmla="*/ 11 w 72"/>
                <a:gd name="T1" fmla="*/ 77 h 77"/>
                <a:gd name="T2" fmla="*/ 0 w 72"/>
                <a:gd name="T3" fmla="*/ 61 h 77"/>
                <a:gd name="T4" fmla="*/ 61 w 72"/>
                <a:gd name="T5" fmla="*/ 0 h 77"/>
                <a:gd name="T6" fmla="*/ 72 w 72"/>
                <a:gd name="T7" fmla="*/ 15 h 77"/>
                <a:gd name="T8" fmla="*/ 11 w 72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7">
                  <a:moveTo>
                    <a:pt x="11" y="77"/>
                  </a:moveTo>
                  <a:lnTo>
                    <a:pt x="0" y="61"/>
                  </a:lnTo>
                  <a:lnTo>
                    <a:pt x="61" y="0"/>
                  </a:lnTo>
                  <a:lnTo>
                    <a:pt x="72" y="15"/>
                  </a:lnTo>
                  <a:lnTo>
                    <a:pt x="11" y="77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llianz Neo" panose="020B0504020203020204" pitchFamily="34" charset="-18"/>
                <a:cs typeface="+mn-cs"/>
              </a:endParaRPr>
            </a:p>
          </p:txBody>
        </p:sp>
        <p:sp>
          <p:nvSpPr>
            <p:cNvPr id="9" name="Freeform 458"/>
            <p:cNvSpPr>
              <a:spLocks/>
            </p:cNvSpPr>
            <p:nvPr/>
          </p:nvSpPr>
          <p:spPr bwMode="auto">
            <a:xfrm>
              <a:off x="4091270" y="2221863"/>
              <a:ext cx="85570" cy="68458"/>
            </a:xfrm>
            <a:custGeom>
              <a:avLst/>
              <a:gdLst>
                <a:gd name="T0" fmla="*/ 8 w 15"/>
                <a:gd name="T1" fmla="*/ 12 h 12"/>
                <a:gd name="T2" fmla="*/ 0 w 15"/>
                <a:gd name="T3" fmla="*/ 4 h 12"/>
                <a:gd name="T4" fmla="*/ 8 w 15"/>
                <a:gd name="T5" fmla="*/ 0 h 12"/>
                <a:gd name="T6" fmla="*/ 15 w 15"/>
                <a:gd name="T7" fmla="*/ 4 h 12"/>
                <a:gd name="T8" fmla="*/ 8 w 15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8" y="12"/>
                  </a:moveTo>
                  <a:lnTo>
                    <a:pt x="0" y="4"/>
                  </a:lnTo>
                  <a:lnTo>
                    <a:pt x="8" y="0"/>
                  </a:lnTo>
                  <a:lnTo>
                    <a:pt x="15" y="4"/>
                  </a:lnTo>
                  <a:lnTo>
                    <a:pt x="8" y="12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llianz Neo" panose="020B0504020203020204" pitchFamily="34" charset="-18"/>
                <a:cs typeface="+mn-cs"/>
              </a:endParaRPr>
            </a:p>
          </p:txBody>
        </p:sp>
        <p:sp>
          <p:nvSpPr>
            <p:cNvPr id="10" name="Freeform 459"/>
            <p:cNvSpPr>
              <a:spLocks/>
            </p:cNvSpPr>
            <p:nvPr/>
          </p:nvSpPr>
          <p:spPr bwMode="auto">
            <a:xfrm>
              <a:off x="3657705" y="2569855"/>
              <a:ext cx="148325" cy="176851"/>
            </a:xfrm>
            <a:custGeom>
              <a:avLst/>
              <a:gdLst>
                <a:gd name="T0" fmla="*/ 0 w 26"/>
                <a:gd name="T1" fmla="*/ 31 h 31"/>
                <a:gd name="T2" fmla="*/ 15 w 26"/>
                <a:gd name="T3" fmla="*/ 0 h 31"/>
                <a:gd name="T4" fmla="*/ 26 w 26"/>
                <a:gd name="T5" fmla="*/ 16 h 31"/>
                <a:gd name="T6" fmla="*/ 0 w 26"/>
                <a:gd name="T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1">
                  <a:moveTo>
                    <a:pt x="0" y="31"/>
                  </a:moveTo>
                  <a:lnTo>
                    <a:pt x="15" y="0"/>
                  </a:lnTo>
                  <a:lnTo>
                    <a:pt x="26" y="16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llianz Neo" panose="020B0504020203020204" pitchFamily="34" charset="-18"/>
                <a:cs typeface="+mn-cs"/>
              </a:endParaRPr>
            </a:p>
          </p:txBody>
        </p:sp>
        <p:sp>
          <p:nvSpPr>
            <p:cNvPr id="11" name="Freeform 460"/>
            <p:cNvSpPr>
              <a:spLocks/>
            </p:cNvSpPr>
            <p:nvPr/>
          </p:nvSpPr>
          <p:spPr bwMode="auto">
            <a:xfrm>
              <a:off x="4005700" y="2330253"/>
              <a:ext cx="148325" cy="176851"/>
            </a:xfrm>
            <a:custGeom>
              <a:avLst/>
              <a:gdLst>
                <a:gd name="T0" fmla="*/ 19 w 26"/>
                <a:gd name="T1" fmla="*/ 0 h 31"/>
                <a:gd name="T2" fmla="*/ 26 w 26"/>
                <a:gd name="T3" fmla="*/ 8 h 31"/>
                <a:gd name="T4" fmla="*/ 0 w 2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1">
                  <a:moveTo>
                    <a:pt x="19" y="0"/>
                  </a:moveTo>
                  <a:lnTo>
                    <a:pt x="26" y="8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llianz Neo" panose="020B0504020203020204" pitchFamily="34" charset="-1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4982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Foliennummernplatzhalter 8"/>
          <p:cNvSpPr>
            <a:spLocks noGrp="1"/>
          </p:cNvSpPr>
          <p:nvPr>
            <p:ph type="sldNum" sz="quarter" idx="2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B0BF3663-3EA5-4BCE-BC69-CB3622E5E71A}" type="slidenum">
              <a:rPr lang="en-GB" altLang="hu-HU" sz="800" smtClean="0">
                <a:latin typeface="Allianz Neo" panose="020B0504020203020204" pitchFamily="34" charset="-18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GB" altLang="hu-HU" sz="800">
              <a:latin typeface="Allianz Neo" panose="020B0504020203020204" pitchFamily="34" charset="-18"/>
            </a:endParaRPr>
          </a:p>
        </p:txBody>
      </p:sp>
      <p:sp>
        <p:nvSpPr>
          <p:cNvPr id="60421" name="Textplatzhalter 75"/>
          <p:cNvSpPr>
            <a:spLocks noGrp="1"/>
          </p:cNvSpPr>
          <p:nvPr>
            <p:ph type="body" sz="quarter" idx="19"/>
          </p:nvPr>
        </p:nvSpPr>
        <p:spPr bwMode="auto">
          <a:xfrm>
            <a:off x="0" y="0"/>
            <a:ext cx="8650288" cy="768350"/>
          </a:xfrm>
          <a:solidFill>
            <a:srgbClr val="FFE8B0"/>
          </a:solidFill>
          <a:ln w="9525"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dirty="0">
              <a:solidFill>
                <a:srgbClr val="FFFFFF"/>
              </a:solidFill>
              <a:latin typeface="Allianz Neo" panose="020B0504020203020204" pitchFamily="34" charset="-18"/>
            </a:endParaRPr>
          </a:p>
        </p:txBody>
      </p:sp>
      <p:sp>
        <p:nvSpPr>
          <p:cNvPr id="2" name="Title 1" descr="Standard-Headline"/>
          <p:cNvSpPr>
            <a:spLocks noGrp="1"/>
          </p:cNvSpPr>
          <p:nvPr>
            <p:ph type="title"/>
          </p:nvPr>
        </p:nvSpPr>
        <p:spPr>
          <a:xfrm>
            <a:off x="508000" y="515938"/>
            <a:ext cx="10672763" cy="514350"/>
          </a:xfrm>
        </p:spPr>
        <p:txBody>
          <a:bodyPr/>
          <a:lstStyle/>
          <a:p>
            <a:r>
              <a:rPr lang="hu-HU" dirty="0">
                <a:latin typeface="Allianz Neo" panose="020B0504020203020204" pitchFamily="34" charset="-18"/>
              </a:rPr>
              <a:t>Elfolyt víz miatti veszteség</a:t>
            </a:r>
            <a:r>
              <a:rPr lang="hu-HU" sz="3200" dirty="0">
                <a:latin typeface="Allianz Neo" panose="020B0504020203020204" pitchFamily="34" charset="-18"/>
              </a:rPr>
              <a:t/>
            </a:r>
            <a:br>
              <a:rPr lang="hu-HU" sz="3200" dirty="0">
                <a:latin typeface="Allianz Neo" panose="020B0504020203020204" pitchFamily="34" charset="-18"/>
              </a:rPr>
            </a:br>
            <a:endParaRPr lang="en-GB" dirty="0">
              <a:solidFill>
                <a:srgbClr val="49648C"/>
              </a:solidFill>
              <a:latin typeface="Allianz Neo" panose="020B0504020203020204" pitchFamily="34" charset="-18"/>
            </a:endParaRPr>
          </a:p>
        </p:txBody>
      </p:sp>
      <p:graphicFrame>
        <p:nvGraphicFramePr>
          <p:cNvPr id="8" name="Tartalom helye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21136544"/>
              </p:ext>
            </p:extLst>
          </p:nvPr>
        </p:nvGraphicFramePr>
        <p:xfrm>
          <a:off x="334566" y="1701602"/>
          <a:ext cx="11161240" cy="4383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4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6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1606"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Allianz Neo" pitchFamily="34" charset="-18"/>
                        </a:rPr>
                        <a:t>Biztosítási esemény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Allianz Neo" pitchFamily="34" charset="-18"/>
                        </a:rPr>
                        <a:t>Kizárások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1671">
                <a:tc>
                  <a:txBody>
                    <a:bodyPr/>
                    <a:lstStyle/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 vízvezetékek </a:t>
                      </a:r>
                      <a:r>
                        <a:rPr lang="hu-HU" sz="1800" b="0" i="0" u="none" strike="noStrike" kern="1200" baseline="0" dirty="0" err="1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csőtöréskára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 következtében</a:t>
                      </a:r>
                    </a:p>
                    <a:p>
                      <a:r>
                        <a:rPr lang="pt-BR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 vezetékes víz elfolyása miatt</a:t>
                      </a:r>
                    </a:p>
                    <a:p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többletvízdíj 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felmerülése.</a:t>
                      </a:r>
                      <a:endParaRPr lang="hu-HU" sz="1800" dirty="0">
                        <a:latin typeface="Allianz Neo" panose="020B0504020203020204" pitchFamily="34" charset="-1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Kockázatviselésből kizárt események és vagyontárgyak, nem térülő károk:</a:t>
                      </a:r>
                    </a:p>
                    <a:p>
                      <a:endParaRPr lang="hu-HU" sz="1800" b="0" i="0" u="none" strike="noStrike" kern="1200" baseline="0" dirty="0">
                        <a:solidFill>
                          <a:schemeClr val="dk1"/>
                        </a:solidFill>
                        <a:latin typeface="Allianz Neo" panose="020B0504020203020204" pitchFamily="34" charset="-18"/>
                        <a:ea typeface="+mn-ea"/>
                        <a:cs typeface="+mn-cs"/>
                      </a:endParaRP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elfolyt vízre eső csatornahasználati díj,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a káresemény időszaka alatti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– átlagos vízfogyasztás,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– medencefeltöltésre felhasznált víz.</a:t>
                      </a:r>
                    </a:p>
                    <a:p>
                      <a:endParaRPr lang="hu-HU" sz="1800" b="0" i="0" u="none" strike="noStrike" kern="1200" baseline="0" dirty="0">
                        <a:solidFill>
                          <a:schemeClr val="dk1"/>
                        </a:solidFill>
                        <a:latin typeface="Allianz Neo" panose="020B0504020203020204" pitchFamily="34" charset="-18"/>
                        <a:ea typeface="+mn-ea"/>
                        <a:cs typeface="+mn-cs"/>
                      </a:endParaRPr>
                    </a:p>
                    <a:p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Szolgáltatás korlátozások/szolgáltatás feltétele:</a:t>
                      </a:r>
                    </a:p>
                    <a:p>
                      <a:endParaRPr lang="hu-HU" sz="1800" b="1" i="0" u="none" strike="noStrike" kern="1200" baseline="0" dirty="0">
                        <a:solidFill>
                          <a:schemeClr val="dk1"/>
                        </a:solidFill>
                        <a:latin typeface="Allianz Neo" panose="020B0504020203020204" pitchFamily="34" charset="-18"/>
                        <a:ea typeface="+mn-ea"/>
                        <a:cs typeface="+mn-cs"/>
                      </a:endParaRP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Biztosítási </a:t>
                      </a:r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időszakonként 1 alkalommal legfeljebb 50 000 Ft-ig térül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A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z</a:t>
                      </a:r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MTS záradék 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alkalmazása esetén – MAX csomag – </a:t>
                      </a:r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200.000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Ft-ig térül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A szolgáltatás feltétele: 1 évre visszamenőleg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az illetékes vízszolgáltató által kiállított számlák bemutatása.</a:t>
                      </a:r>
                    </a:p>
                    <a:p>
                      <a:endParaRPr lang="hu-HU" sz="1800" dirty="0">
                        <a:latin typeface="Allianz Neo" pitchFamily="34" charset="-18"/>
                      </a:endParaRPr>
                    </a:p>
                  </a:txBody>
                  <a:tcPr>
                    <a:solidFill>
                      <a:srgbClr val="F5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églalap 4">
            <a:extLst>
              <a:ext uri="{FF2B5EF4-FFF2-40B4-BE49-F238E27FC236}">
                <a16:creationId xmlns:a16="http://schemas.microsoft.com/office/drawing/2014/main" id="{8873520F-1772-402A-BEA9-7430FFB098AE}"/>
              </a:ext>
            </a:extLst>
          </p:cNvPr>
          <p:cNvSpPr/>
          <p:nvPr/>
        </p:nvSpPr>
        <p:spPr>
          <a:xfrm>
            <a:off x="11495806" y="4869954"/>
            <a:ext cx="514350" cy="365125"/>
          </a:xfrm>
          <a:prstGeom prst="rect">
            <a:avLst/>
          </a:prstGeom>
          <a:solidFill>
            <a:srgbClr val="F4F2F2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hu-HU" sz="1400" b="1" dirty="0">
                <a:solidFill>
                  <a:srgbClr val="FF0000"/>
                </a:solidFill>
                <a:latin typeface="Allianz Neo" panose="020B0504020203020204"/>
              </a:rPr>
              <a:t>Új</a:t>
            </a:r>
          </a:p>
        </p:txBody>
      </p:sp>
    </p:spTree>
    <p:extLst>
      <p:ext uri="{BB962C8B-B14F-4D97-AF65-F5344CB8AC3E}">
        <p14:creationId xmlns:p14="http://schemas.microsoft.com/office/powerpoint/2010/main" val="24538469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Foliennummernplatzhalter 8"/>
          <p:cNvSpPr>
            <a:spLocks noGrp="1"/>
          </p:cNvSpPr>
          <p:nvPr>
            <p:ph type="sldNum" sz="quarter" idx="2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B0BF3663-3EA5-4BCE-BC69-CB3622E5E71A}" type="slidenum">
              <a:rPr lang="en-GB" altLang="hu-HU" sz="800" smtClean="0">
                <a:latin typeface="Allianz Neo" panose="020B0504020203020204" pitchFamily="34" charset="-18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GB" altLang="hu-HU" sz="800">
              <a:latin typeface="Allianz Neo" panose="020B0504020203020204" pitchFamily="34" charset="-18"/>
            </a:endParaRPr>
          </a:p>
        </p:txBody>
      </p:sp>
      <p:sp>
        <p:nvSpPr>
          <p:cNvPr id="60421" name="Textplatzhalter 75"/>
          <p:cNvSpPr>
            <a:spLocks noGrp="1"/>
          </p:cNvSpPr>
          <p:nvPr>
            <p:ph type="body" sz="quarter" idx="19"/>
          </p:nvPr>
        </p:nvSpPr>
        <p:spPr bwMode="auto">
          <a:xfrm>
            <a:off x="0" y="0"/>
            <a:ext cx="8650288" cy="768350"/>
          </a:xfrm>
          <a:solidFill>
            <a:srgbClr val="FFE8B0"/>
          </a:solidFill>
          <a:ln w="9525"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dirty="0">
              <a:solidFill>
                <a:srgbClr val="FFFFFF"/>
              </a:solidFill>
              <a:latin typeface="Allianz Neo" panose="020B0504020203020204" pitchFamily="34" charset="-18"/>
            </a:endParaRPr>
          </a:p>
        </p:txBody>
      </p:sp>
      <p:sp>
        <p:nvSpPr>
          <p:cNvPr id="2" name="Title 1" descr="Standard-Headline"/>
          <p:cNvSpPr>
            <a:spLocks noGrp="1"/>
          </p:cNvSpPr>
          <p:nvPr>
            <p:ph type="title"/>
          </p:nvPr>
        </p:nvSpPr>
        <p:spPr>
          <a:xfrm>
            <a:off x="508000" y="515938"/>
            <a:ext cx="10672763" cy="514350"/>
          </a:xfrm>
        </p:spPr>
        <p:txBody>
          <a:bodyPr/>
          <a:lstStyle/>
          <a:p>
            <a:r>
              <a:rPr lang="hu-HU" dirty="0">
                <a:latin typeface="Allianz Neo" panose="020B0504020203020204" pitchFamily="34" charset="-18"/>
              </a:rPr>
              <a:t>üvegtörés</a:t>
            </a:r>
            <a:endParaRPr lang="en-GB" dirty="0">
              <a:solidFill>
                <a:srgbClr val="49648C"/>
              </a:solidFill>
              <a:latin typeface="Allianz Neo" panose="020B0504020203020204" pitchFamily="34" charset="-18"/>
            </a:endParaRPr>
          </a:p>
        </p:txBody>
      </p:sp>
      <p:graphicFrame>
        <p:nvGraphicFramePr>
          <p:cNvPr id="8" name="Tartalom helye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73685790"/>
              </p:ext>
            </p:extLst>
          </p:nvPr>
        </p:nvGraphicFramePr>
        <p:xfrm>
          <a:off x="368847" y="904410"/>
          <a:ext cx="11360547" cy="4855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7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7093">
                <a:tc>
                  <a:txBody>
                    <a:bodyPr/>
                    <a:lstStyle/>
                    <a:p>
                      <a:r>
                        <a:rPr lang="hu-HU" sz="2000" dirty="0" err="1">
                          <a:solidFill>
                            <a:schemeClr val="tx1"/>
                          </a:solidFill>
                          <a:latin typeface="Allianz Neo" pitchFamily="34" charset="-18"/>
                        </a:rPr>
                        <a:t>Alapüvegkár</a:t>
                      </a:r>
                      <a:r>
                        <a:rPr lang="hu-HU" sz="2000" dirty="0">
                          <a:solidFill>
                            <a:schemeClr val="tx1"/>
                          </a:solidFill>
                          <a:latin typeface="Allianz Neo" pitchFamily="34" charset="-18"/>
                        </a:rPr>
                        <a:t> </a:t>
                      </a:r>
                      <a:r>
                        <a:rPr lang="hu-HU" sz="2000" dirty="0">
                          <a:latin typeface="Allianz Neo" pitchFamily="34" charset="-18"/>
                        </a:rPr>
                        <a:t>   Biztosítási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2000" dirty="0">
                          <a:latin typeface="Allianz Neo" pitchFamily="34" charset="-18"/>
                        </a:rPr>
                        <a:t>esemény                </a:t>
                      </a:r>
                      <a:r>
                        <a:rPr lang="hu-HU" sz="20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Különleges üveg töréskára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Allianz Neo" pitchFamily="34" charset="-18"/>
                        </a:rPr>
                        <a:t>Korlátozások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1671">
                <a:tc>
                  <a:txBody>
                    <a:bodyPr/>
                    <a:lstStyle/>
                    <a:p>
                      <a:r>
                        <a:rPr lang="hu-HU" sz="20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 biztosított vagyontárgyak </a:t>
                      </a:r>
                      <a:r>
                        <a:rPr lang="hu-HU" sz="20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általános épületüvegezésében </a:t>
                      </a:r>
                    </a:p>
                    <a:p>
                      <a:r>
                        <a:rPr lang="hu-HU" sz="20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bármely okból, balesetszerűen</a:t>
                      </a:r>
                    </a:p>
                    <a:p>
                      <a:r>
                        <a:rPr lang="hu-HU" sz="20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bekövetkező törés- vagy repedéskár.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20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Az épületek, lakások szerkezetileg beépített az </a:t>
                      </a:r>
                      <a:r>
                        <a:rPr lang="hu-HU" sz="20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Alapüveg töréskár fedezetbe nem tartozó üvegfelületeinek üvegezésében, üvegezést helyettesítő polikarbonát </a:t>
                      </a:r>
                      <a:r>
                        <a:rPr lang="hu-HU" sz="20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felületeiben,</a:t>
                      </a:r>
                    </a:p>
                    <a:p>
                      <a:r>
                        <a:rPr lang="hu-HU" sz="20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bútorüvegezésekben, üvegasztalokban,</a:t>
                      </a:r>
                    </a:p>
                    <a:p>
                      <a:r>
                        <a:rPr lang="hu-HU" sz="20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üvegmosdókban, zuhanykabinokban,</a:t>
                      </a:r>
                    </a:p>
                    <a:p>
                      <a:r>
                        <a:rPr lang="hu-HU" sz="20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szaunaajtókban és ablakokban,</a:t>
                      </a:r>
                    </a:p>
                    <a:p>
                      <a:r>
                        <a:rPr lang="hu-HU" sz="20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tűzhelyek üvegkerámia főzőlapjaiban,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sütőajtó, kandalló üvegezésében,</a:t>
                      </a:r>
                      <a:r>
                        <a:rPr lang="hu-HU" sz="2000" kern="1200" dirty="0">
                          <a:solidFill>
                            <a:schemeClr val="dk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hu-HU" sz="20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</a:t>
                      </a:r>
                      <a:r>
                        <a:rPr lang="hu-HU" sz="2000" b="1" kern="1200" dirty="0">
                          <a:solidFill>
                            <a:schemeClr val="dk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a polikarbonát vagy üveg fedés a különálló, szilárd falazatú, épített medencéknél,</a:t>
                      </a:r>
                      <a:endParaRPr lang="hu-HU" sz="2000" b="1" i="0" u="none" strike="noStrike" kern="1200" baseline="0" dirty="0">
                        <a:solidFill>
                          <a:schemeClr val="dk1"/>
                        </a:solidFill>
                        <a:latin typeface="Allianz Neo" panose="020B0504020203020204" pitchFamily="34" charset="-18"/>
                        <a:ea typeface="+mn-ea"/>
                        <a:cs typeface="+mn-cs"/>
                      </a:endParaRPr>
                    </a:p>
                    <a:p>
                      <a:r>
                        <a:rPr lang="hu-HU" sz="20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épületszerkezeti elemhez fixen, legalább 4 ponton rögzített vagy bútorba beépített tükörfelületekben balesetszerűen bekövetkezett törés vagy repedéskár.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Különleges üveg töréskár címén az</a:t>
                      </a:r>
                      <a:r>
                        <a:rPr lang="hu-HU" sz="20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éves limit:</a:t>
                      </a:r>
                      <a:endParaRPr lang="hu-HU" sz="2000" b="1" i="0" u="none" strike="noStrike" kern="1200" baseline="0" dirty="0">
                        <a:solidFill>
                          <a:schemeClr val="dk1"/>
                        </a:solidFill>
                        <a:latin typeface="Allianz Neo" panose="020B0504020203020204" pitchFamily="34" charset="-18"/>
                        <a:ea typeface="+mn-ea"/>
                        <a:cs typeface="+mn-cs"/>
                      </a:endParaRPr>
                    </a:p>
                    <a:p>
                      <a:endParaRPr lang="hu-HU" sz="2000" dirty="0">
                        <a:latin typeface="Allianz Neo" panose="020B0504020203020204" pitchFamily="34" charset="-18"/>
                      </a:endParaRPr>
                    </a:p>
                    <a:p>
                      <a:r>
                        <a:rPr lang="hu-HU" sz="2000" dirty="0">
                          <a:latin typeface="Allianz Neo" panose="020B0504020203020204" pitchFamily="34" charset="-18"/>
                        </a:rPr>
                        <a:t>1 millió Ft</a:t>
                      </a:r>
                    </a:p>
                    <a:p>
                      <a:r>
                        <a:rPr lang="hu-HU" sz="2000" dirty="0">
                          <a:latin typeface="Allianz Neo" panose="020B0504020203020204" pitchFamily="34" charset="-18"/>
                        </a:rPr>
                        <a:t>(csak a kötvény tartalmazza)</a:t>
                      </a:r>
                    </a:p>
                    <a:p>
                      <a:endParaRPr lang="hu-HU" sz="2000" dirty="0">
                        <a:latin typeface="Allianz Neo" panose="020B0504020203020204" pitchFamily="34" charset="-18"/>
                      </a:endParaRPr>
                    </a:p>
                  </a:txBody>
                  <a:tcPr>
                    <a:solidFill>
                      <a:srgbClr val="F5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itle 1" descr="Standard-Headline">
            <a:extLst>
              <a:ext uri="{FF2B5EF4-FFF2-40B4-BE49-F238E27FC236}">
                <a16:creationId xmlns:a16="http://schemas.microsoft.com/office/drawing/2014/main" id="{11A0F50C-9FE4-4E2C-A83C-B7A834502F1C}"/>
              </a:ext>
            </a:extLst>
          </p:cNvPr>
          <p:cNvSpPr txBox="1">
            <a:spLocks/>
          </p:cNvSpPr>
          <p:nvPr/>
        </p:nvSpPr>
        <p:spPr>
          <a:xfrm>
            <a:off x="336428" y="6022081"/>
            <a:ext cx="11303394" cy="462855"/>
          </a:xfrm>
          <a:prstGeom prst="rect">
            <a:avLst/>
          </a:prstGeom>
        </p:spPr>
        <p:txBody>
          <a:bodyPr vert="horz" wrap="square" lIns="0" tIns="36000" rIns="0" bIns="0" rtlCol="0" anchor="t">
            <a:noAutofit/>
          </a:bodyPr>
          <a:lstStyle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2pPr>
            <a:lvl3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3pPr>
            <a:lvl4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4pPr>
            <a:lvl5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defTabSz="12176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defTabSz="12176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defTabSz="12176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defTabSz="121761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/>
            <a:r>
              <a:rPr lang="hu-HU" sz="2000" dirty="0">
                <a:solidFill>
                  <a:srgbClr val="FF0000"/>
                </a:solidFill>
                <a:latin typeface="Allianz Neo" panose="020B0504020203020204" pitchFamily="34" charset="0"/>
              </a:rPr>
              <a:t>új elem: A polikarbonát vagy üveg fedés a különálló, szilárd falazatú, épített medencéknél.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358385FA-E62A-4DAB-8C6D-796CBA1C3B09}"/>
              </a:ext>
            </a:extLst>
          </p:cNvPr>
          <p:cNvSpPr/>
          <p:nvPr/>
        </p:nvSpPr>
        <p:spPr>
          <a:xfrm>
            <a:off x="9191550" y="4437906"/>
            <a:ext cx="514350" cy="365125"/>
          </a:xfrm>
          <a:prstGeom prst="rect">
            <a:avLst/>
          </a:prstGeom>
          <a:solidFill>
            <a:srgbClr val="F4F2F2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hu-HU" sz="1400" b="1" dirty="0">
                <a:solidFill>
                  <a:srgbClr val="FF0000"/>
                </a:solidFill>
                <a:latin typeface="Allianz Neo" panose="020B0504020203020204"/>
              </a:rPr>
              <a:t>Új</a:t>
            </a:r>
          </a:p>
        </p:txBody>
      </p:sp>
    </p:spTree>
    <p:extLst>
      <p:ext uri="{BB962C8B-B14F-4D97-AF65-F5344CB8AC3E}">
        <p14:creationId xmlns:p14="http://schemas.microsoft.com/office/powerpoint/2010/main" val="22223373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Foliennummernplatzhalter 8"/>
          <p:cNvSpPr>
            <a:spLocks noGrp="1"/>
          </p:cNvSpPr>
          <p:nvPr>
            <p:ph type="sldNum" sz="quarter" idx="2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B0BF3663-3EA5-4BCE-BC69-CB3622E5E71A}" type="slidenum">
              <a:rPr lang="en-GB" altLang="hu-HU" sz="800" smtClean="0">
                <a:latin typeface="Allianz Neo" panose="020B0504020203020204" pitchFamily="34" charset="-18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GB" altLang="hu-HU" sz="800">
              <a:latin typeface="Allianz Neo" panose="020B0504020203020204" pitchFamily="34" charset="-18"/>
            </a:endParaRPr>
          </a:p>
        </p:txBody>
      </p:sp>
      <p:sp>
        <p:nvSpPr>
          <p:cNvPr id="60421" name="Textplatzhalter 75"/>
          <p:cNvSpPr>
            <a:spLocks noGrp="1"/>
          </p:cNvSpPr>
          <p:nvPr>
            <p:ph type="body" sz="quarter" idx="19"/>
          </p:nvPr>
        </p:nvSpPr>
        <p:spPr bwMode="auto">
          <a:xfrm>
            <a:off x="0" y="0"/>
            <a:ext cx="8650288" cy="768350"/>
          </a:xfrm>
          <a:solidFill>
            <a:srgbClr val="FFE8B0"/>
          </a:solidFill>
          <a:ln w="9525"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dirty="0">
              <a:solidFill>
                <a:srgbClr val="FFFFFF"/>
              </a:solidFill>
              <a:latin typeface="Allianz Neo" panose="020B0504020203020204" pitchFamily="34" charset="-18"/>
            </a:endParaRPr>
          </a:p>
        </p:txBody>
      </p:sp>
      <p:sp>
        <p:nvSpPr>
          <p:cNvPr id="2" name="Title 1" descr="Standard-Headline"/>
          <p:cNvSpPr>
            <a:spLocks noGrp="1"/>
          </p:cNvSpPr>
          <p:nvPr>
            <p:ph type="title"/>
          </p:nvPr>
        </p:nvSpPr>
        <p:spPr>
          <a:xfrm>
            <a:off x="508001" y="515938"/>
            <a:ext cx="10411742" cy="514350"/>
          </a:xfrm>
        </p:spPr>
        <p:txBody>
          <a:bodyPr/>
          <a:lstStyle/>
          <a:p>
            <a:r>
              <a:rPr lang="hu-HU" altLang="hu-HU" cap="none" dirty="0">
                <a:latin typeface="Allianz Neo" panose="020B0504020203020204" pitchFamily="34" charset="-18"/>
                <a:cs typeface="Times New Roman" pitchFamily="18" charset="0"/>
              </a:rPr>
              <a:t>B</a:t>
            </a:r>
            <a:r>
              <a:rPr lang="hu-HU" dirty="0">
                <a:latin typeface="Allianz Neo" panose="020B0504020203020204" pitchFamily="34" charset="-18"/>
              </a:rPr>
              <a:t>etöréses lopás és rablás</a:t>
            </a:r>
            <a:endParaRPr lang="en-GB" cap="none" dirty="0">
              <a:solidFill>
                <a:srgbClr val="49648C"/>
              </a:solidFill>
              <a:latin typeface="Allianz Neo" panose="020B0504020203020204" pitchFamily="34" charset="-18"/>
            </a:endParaRPr>
          </a:p>
        </p:txBody>
      </p:sp>
      <p:graphicFrame>
        <p:nvGraphicFramePr>
          <p:cNvPr id="11" name="Tartalom helye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22915855"/>
              </p:ext>
            </p:extLst>
          </p:nvPr>
        </p:nvGraphicFramePr>
        <p:xfrm>
          <a:off x="508001" y="1773610"/>
          <a:ext cx="8424936" cy="396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4256"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Allianz Neo" pitchFamily="34" charset="-18"/>
                        </a:rPr>
                        <a:t>Biztosítási események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6184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hu-HU" sz="2000" b="1" dirty="0">
                          <a:solidFill>
                            <a:srgbClr val="000000"/>
                          </a:solidFill>
                          <a:latin typeface="Allianz Neo" panose="020B0504020203020204" pitchFamily="34" charset="-18"/>
                        </a:rPr>
                        <a:t>Betöréses lopás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hu-HU" sz="2000" b="1" dirty="0">
                        <a:solidFill>
                          <a:srgbClr val="000000"/>
                        </a:solidFill>
                        <a:latin typeface="Allianz Neo" panose="020B0504020203020204" pitchFamily="34" charset="-18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hu-HU" sz="2000" b="1" dirty="0">
                          <a:solidFill>
                            <a:srgbClr val="000000"/>
                          </a:solidFill>
                          <a:latin typeface="Allianz Neo" panose="020B0504020203020204" pitchFamily="34" charset="-18"/>
                        </a:rPr>
                        <a:t>Rablás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hu-HU" sz="2000" b="1" dirty="0">
                        <a:solidFill>
                          <a:srgbClr val="000000"/>
                        </a:solidFill>
                        <a:latin typeface="Allianz Neo" panose="020B0504020203020204" pitchFamily="34" charset="-1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7273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Foliennummernplatzhalter 8"/>
          <p:cNvSpPr>
            <a:spLocks noGrp="1"/>
          </p:cNvSpPr>
          <p:nvPr>
            <p:ph type="sldNum" sz="quarter" idx="2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B0BF3663-3EA5-4BCE-BC69-CB3622E5E71A}" type="slidenum">
              <a:rPr lang="en-GB" altLang="hu-HU" sz="800" smtClean="0">
                <a:latin typeface="Allianz Neo" panose="020B0504020203020204" pitchFamily="34" charset="-18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GB" altLang="hu-HU" sz="800">
              <a:latin typeface="Allianz Neo" panose="020B0504020203020204" pitchFamily="34" charset="-18"/>
            </a:endParaRPr>
          </a:p>
        </p:txBody>
      </p:sp>
      <p:sp>
        <p:nvSpPr>
          <p:cNvPr id="60421" name="Textplatzhalter 75"/>
          <p:cNvSpPr>
            <a:spLocks noGrp="1"/>
          </p:cNvSpPr>
          <p:nvPr>
            <p:ph type="body" sz="quarter" idx="19"/>
          </p:nvPr>
        </p:nvSpPr>
        <p:spPr bwMode="auto">
          <a:xfrm>
            <a:off x="0" y="0"/>
            <a:ext cx="8650288" cy="768350"/>
          </a:xfrm>
          <a:solidFill>
            <a:srgbClr val="FFE8B0"/>
          </a:solidFill>
          <a:ln w="9525"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dirty="0">
              <a:solidFill>
                <a:srgbClr val="FFFFFF"/>
              </a:solidFill>
              <a:latin typeface="Allianz Neo" panose="020B0504020203020204" pitchFamily="34" charset="-18"/>
            </a:endParaRPr>
          </a:p>
        </p:txBody>
      </p:sp>
      <p:sp>
        <p:nvSpPr>
          <p:cNvPr id="2" name="Title 1" descr="Standard-Headline"/>
          <p:cNvSpPr>
            <a:spLocks noGrp="1"/>
          </p:cNvSpPr>
          <p:nvPr>
            <p:ph type="title"/>
          </p:nvPr>
        </p:nvSpPr>
        <p:spPr>
          <a:xfrm>
            <a:off x="508000" y="515938"/>
            <a:ext cx="10672763" cy="514350"/>
          </a:xfrm>
        </p:spPr>
        <p:txBody>
          <a:bodyPr/>
          <a:lstStyle/>
          <a:p>
            <a:r>
              <a:rPr lang="hu-HU" dirty="0">
                <a:latin typeface="Allianz Neo" panose="020B0504020203020204" pitchFamily="34" charset="-18"/>
              </a:rPr>
              <a:t>Betöréses lopás és rablás</a:t>
            </a:r>
            <a:endParaRPr lang="en-GB" dirty="0">
              <a:solidFill>
                <a:srgbClr val="49648C"/>
              </a:solidFill>
              <a:latin typeface="Allianz Neo" panose="020B0504020203020204" pitchFamily="34" charset="-18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34566" y="1026425"/>
            <a:ext cx="9505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2000" b="1" dirty="0">
                <a:solidFill>
                  <a:srgbClr val="000000"/>
                </a:solidFill>
                <a:latin typeface="Allianz Neo" panose="020B0504020203020204" pitchFamily="34" charset="-18"/>
              </a:rPr>
              <a:t>Betöréses lopás</a:t>
            </a:r>
          </a:p>
        </p:txBody>
      </p:sp>
      <p:graphicFrame>
        <p:nvGraphicFramePr>
          <p:cNvPr id="10" name="Tartalom helye 11"/>
          <p:cNvGraphicFramePr>
            <a:graphicFrameLocks noGrp="1"/>
          </p:cNvGraphicFramePr>
          <p:nvPr>
            <p:ph sz="quarter" idx="13"/>
          </p:nvPr>
        </p:nvGraphicFramePr>
        <p:xfrm>
          <a:off x="334566" y="1557586"/>
          <a:ext cx="11017224" cy="4571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0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042"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Allianz Neo" pitchFamily="34" charset="-18"/>
                        </a:rPr>
                        <a:t>Biztosítási esemény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Allianz Neo" pitchFamily="34" charset="-18"/>
                        </a:rPr>
                        <a:t>A szolgáltatás feltétele és korlátozásai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500">
                <a:tc rowSpan="2">
                  <a:txBody>
                    <a:bodyPr/>
                    <a:lstStyle/>
                    <a:p>
                      <a:r>
                        <a:rPr lang="hu-HU" sz="1800" b="1" dirty="0">
                          <a:latin typeface="Allianz Neo" panose="020B0504020203020204" pitchFamily="34" charset="-18"/>
                        </a:rPr>
                        <a:t>a lezárt helyiségbe</a:t>
                      </a:r>
                    </a:p>
                    <a:p>
                      <a:r>
                        <a:rPr lang="hu-HU" sz="1800" dirty="0">
                          <a:latin typeface="Allianz Neo" panose="020B0504020203020204" pitchFamily="34" charset="-18"/>
                        </a:rPr>
                        <a:t>• </a:t>
                      </a:r>
                      <a:r>
                        <a:rPr lang="hu-HU" sz="1800" b="1" dirty="0">
                          <a:latin typeface="Allianz Neo" panose="020B0504020203020204" pitchFamily="34" charset="-18"/>
                        </a:rPr>
                        <a:t>dolog elleni erőszakkal</a:t>
                      </a:r>
                      <a:r>
                        <a:rPr lang="hu-HU" sz="1800" dirty="0">
                          <a:latin typeface="Allianz Neo" panose="020B0504020203020204" pitchFamily="34" charset="-18"/>
                        </a:rPr>
                        <a:t>,</a:t>
                      </a:r>
                      <a:r>
                        <a:rPr lang="hu-HU" sz="1800" baseline="0" dirty="0">
                          <a:latin typeface="Allianz Neo" panose="020B0504020203020204" pitchFamily="34" charset="-18"/>
                        </a:rPr>
                        <a:t> </a:t>
                      </a:r>
                      <a:r>
                        <a:rPr lang="hu-HU" sz="1800" dirty="0">
                          <a:latin typeface="Allianz Neo" panose="020B0504020203020204" pitchFamily="34" charset="-18"/>
                        </a:rPr>
                        <a:t>vagy</a:t>
                      </a:r>
                    </a:p>
                    <a:p>
                      <a:r>
                        <a:rPr lang="hu-HU" sz="1800" dirty="0">
                          <a:latin typeface="Allianz Neo" panose="020B0504020203020204" pitchFamily="34" charset="-18"/>
                        </a:rPr>
                        <a:t>• </a:t>
                      </a:r>
                      <a:r>
                        <a:rPr lang="hu-HU" sz="1800" b="1" dirty="0">
                          <a:latin typeface="Allianz Neo" panose="020B0504020203020204" pitchFamily="34" charset="-18"/>
                        </a:rPr>
                        <a:t>hamis kulcs használatával </a:t>
                      </a:r>
                      <a:r>
                        <a:rPr lang="hu-HU" sz="1800" dirty="0">
                          <a:latin typeface="Allianz Neo" panose="020B0504020203020204" pitchFamily="34" charset="-18"/>
                        </a:rPr>
                        <a:t>– nem az adott zárhoz készült kulccsal vagy nem a zár felnyitására készült eszközzel –, de kimutatható nyomot hagyva,   vagy</a:t>
                      </a:r>
                    </a:p>
                    <a:p>
                      <a:r>
                        <a:rPr lang="hu-HU" sz="1800" dirty="0">
                          <a:latin typeface="Allianz Neo" panose="020B0504020203020204" pitchFamily="34" charset="-18"/>
                        </a:rPr>
                        <a:t>• a </a:t>
                      </a:r>
                      <a:r>
                        <a:rPr lang="hu-HU" sz="1800" b="1" dirty="0">
                          <a:latin typeface="Allianz Neo" panose="020B0504020203020204" pitchFamily="34" charset="-18"/>
                        </a:rPr>
                        <a:t>helyiség rablás vagy kifosztás útján megszerzett saját kulcsának a felhasználásával</a:t>
                      </a:r>
                    </a:p>
                    <a:p>
                      <a:r>
                        <a:rPr lang="hu-HU" sz="1800" b="1" dirty="0">
                          <a:latin typeface="Allianz Neo" panose="020B0504020203020204" pitchFamily="34" charset="-18"/>
                        </a:rPr>
                        <a:t>jogtalanul behatolva elkövetett lopás.</a:t>
                      </a:r>
                    </a:p>
                    <a:p>
                      <a:endParaRPr lang="hu-HU" sz="1800" dirty="0">
                        <a:latin typeface="Allianz Neo" panose="020B0504020203020204" pitchFamily="34" charset="-18"/>
                      </a:endParaRP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>
                          <a:latin typeface="Allianz Neo" panose="020B0504020203020204" pitchFamily="34" charset="-18"/>
                        </a:rPr>
                        <a:t>Betöréses lopásnak minősül a lopás abban az esetben is, ha </a:t>
                      </a:r>
                      <a:r>
                        <a:rPr lang="hu-HU" sz="1800" b="1" dirty="0">
                          <a:latin typeface="Allianz Neo" panose="020B0504020203020204" pitchFamily="34" charset="-18"/>
                        </a:rPr>
                        <a:t>olyan nyitva hagyott nyílászárón keresztül történik a behatolás, amelynek alsó éle a járószinttől </a:t>
                      </a:r>
                      <a:r>
                        <a:rPr lang="hu-HU" sz="1800" dirty="0">
                          <a:latin typeface="Allianz Neo" panose="020B0504020203020204" pitchFamily="34" charset="-18"/>
                        </a:rPr>
                        <a:t>vagy valamely bejutást megkönnyítő épülettől, épületrésztől, építménytől vagy épülettartozéktól </a:t>
                      </a:r>
                      <a:r>
                        <a:rPr lang="es-ES" sz="1800" dirty="0">
                          <a:latin typeface="Allianz Neo" panose="020B0504020203020204" pitchFamily="34" charset="-18"/>
                        </a:rPr>
                        <a:t>mérve </a:t>
                      </a:r>
                      <a:r>
                        <a:rPr lang="es-ES" sz="1800" b="1" dirty="0">
                          <a:latin typeface="Allianz Neo" panose="020B0504020203020204" pitchFamily="34" charset="-18"/>
                        </a:rPr>
                        <a:t>3 méternél magasabban van.</a:t>
                      </a:r>
                      <a:endParaRPr lang="hu-HU" sz="1800" b="1" dirty="0">
                        <a:latin typeface="Allianz Neo" panose="020B0504020203020204" pitchFamily="34" charset="-1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6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 szolgáltatás feltétele a rendőrségi feljelentés.</a:t>
                      </a:r>
                    </a:p>
                    <a:p>
                      <a:endParaRPr lang="hu-HU" sz="1600" b="0" i="0" u="none" strike="noStrike" kern="1200" baseline="0" dirty="0">
                        <a:solidFill>
                          <a:schemeClr val="dk1"/>
                        </a:solidFill>
                        <a:latin typeface="Allianz Neo" panose="020B0504020203020204" pitchFamily="34" charset="-18"/>
                        <a:ea typeface="+mn-ea"/>
                        <a:cs typeface="+mn-cs"/>
                      </a:endParaRP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>
                          <a:latin typeface="Allianz Neo" panose="020B0504020203020204" pitchFamily="34" charset="-18"/>
                        </a:rPr>
                        <a:t>A betöréses lopással vagy annak kísérletével összefüggésben az „Épület” vagyoncsoportba tartozó biztosított vagyontárgyakban okozott rongálási kár, az „Épület” vagyoncsoport biztosítási összege 1%-ának megfelelő értékhatárig, de legfeljebb 1 000 </a:t>
                      </a:r>
                      <a:r>
                        <a:rPr lang="hu-HU" sz="1600" dirty="0" err="1">
                          <a:latin typeface="Allianz Neo" panose="020B0504020203020204" pitchFamily="34" charset="-18"/>
                        </a:rPr>
                        <a:t>000</a:t>
                      </a:r>
                      <a:r>
                        <a:rPr lang="hu-HU" sz="1600" dirty="0">
                          <a:latin typeface="Allianz Neo" panose="020B0504020203020204" pitchFamily="34" charset="-18"/>
                        </a:rPr>
                        <a:t>, azaz egymillió forintig térül.</a:t>
                      </a: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600" dirty="0">
                        <a:latin typeface="Allianz Neo" panose="020B0504020203020204" pitchFamily="34" charset="-18"/>
                      </a:endParaRP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>
                          <a:latin typeface="Allianz Neo" panose="020B0504020203020204" pitchFamily="34" charset="-18"/>
                        </a:rPr>
                        <a:t>A biztosított ingóságok </a:t>
                      </a:r>
                      <a:r>
                        <a:rPr lang="hu-HU" sz="1600" b="1" dirty="0">
                          <a:latin typeface="Allianz Neo" panose="020B0504020203020204" pitchFamily="34" charset="-18"/>
                        </a:rPr>
                        <a:t>betöréses </a:t>
                      </a:r>
                      <a:r>
                        <a:rPr lang="it-IT" sz="1600" b="1" dirty="0">
                          <a:latin typeface="Allianz Neo" panose="020B0504020203020204" pitchFamily="34" charset="-18"/>
                        </a:rPr>
                        <a:t>lopáskár</a:t>
                      </a:r>
                      <a:r>
                        <a:rPr lang="hu-HU" sz="1600" b="1" dirty="0">
                          <a:latin typeface="Allianz Neo" panose="020B0504020203020204" pitchFamily="34" charset="-18"/>
                        </a:rPr>
                        <a:t>át </a:t>
                      </a:r>
                      <a:r>
                        <a:rPr lang="it-IT" sz="1600" b="1" dirty="0">
                          <a:latin typeface="Allianz Neo" panose="020B0504020203020204" pitchFamily="34" charset="-18"/>
                        </a:rPr>
                        <a:t>a a </a:t>
                      </a:r>
                      <a:r>
                        <a:rPr lang="hu-HU" sz="1600" b="1" dirty="0">
                          <a:latin typeface="Allianz Neo" panose="020B0504020203020204" pitchFamily="34" charset="-18"/>
                        </a:rPr>
                        <a:t>káridőponti védettségtől függő szolgáltatási limitösszegek is korlátozzák.</a:t>
                      </a:r>
                      <a:r>
                        <a:rPr lang="hu-HU" sz="1600" dirty="0">
                          <a:latin typeface="Allianz Neo" panose="020B0504020203020204" pitchFamily="34" charset="-18"/>
                        </a:rPr>
                        <a:t> </a:t>
                      </a: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dirty="0">
                          <a:latin typeface="Allianz Neo" panose="020B0504020203020204" pitchFamily="34" charset="-18"/>
                        </a:rPr>
                        <a:t>(limitek:</a:t>
                      </a:r>
                      <a:r>
                        <a:rPr lang="hu-HU" sz="1600" b="0" baseline="0" dirty="0">
                          <a:latin typeface="Allianz Neo" panose="020B0504020203020204" pitchFamily="34" charset="-18"/>
                        </a:rPr>
                        <a:t> </a:t>
                      </a:r>
                      <a:r>
                        <a:rPr lang="hu-HU" sz="1600" b="0" dirty="0">
                          <a:latin typeface="Allianz Neo" panose="020B0504020203020204" pitchFamily="34" charset="-18"/>
                        </a:rPr>
                        <a:t>feltétel II/6/C</a:t>
                      </a:r>
                      <a:r>
                        <a:rPr lang="hu-HU" sz="1600" b="0" baseline="0" dirty="0">
                          <a:latin typeface="Allianz Neo" panose="020B0504020203020204" pitchFamily="34" charset="-18"/>
                        </a:rPr>
                        <a:t> </a:t>
                      </a:r>
                      <a:r>
                        <a:rPr lang="hu-HU" sz="1600" b="0" dirty="0">
                          <a:latin typeface="Allianz Neo" panose="020B0504020203020204" pitchFamily="34" charset="-18"/>
                        </a:rPr>
                        <a:t> pontjában  és betörésvédelmi szintek: feltétel</a:t>
                      </a:r>
                      <a:r>
                        <a:rPr lang="hu-HU" sz="1600" b="0" baseline="0" dirty="0">
                          <a:latin typeface="Allianz Neo" panose="020B0504020203020204" pitchFamily="34" charset="-18"/>
                        </a:rPr>
                        <a:t> V fejezetében találhatók</a:t>
                      </a:r>
                      <a:r>
                        <a:rPr lang="hu-HU" sz="1600" b="0" dirty="0">
                          <a:latin typeface="Allianz Neo" panose="020B0504020203020204" pitchFamily="34" charset="-18"/>
                        </a:rPr>
                        <a:t>)</a:t>
                      </a:r>
                    </a:p>
                  </a:txBody>
                  <a:tcPr>
                    <a:solidFill>
                      <a:srgbClr val="F5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962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800" b="0" i="0" u="none" strike="noStrike" kern="1200" baseline="0" dirty="0">
                        <a:solidFill>
                          <a:schemeClr val="dk1"/>
                        </a:solidFill>
                        <a:latin typeface="Allianz Neo" panose="020B0504020203020204" pitchFamily="34" charset="-18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5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211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Foliennummernplatzhalter 8"/>
          <p:cNvSpPr>
            <a:spLocks noGrp="1"/>
          </p:cNvSpPr>
          <p:nvPr>
            <p:ph type="sldNum" sz="quarter" idx="2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B0BF3663-3EA5-4BCE-BC69-CB3622E5E71A}" type="slidenum">
              <a:rPr lang="en-GB" altLang="hu-HU" sz="800" smtClean="0">
                <a:latin typeface="Allianz Neo" panose="020B0504020203020204" pitchFamily="34" charset="-18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GB" altLang="hu-HU" sz="800">
              <a:latin typeface="Allianz Neo" panose="020B0504020203020204" pitchFamily="34" charset="-18"/>
            </a:endParaRPr>
          </a:p>
        </p:txBody>
      </p:sp>
      <p:sp>
        <p:nvSpPr>
          <p:cNvPr id="60421" name="Textplatzhalter 75"/>
          <p:cNvSpPr>
            <a:spLocks noGrp="1"/>
          </p:cNvSpPr>
          <p:nvPr>
            <p:ph type="body" sz="quarter" idx="19"/>
          </p:nvPr>
        </p:nvSpPr>
        <p:spPr bwMode="auto">
          <a:xfrm>
            <a:off x="0" y="0"/>
            <a:ext cx="8650288" cy="768350"/>
          </a:xfrm>
          <a:solidFill>
            <a:srgbClr val="FFE8B0"/>
          </a:solidFill>
          <a:ln w="9525"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dirty="0">
              <a:solidFill>
                <a:srgbClr val="FFFFFF"/>
              </a:solidFill>
              <a:latin typeface="Allianz Neo" panose="020B0504020203020204" pitchFamily="34" charset="-18"/>
            </a:endParaRPr>
          </a:p>
        </p:txBody>
      </p:sp>
      <p:sp>
        <p:nvSpPr>
          <p:cNvPr id="2" name="Title 1" descr="Standard-Headline"/>
          <p:cNvSpPr>
            <a:spLocks noGrp="1"/>
          </p:cNvSpPr>
          <p:nvPr>
            <p:ph type="title"/>
          </p:nvPr>
        </p:nvSpPr>
        <p:spPr>
          <a:xfrm>
            <a:off x="508000" y="515938"/>
            <a:ext cx="10672763" cy="514350"/>
          </a:xfrm>
        </p:spPr>
        <p:txBody>
          <a:bodyPr/>
          <a:lstStyle/>
          <a:p>
            <a:r>
              <a:rPr lang="hu-HU" dirty="0">
                <a:latin typeface="Allianz Neo" panose="020B0504020203020204" pitchFamily="34" charset="-18"/>
              </a:rPr>
              <a:t>Betöréses lopás és rablás</a:t>
            </a:r>
            <a:endParaRPr lang="en-GB" dirty="0">
              <a:solidFill>
                <a:srgbClr val="49648C"/>
              </a:solidFill>
              <a:latin typeface="Allianz Neo" panose="020B0504020203020204" pitchFamily="34" charset="-18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34566" y="1207006"/>
            <a:ext cx="9505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2000" b="1" dirty="0">
                <a:solidFill>
                  <a:srgbClr val="000000"/>
                </a:solidFill>
                <a:latin typeface="Allianz Neo" panose="020B0504020203020204" pitchFamily="34" charset="-18"/>
              </a:rPr>
              <a:t>Betöréses lopás</a:t>
            </a:r>
          </a:p>
        </p:txBody>
      </p:sp>
      <p:graphicFrame>
        <p:nvGraphicFramePr>
          <p:cNvPr id="10" name="Tartalom helye 11"/>
          <p:cNvGraphicFramePr>
            <a:graphicFrameLocks noGrp="1"/>
          </p:cNvGraphicFramePr>
          <p:nvPr>
            <p:ph sz="quarter" idx="13"/>
          </p:nvPr>
        </p:nvGraphicFramePr>
        <p:xfrm>
          <a:off x="334566" y="1701602"/>
          <a:ext cx="10225136" cy="4058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1606"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Allianz Neo" pitchFamily="34" charset="-18"/>
                        </a:rPr>
                        <a:t>Biztosítási esemény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Allianz Neo" pitchFamily="34" charset="-18"/>
                        </a:rPr>
                        <a:t>Termékcsomagok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Allianz Neo" pitchFamily="34" charset="-18"/>
                        </a:rPr>
                        <a:t>Kizárások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530">
                <a:tc rowSpan="2">
                  <a:txBody>
                    <a:bodyPr/>
                    <a:lstStyle/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 </a:t>
                      </a:r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biztosított ingóságokban betöréses</a:t>
                      </a:r>
                    </a:p>
                    <a:p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lopással vagy annak kísérletével összefüggésben okozott kár. 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 betöréses lopással vagy annak kísérletével összefüggésben: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a biztosított épületek, építmények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megrongálásával,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a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felszerelt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és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üzembe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helyezett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Allianz Neo" panose="020B0504020203020204" pitchFamily="34" charset="-18"/>
                        <a:ea typeface="+mn-ea"/>
                        <a:cs typeface="+mn-cs"/>
                      </a:endParaRPr>
                    </a:p>
                    <a:p>
                      <a:r>
                        <a:rPr lang="hu-HU" sz="1800" b="0" i="0" u="none" strike="noStrike" kern="1200" baseline="0" dirty="0" err="1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épületberendezések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, illetve épülettartozékok megrongálásával, megsemmisítésével, ellopásával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okozott kár.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hu-HU" sz="1800" dirty="0">
                          <a:latin typeface="Allianz Neo" pitchFamily="34" charset="-18"/>
                        </a:rPr>
                        <a:t>A</a:t>
                      </a:r>
                      <a:r>
                        <a:rPr lang="hu-HU" sz="1800" baseline="0" dirty="0">
                          <a:latin typeface="Allianz Neo" pitchFamily="34" charset="-18"/>
                        </a:rPr>
                        <a:t> választható termékcsomagok közül csak 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hu-HU" sz="1800" baseline="0" dirty="0">
                        <a:latin typeface="Allianz Neo" pitchFamily="34" charset="-18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800" baseline="0" dirty="0">
                          <a:latin typeface="Allianz Neo" pitchFamily="34" charset="-18"/>
                        </a:rPr>
                        <a:t>MAX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hu-HU" sz="1800" baseline="0" dirty="0">
                        <a:latin typeface="Allianz Neo" pitchFamily="34" charset="-18"/>
                      </a:endParaRP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800" baseline="0" dirty="0">
                          <a:latin typeface="Allianz Neo" pitchFamily="34" charset="-18"/>
                        </a:rPr>
                        <a:t>csomagban található meg a biztosítási esemény.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Kockázatviselésből kizárt események és vagyontárgyak, nem térülő károk:</a:t>
                      </a:r>
                    </a:p>
                  </a:txBody>
                  <a:tcPr>
                    <a:solidFill>
                      <a:srgbClr val="F5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9141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a helyiség elveszett vagy bárki által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hozzáférhető helyen megtalált saját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kulcsával elkövetett lopás,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ha behatolási nyom nélkül tűntek el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 biztosított vagyontárgyak, kivéve,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ha a kulcshoz rablás vagy kifosztás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útján jutottak,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ha a vagyontárgyat olyan helyiségből</a:t>
                      </a:r>
                    </a:p>
                    <a:p>
                      <a:r>
                        <a:rPr lang="da-DK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lopták el, mely egyik vagyonvédelmi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szintnek sem felel meg.</a:t>
                      </a:r>
                    </a:p>
                  </a:txBody>
                  <a:tcPr>
                    <a:solidFill>
                      <a:srgbClr val="F5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2436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Foliennummernplatzhalter 8"/>
          <p:cNvSpPr>
            <a:spLocks noGrp="1"/>
          </p:cNvSpPr>
          <p:nvPr>
            <p:ph type="sldNum" sz="quarter" idx="2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B18C290B-DFB7-41D3-B3A0-19F9843BA9F6}" type="slidenum">
              <a:rPr lang="de-DE" altLang="hu-HU" sz="800" smtClean="0">
                <a:latin typeface="Allianz Neo" panose="020B0504020203020204" pitchFamily="34" charset="-18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de-DE" altLang="hu-HU" sz="800">
              <a:latin typeface="Allianz Neo" panose="020B0504020203020204" pitchFamily="34" charset="-18"/>
            </a:endParaRPr>
          </a:p>
        </p:txBody>
      </p:sp>
      <p:sp>
        <p:nvSpPr>
          <p:cNvPr id="77828" name="Textplatzhalter 10"/>
          <p:cNvSpPr>
            <a:spLocks noGrp="1"/>
          </p:cNvSpPr>
          <p:nvPr>
            <p:ph type="body" sz="quarter" idx="19"/>
          </p:nvPr>
        </p:nvSpPr>
        <p:spPr bwMode="auto">
          <a:xfrm>
            <a:off x="0" y="0"/>
            <a:ext cx="8650288" cy="768350"/>
          </a:xfrm>
          <a:solidFill>
            <a:srgbClr val="FFE8B0"/>
          </a:solidFill>
          <a:ln w="9525"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altLang="hu-HU" dirty="0">
              <a:solidFill>
                <a:srgbClr val="FFFFFF"/>
              </a:solidFill>
              <a:latin typeface="Allianz Neo" panose="020B0504020203020204" pitchFamily="34" charset="-18"/>
            </a:endParaRPr>
          </a:p>
        </p:txBody>
      </p:sp>
      <p:sp>
        <p:nvSpPr>
          <p:cNvPr id="4" name="Title 3" descr="Standard-Headline"/>
          <p:cNvSpPr>
            <a:spLocks noGrp="1"/>
          </p:cNvSpPr>
          <p:nvPr>
            <p:ph type="title"/>
          </p:nvPr>
        </p:nvSpPr>
        <p:spPr>
          <a:xfrm>
            <a:off x="508000" y="515938"/>
            <a:ext cx="10672763" cy="514350"/>
          </a:xfrm>
        </p:spPr>
        <p:txBody>
          <a:bodyPr/>
          <a:lstStyle/>
          <a:p>
            <a:pPr defTabSz="1219170" eaLnBrk="1" fontAlgn="auto" hangingPunct="1">
              <a:spcAft>
                <a:spcPts val="0"/>
              </a:spcAft>
              <a:defRPr/>
            </a:pPr>
            <a:r>
              <a:rPr lang="hu-HU" altLang="hu-HU" dirty="0">
                <a:solidFill>
                  <a:srgbClr val="49648C"/>
                </a:solidFill>
                <a:latin typeface="Allianz Neo" panose="020B0504020203020204" pitchFamily="34" charset="-18"/>
              </a:rPr>
              <a:t>vagyonvédelem</a:t>
            </a:r>
            <a:endParaRPr lang="en-US" dirty="0">
              <a:solidFill>
                <a:srgbClr val="49648C"/>
              </a:solidFill>
              <a:latin typeface="Allianz Neo" panose="020B0504020203020204" pitchFamily="34" charset="-1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2" y="1052507"/>
            <a:ext cx="8208912" cy="541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zövegdoboz 11"/>
          <p:cNvSpPr txBox="1"/>
          <p:nvPr/>
        </p:nvSpPr>
        <p:spPr>
          <a:xfrm>
            <a:off x="8975526" y="1030288"/>
            <a:ext cx="2880320" cy="4946721"/>
          </a:xfrm>
          <a:prstGeom prst="rect">
            <a:avLst/>
          </a:prstGeom>
        </p:spPr>
        <p:txBody>
          <a:bodyPr vert="horz" wrap="square" lIns="72000" tIns="72000" rIns="72000" bIns="72000" rtlCol="0">
            <a:spAutoFit/>
          </a:bodyPr>
          <a:lstStyle/>
          <a:p>
            <a:r>
              <a:rPr lang="hu-HU" sz="1800" b="1" dirty="0">
                <a:latin typeface="Allianz Neo" panose="020B0504020203020204" pitchFamily="34" charset="-18"/>
              </a:rPr>
              <a:t>A káridőponti védettségi szint meghatározása</a:t>
            </a:r>
          </a:p>
          <a:p>
            <a:r>
              <a:rPr lang="hu-HU" sz="1800" b="1" dirty="0">
                <a:latin typeface="Allianz Neo" panose="020B0504020203020204" pitchFamily="34" charset="-18"/>
              </a:rPr>
              <a:t>a behatolás helye és módszere alapján történik. </a:t>
            </a:r>
          </a:p>
          <a:p>
            <a:endParaRPr lang="hu-HU" sz="1800" dirty="0">
              <a:latin typeface="Allianz Neo" panose="020B0504020203020204" pitchFamily="34" charset="-18"/>
            </a:endParaRPr>
          </a:p>
          <a:p>
            <a:endParaRPr lang="hu-HU" sz="1800" dirty="0">
              <a:latin typeface="Allianz Neo" panose="020B0504020203020204" pitchFamily="34" charset="-18"/>
            </a:endParaRPr>
          </a:p>
          <a:p>
            <a:r>
              <a:rPr lang="hu-HU" sz="1800" b="1" dirty="0">
                <a:latin typeface="Allianz Neo" panose="020B0504020203020204" pitchFamily="34" charset="-18"/>
              </a:rPr>
              <a:t>A védettségi szint meghatározásánál nem vehető figyelembe </a:t>
            </a:r>
            <a:r>
              <a:rPr lang="hu-HU" sz="1800" dirty="0">
                <a:latin typeface="Allianz Neo" panose="020B0504020203020204" pitchFamily="34" charset="-18"/>
              </a:rPr>
              <a:t>az a védelmi berendezés,</a:t>
            </a:r>
          </a:p>
          <a:p>
            <a:r>
              <a:rPr lang="hu-HU" sz="1800" dirty="0">
                <a:latin typeface="Allianz Neo" panose="020B0504020203020204" pitchFamily="34" charset="-18"/>
              </a:rPr>
              <a:t>eszköz, elem, amely a </a:t>
            </a:r>
            <a:r>
              <a:rPr lang="hu-HU" sz="1800" b="1" dirty="0">
                <a:latin typeface="Allianz Neo" panose="020B0504020203020204" pitchFamily="34" charset="-18"/>
              </a:rPr>
              <a:t>káresemény bekövetkezésének időpontjában </a:t>
            </a:r>
            <a:r>
              <a:rPr lang="pt-BR" sz="1800" b="1" dirty="0">
                <a:latin typeface="Allianz Neo" panose="020B0504020203020204" pitchFamily="34" charset="-18"/>
              </a:rPr>
              <a:t>nem volt meg, vagy nem volt üzembe</a:t>
            </a:r>
            <a:r>
              <a:rPr lang="hu-HU" sz="1800" b="1" dirty="0">
                <a:latin typeface="Allianz Neo" panose="020B0504020203020204" pitchFamily="34" charset="-18"/>
              </a:rPr>
              <a:t> helyezve</a:t>
            </a:r>
            <a:r>
              <a:rPr lang="hu-HU" sz="1800" dirty="0">
                <a:latin typeface="Allianz Neo" panose="020B0504020203020204" pitchFamily="34" charset="-18"/>
              </a:rPr>
              <a:t>, illetve </a:t>
            </a:r>
            <a:r>
              <a:rPr lang="hu-HU" sz="1800" b="1" dirty="0">
                <a:latin typeface="Allianz Neo" panose="020B0504020203020204" pitchFamily="34" charset="-18"/>
              </a:rPr>
              <a:t>nem működött</a:t>
            </a:r>
            <a:r>
              <a:rPr lang="hu-HU" b="1" dirty="0">
                <a:latin typeface="Allianz Neo" panose="020B0504020203020204" pitchFamily="34" charset="-1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31019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Foliennummernplatzhalter 8"/>
          <p:cNvSpPr>
            <a:spLocks noGrp="1"/>
          </p:cNvSpPr>
          <p:nvPr>
            <p:ph type="sldNum" sz="quarter" idx="2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B0BF3663-3EA5-4BCE-BC69-CB3622E5E71A}" type="slidenum">
              <a:rPr lang="en-GB" altLang="hu-HU" sz="800" smtClean="0">
                <a:latin typeface="Allianz Neo" panose="020B0504020203020204" pitchFamily="34" charset="-18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GB" altLang="hu-HU" sz="800" dirty="0">
              <a:latin typeface="Allianz Neo" panose="020B0504020203020204" pitchFamily="34" charset="-18"/>
            </a:endParaRPr>
          </a:p>
        </p:txBody>
      </p:sp>
      <p:sp>
        <p:nvSpPr>
          <p:cNvPr id="60421" name="Textplatzhalter 75"/>
          <p:cNvSpPr>
            <a:spLocks noGrp="1"/>
          </p:cNvSpPr>
          <p:nvPr>
            <p:ph type="body" sz="quarter" idx="19"/>
          </p:nvPr>
        </p:nvSpPr>
        <p:spPr bwMode="auto">
          <a:xfrm>
            <a:off x="0" y="0"/>
            <a:ext cx="8650288" cy="768350"/>
          </a:xfrm>
          <a:solidFill>
            <a:srgbClr val="FFE8B0"/>
          </a:solidFill>
          <a:ln w="9525"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dirty="0">
              <a:solidFill>
                <a:srgbClr val="FFFFFF"/>
              </a:solidFill>
              <a:latin typeface="Allianz Neo" panose="020B0504020203020204" pitchFamily="34" charset="-18"/>
            </a:endParaRPr>
          </a:p>
        </p:txBody>
      </p:sp>
      <p:sp>
        <p:nvSpPr>
          <p:cNvPr id="2" name="Title 1" descr="Standard-Headline"/>
          <p:cNvSpPr>
            <a:spLocks noGrp="1"/>
          </p:cNvSpPr>
          <p:nvPr>
            <p:ph type="title"/>
          </p:nvPr>
        </p:nvSpPr>
        <p:spPr>
          <a:xfrm>
            <a:off x="508000" y="515938"/>
            <a:ext cx="10672763" cy="514350"/>
          </a:xfrm>
        </p:spPr>
        <p:txBody>
          <a:bodyPr/>
          <a:lstStyle/>
          <a:p>
            <a:r>
              <a:rPr lang="hu-HU" dirty="0">
                <a:latin typeface="Allianz Neo" panose="020B0504020203020204" pitchFamily="34" charset="-18"/>
              </a:rPr>
              <a:t>Betöréses lopás és rablás</a:t>
            </a:r>
            <a:endParaRPr lang="en-GB" dirty="0">
              <a:solidFill>
                <a:srgbClr val="49648C"/>
              </a:solidFill>
              <a:latin typeface="Allianz Neo" panose="020B0504020203020204" pitchFamily="34" charset="-18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34566" y="1207006"/>
            <a:ext cx="9505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2000" b="1" dirty="0">
                <a:solidFill>
                  <a:srgbClr val="000000"/>
                </a:solidFill>
                <a:latin typeface="Allianz Neo" panose="020B0504020203020204" pitchFamily="34" charset="-18"/>
              </a:rPr>
              <a:t>Rablás</a:t>
            </a:r>
          </a:p>
        </p:txBody>
      </p:sp>
      <p:graphicFrame>
        <p:nvGraphicFramePr>
          <p:cNvPr id="10" name="Tartalom helye 11"/>
          <p:cNvGraphicFramePr>
            <a:graphicFrameLocks noGrp="1"/>
          </p:cNvGraphicFramePr>
          <p:nvPr>
            <p:ph sz="quarter" idx="13"/>
          </p:nvPr>
        </p:nvGraphicFramePr>
        <p:xfrm>
          <a:off x="334566" y="1701602"/>
          <a:ext cx="10801200" cy="3834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3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1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56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1606"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Allianz Neo" pitchFamily="34" charset="-18"/>
                        </a:rPr>
                        <a:t>Biztosítási esemény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Allianz Neo" pitchFamily="34" charset="-18"/>
                        </a:rPr>
                        <a:t>Termékcsomagok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Allianz Neo" pitchFamily="34" charset="-18"/>
                        </a:rPr>
                        <a:t>Kizárások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530">
                <a:tc rowSpan="2">
                  <a:txBody>
                    <a:bodyPr/>
                    <a:lstStyle/>
                    <a:p>
                      <a:endParaRPr lang="hu-HU" sz="1800" b="1" i="0" u="none" strike="noStrike" kern="1200" baseline="0" dirty="0">
                        <a:solidFill>
                          <a:schemeClr val="dk1"/>
                        </a:solidFill>
                        <a:latin typeface="Allianz Neo" panose="020B0504020203020204" pitchFamily="34" charset="-18"/>
                        <a:ea typeface="+mn-ea"/>
                        <a:cs typeface="+mn-cs"/>
                      </a:endParaRP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 biztosított vagyontárgyakban </a:t>
                      </a:r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rablással okozott kár 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az, ha az elkövető a biztosított vagyontárgyat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úgy szerzi vagy tartja meg, hogy a </a:t>
                      </a:r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biztosított ellen erőszakot illetve élet vagy testi épség elleni közvetlen fenyegetést alkalmaz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, vagy </a:t>
                      </a:r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öntudatlan vagy védekezésre képtelen állapotba helyezi.</a:t>
                      </a:r>
                    </a:p>
                    <a:p>
                      <a:endParaRPr lang="hu-HU" sz="1800" b="0" i="0" u="none" strike="noStrike" kern="1200" baseline="0" dirty="0">
                        <a:solidFill>
                          <a:schemeClr val="dk1"/>
                        </a:solidFill>
                        <a:latin typeface="Allianz Neo" panose="020B0504020203020204" pitchFamily="34" charset="-18"/>
                        <a:ea typeface="+mn-ea"/>
                        <a:cs typeface="+mn-cs"/>
                      </a:endParaRP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 szolgáltatás feltétele a rendőrségi feljelentés.</a:t>
                      </a:r>
                      <a:endParaRPr lang="hu-HU" sz="1800" b="0" dirty="0">
                        <a:latin typeface="Allianz Neo" panose="020B0504020203020204" pitchFamily="34" charset="-18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hu-HU" sz="1800" dirty="0">
                          <a:latin typeface="Allianz Neo" pitchFamily="34" charset="-18"/>
                        </a:rPr>
                        <a:t>A</a:t>
                      </a:r>
                      <a:r>
                        <a:rPr lang="hu-HU" sz="1800" baseline="0" dirty="0">
                          <a:latin typeface="Allianz Neo" pitchFamily="34" charset="-18"/>
                        </a:rPr>
                        <a:t> választható termékcsomagok közül csak 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hu-HU" sz="1800" baseline="0" dirty="0">
                        <a:latin typeface="Allianz Neo" pitchFamily="34" charset="-18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800" b="0" baseline="0" dirty="0">
                          <a:latin typeface="Allianz Neo" pitchFamily="34" charset="-18"/>
                        </a:rPr>
                        <a:t>MAX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hu-HU" sz="1800" baseline="0" dirty="0">
                        <a:latin typeface="Allianz Neo" pitchFamily="34" charset="-18"/>
                      </a:endParaRP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800" baseline="0" dirty="0">
                          <a:latin typeface="Allianz Neo" pitchFamily="34" charset="-18"/>
                        </a:rPr>
                        <a:t>csomagban található meg a biztosítási esemény.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Kockázatviselésből kizárt események és vagyontárgyak, nem térülő károk:</a:t>
                      </a:r>
                    </a:p>
                  </a:txBody>
                  <a:tcPr>
                    <a:solidFill>
                      <a:srgbClr val="F5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9141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ha a biztosított úgy kerül öntudatlan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vagy védekezésre képtelen állapotba,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hogy </a:t>
                      </a:r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önként alkoholt illetve</a:t>
                      </a:r>
                    </a:p>
                    <a:p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kábító hatású készítményt fogyaszt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ha a </a:t>
                      </a:r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kockázatviselés helyén nyitva</a:t>
                      </a:r>
                    </a:p>
                    <a:p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hagyott nyílászárón besurrant tolvaj 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 vagyontárgy megszerzése vagy megtartása végett erőszakot illetve élet vagy testi épség elleni közvetlen fenyegetést alkalmaz.</a:t>
                      </a:r>
                      <a:endParaRPr lang="hu-HU" sz="1800" dirty="0">
                        <a:latin typeface="Allianz Neo" pitchFamily="34" charset="-18"/>
                      </a:endParaRPr>
                    </a:p>
                  </a:txBody>
                  <a:tcPr>
                    <a:solidFill>
                      <a:srgbClr val="F5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08355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Foliennummernplatzhalter 8"/>
          <p:cNvSpPr>
            <a:spLocks noGrp="1"/>
          </p:cNvSpPr>
          <p:nvPr>
            <p:ph type="sldNum" sz="quarter" idx="2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B0BF3663-3EA5-4BCE-BC69-CB3622E5E71A}" type="slidenum">
              <a:rPr lang="en-GB" altLang="hu-HU" sz="800" smtClean="0">
                <a:latin typeface="Allianz Neo" panose="020B0504020203020204" pitchFamily="34" charset="-18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GB" altLang="hu-HU" sz="800">
              <a:latin typeface="Allianz Neo" panose="020B0504020203020204" pitchFamily="34" charset="-18"/>
            </a:endParaRPr>
          </a:p>
        </p:txBody>
      </p:sp>
      <p:sp>
        <p:nvSpPr>
          <p:cNvPr id="60421" name="Textplatzhalter 75"/>
          <p:cNvSpPr>
            <a:spLocks noGrp="1"/>
          </p:cNvSpPr>
          <p:nvPr>
            <p:ph type="body" sz="quarter" idx="19"/>
          </p:nvPr>
        </p:nvSpPr>
        <p:spPr bwMode="auto">
          <a:xfrm>
            <a:off x="0" y="0"/>
            <a:ext cx="8650288" cy="768350"/>
          </a:xfrm>
          <a:solidFill>
            <a:srgbClr val="FFE8B0"/>
          </a:solidFill>
          <a:ln w="9525"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dirty="0">
              <a:solidFill>
                <a:srgbClr val="FFFFFF"/>
              </a:solidFill>
              <a:latin typeface="Allianz Neo" panose="020B0504020203020204" pitchFamily="34" charset="-18"/>
            </a:endParaRPr>
          </a:p>
        </p:txBody>
      </p:sp>
      <p:sp>
        <p:nvSpPr>
          <p:cNvPr id="2" name="Title 1" descr="Standard-Headline"/>
          <p:cNvSpPr>
            <a:spLocks noGrp="1"/>
          </p:cNvSpPr>
          <p:nvPr>
            <p:ph type="title"/>
          </p:nvPr>
        </p:nvSpPr>
        <p:spPr>
          <a:xfrm>
            <a:off x="508001" y="515938"/>
            <a:ext cx="10411742" cy="514350"/>
          </a:xfrm>
        </p:spPr>
        <p:txBody>
          <a:bodyPr/>
          <a:lstStyle/>
          <a:p>
            <a:r>
              <a:rPr lang="hu-HU" cap="none" dirty="0">
                <a:latin typeface="Allianz Neo" panose="020B0504020203020204" pitchFamily="34" charset="-18"/>
                <a:cs typeface="Times New Roman" pitchFamily="18" charset="0"/>
              </a:rPr>
              <a:t>VANDALIZMUS</a:t>
            </a:r>
            <a:endParaRPr lang="en-GB" cap="none" dirty="0">
              <a:latin typeface="Allianz Neo" panose="020B0504020203020204" pitchFamily="34" charset="-18"/>
            </a:endParaRPr>
          </a:p>
        </p:txBody>
      </p:sp>
      <p:graphicFrame>
        <p:nvGraphicFramePr>
          <p:cNvPr id="11" name="Tartalom helye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5827156"/>
              </p:ext>
            </p:extLst>
          </p:nvPr>
        </p:nvGraphicFramePr>
        <p:xfrm>
          <a:off x="508001" y="1773610"/>
          <a:ext cx="8424936" cy="396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4256"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Allianz Neo" pitchFamily="34" charset="-18"/>
                        </a:rPr>
                        <a:t>Biztosítási események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6184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hu-HU" sz="2000" b="1" dirty="0">
                        <a:solidFill>
                          <a:srgbClr val="000000"/>
                        </a:solidFill>
                        <a:latin typeface="Allianz Neo" panose="020B0504020203020204" pitchFamily="34" charset="-18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hu-HU" sz="2000" b="1" dirty="0">
                          <a:solidFill>
                            <a:srgbClr val="000000"/>
                          </a:solidFill>
                          <a:latin typeface="Allianz Neo" panose="020B0504020203020204" pitchFamily="34" charset="-18"/>
                        </a:rPr>
                        <a:t>Épület-lopás kár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hu-HU" sz="2000" b="1" dirty="0">
                        <a:solidFill>
                          <a:srgbClr val="000000"/>
                        </a:solidFill>
                        <a:latin typeface="Allianz Neo" panose="020B0504020203020204" pitchFamily="34" charset="-18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hu-HU" sz="2000" b="1" dirty="0">
                          <a:solidFill>
                            <a:srgbClr val="000000"/>
                          </a:solidFill>
                          <a:latin typeface="Allianz Neo" panose="020B0504020203020204" pitchFamily="34" charset="-18"/>
                        </a:rPr>
                        <a:t>Vandalizmus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hu-HU" sz="2000" b="1" dirty="0">
                        <a:solidFill>
                          <a:srgbClr val="000000"/>
                        </a:solidFill>
                        <a:latin typeface="Allianz Neo" panose="020B0504020203020204" pitchFamily="34" charset="-18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hu-HU" sz="2000" b="1" dirty="0">
                          <a:solidFill>
                            <a:srgbClr val="000000"/>
                          </a:solidFill>
                          <a:latin typeface="Allianz Neo" panose="020B0504020203020204" pitchFamily="34" charset="-18"/>
                        </a:rPr>
                        <a:t>Graffiti kár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7529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Foliennummernplatzhalter 8"/>
          <p:cNvSpPr>
            <a:spLocks noGrp="1"/>
          </p:cNvSpPr>
          <p:nvPr>
            <p:ph type="sldNum" sz="quarter" idx="2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B0BF3663-3EA5-4BCE-BC69-CB3622E5E71A}" type="slidenum">
              <a:rPr lang="en-GB" altLang="hu-HU" sz="800" smtClean="0">
                <a:latin typeface="Allianz Neo" panose="020B0504020203020204" pitchFamily="34" charset="-18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GB" altLang="hu-HU" sz="800">
              <a:latin typeface="Allianz Neo" panose="020B0504020203020204" pitchFamily="34" charset="-18"/>
            </a:endParaRPr>
          </a:p>
        </p:txBody>
      </p:sp>
      <p:sp>
        <p:nvSpPr>
          <p:cNvPr id="60421" name="Textplatzhalter 75"/>
          <p:cNvSpPr>
            <a:spLocks noGrp="1"/>
          </p:cNvSpPr>
          <p:nvPr>
            <p:ph type="body" sz="quarter" idx="19"/>
          </p:nvPr>
        </p:nvSpPr>
        <p:spPr bwMode="auto">
          <a:xfrm>
            <a:off x="0" y="0"/>
            <a:ext cx="8650288" cy="768350"/>
          </a:xfrm>
          <a:solidFill>
            <a:srgbClr val="FFE8B0"/>
          </a:solidFill>
          <a:ln w="9525"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dirty="0">
              <a:solidFill>
                <a:srgbClr val="FFFFFF"/>
              </a:solidFill>
              <a:latin typeface="Allianz Neo" panose="020B0504020203020204" pitchFamily="34" charset="-18"/>
            </a:endParaRPr>
          </a:p>
        </p:txBody>
      </p:sp>
      <p:sp>
        <p:nvSpPr>
          <p:cNvPr id="2" name="Title 1" descr="Standard-Headline"/>
          <p:cNvSpPr>
            <a:spLocks noGrp="1"/>
          </p:cNvSpPr>
          <p:nvPr>
            <p:ph type="title"/>
          </p:nvPr>
        </p:nvSpPr>
        <p:spPr>
          <a:xfrm>
            <a:off x="508000" y="515938"/>
            <a:ext cx="10672763" cy="514350"/>
          </a:xfrm>
        </p:spPr>
        <p:txBody>
          <a:bodyPr/>
          <a:lstStyle/>
          <a:p>
            <a:r>
              <a:rPr lang="hu-HU" dirty="0">
                <a:latin typeface="Allianz Neo" panose="020B0504020203020204" pitchFamily="34" charset="-18"/>
              </a:rPr>
              <a:t>vandalizmus</a:t>
            </a:r>
            <a:endParaRPr lang="en-GB" dirty="0">
              <a:solidFill>
                <a:srgbClr val="49648C"/>
              </a:solidFill>
              <a:latin typeface="Allianz Neo" panose="020B0504020203020204" pitchFamily="34" charset="-18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34566" y="1207006"/>
            <a:ext cx="9505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2000" b="1" dirty="0">
                <a:solidFill>
                  <a:srgbClr val="000000"/>
                </a:solidFill>
                <a:latin typeface="Allianz Neo" panose="020B0504020203020204" pitchFamily="34" charset="-18"/>
              </a:rPr>
              <a:t>Épület-lopáskár</a:t>
            </a:r>
          </a:p>
        </p:txBody>
      </p:sp>
      <p:graphicFrame>
        <p:nvGraphicFramePr>
          <p:cNvPr id="12" name="Tartalom helye 11"/>
          <p:cNvGraphicFramePr>
            <a:graphicFrameLocks noGrp="1"/>
          </p:cNvGraphicFramePr>
          <p:nvPr>
            <p:ph sz="quarter" idx="13"/>
          </p:nvPr>
        </p:nvGraphicFramePr>
        <p:xfrm>
          <a:off x="406573" y="1616651"/>
          <a:ext cx="10945217" cy="4465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2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071"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Allianz Neo" pitchFamily="34" charset="-18"/>
                        </a:rPr>
                        <a:t>Biztosítási esemény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Allianz Neo" pitchFamily="34" charset="-18"/>
                        </a:rPr>
                        <a:t>Termékcsomagok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Allianz Neo" pitchFamily="34" charset="-18"/>
                        </a:rPr>
                        <a:t>Kizárás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681">
                <a:tc rowSpan="2">
                  <a:txBody>
                    <a:bodyPr/>
                    <a:lstStyle/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A biztosított </a:t>
                      </a:r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épület oldalfalához, tetőzetéhez a talajszinttől 3 m-nél</a:t>
                      </a:r>
                    </a:p>
                    <a:p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magasabban szilárdan rögzített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, és az épület alkotórészéről, tartozékáról vagy valamely melléképületről, építményről, beépített eszközről (pl. tűzlétra) </a:t>
                      </a:r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el nem érhető vagyontárgyat ellopják,</a:t>
                      </a:r>
                    </a:p>
                    <a:p>
                      <a:endParaRPr lang="hu-HU" sz="1800" b="0" i="0" u="none" strike="noStrike" kern="1200" baseline="0" dirty="0">
                        <a:solidFill>
                          <a:schemeClr val="dk1"/>
                        </a:solidFill>
                        <a:latin typeface="Allianz Neo" panose="020B0504020203020204" pitchFamily="34" charset="-18"/>
                        <a:ea typeface="+mn-ea"/>
                        <a:cs typeface="+mn-cs"/>
                      </a:endParaRP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a biztosított épület tetőzetéhez szilárdan rögzített vagyontárgyat úgy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lopják el, hogy a tettes a biztonsági zárral </a:t>
                      </a:r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lezárt tetőtérbe, illetve tetőre</a:t>
                      </a:r>
                    </a:p>
                    <a:p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dolog elleni erőszakkal vagy hamis </a:t>
                      </a:r>
                      <a:r>
                        <a:rPr lang="pt-BR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kulcs használatával</a:t>
                      </a:r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 – nem az adott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 zárhoz készült kulccsal, vagy nem a zár felnyitásához készült eszközzel –,de </a:t>
                      </a:r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kimutatható nyomot hagyva jogtalanul </a:t>
                      </a:r>
                      <a:r>
                        <a:rPr lang="en-US" sz="1800" b="1" i="0" u="none" strike="noStrike" kern="1200" baseline="0" dirty="0" err="1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hatol</a:t>
                      </a:r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 be, </a:t>
                      </a:r>
                      <a:r>
                        <a:rPr lang="en-US" sz="1800" b="1" i="0" u="none" strike="noStrike" kern="1200" baseline="0" dirty="0" err="1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illetve</a:t>
                      </a:r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 jut </a:t>
                      </a:r>
                      <a:r>
                        <a:rPr lang="en-US" sz="1800" b="1" i="0" u="none" strike="noStrike" kern="1200" baseline="0" dirty="0" err="1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ki</a:t>
                      </a:r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,</a:t>
                      </a:r>
                      <a:endParaRPr lang="hu-HU" sz="1800" b="1" i="0" u="none" strike="noStrike" kern="1200" baseline="0" dirty="0">
                        <a:solidFill>
                          <a:schemeClr val="dk1"/>
                        </a:solidFill>
                        <a:latin typeface="Allianz Neo" panose="020B0504020203020204" pitchFamily="34" charset="-18"/>
                        <a:ea typeface="+mn-ea"/>
                        <a:cs typeface="+mn-cs"/>
                      </a:endParaRPr>
                    </a:p>
                    <a:p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Allianz Neo" panose="020B0504020203020204" pitchFamily="34" charset="-18"/>
                        <a:ea typeface="+mn-ea"/>
                        <a:cs typeface="+mn-cs"/>
                      </a:endParaRP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a </a:t>
                      </a:r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biztosított telken az előírásoknak és szabványoknak megfelelően rögzített, a „Megújuló energiarendszer” vagyoncsoportba tartozó vagyontárgyakat ellopják</a:t>
                      </a:r>
                      <a:r>
                        <a:rPr lang="hu-HU" sz="24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.</a:t>
                      </a:r>
                      <a:endParaRPr lang="hu-HU" sz="1800" b="1" dirty="0">
                        <a:latin typeface="Allianz Neo" panose="020B0504020203020204" pitchFamily="34" charset="-18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hu-HU" sz="1800" dirty="0">
                          <a:latin typeface="Allianz Neo" pitchFamily="34" charset="-18"/>
                        </a:rPr>
                        <a:t>A</a:t>
                      </a:r>
                      <a:r>
                        <a:rPr lang="hu-HU" sz="1800" baseline="0" dirty="0">
                          <a:latin typeface="Allianz Neo" pitchFamily="34" charset="-18"/>
                        </a:rPr>
                        <a:t> választható termékcsomagok közül csak 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hu-HU" sz="1800" baseline="0" dirty="0">
                        <a:latin typeface="Allianz Neo" pitchFamily="34" charset="-18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800" baseline="0" dirty="0">
                          <a:latin typeface="Allianz Neo" pitchFamily="34" charset="-18"/>
                        </a:rPr>
                        <a:t>MAX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hu-HU" sz="1800" baseline="0" dirty="0">
                        <a:latin typeface="Allianz Neo" pitchFamily="34" charset="-18"/>
                      </a:endParaRP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800" baseline="0" dirty="0">
                          <a:latin typeface="Allianz Neo" pitchFamily="34" charset="-18"/>
                        </a:rPr>
                        <a:t>csomagban található meg a biztosítási esemény.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hu-HU" sz="1600" kern="1200" dirty="0">
                          <a:solidFill>
                            <a:schemeClr val="dk1"/>
                          </a:solidFill>
                          <a:latin typeface="Allianz Neo" pitchFamily="34" charset="-18"/>
                          <a:ea typeface="+mn-ea"/>
                          <a:cs typeface="+mn-cs"/>
                        </a:rPr>
                        <a:t>nincs</a:t>
                      </a:r>
                    </a:p>
                  </a:txBody>
                  <a:tcPr>
                    <a:solidFill>
                      <a:srgbClr val="F5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0728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800" dirty="0">
                        <a:latin typeface="Allianz Neo" pitchFamily="34" charset="-18"/>
                      </a:endParaRPr>
                    </a:p>
                  </a:txBody>
                  <a:tcPr>
                    <a:solidFill>
                      <a:srgbClr val="F5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97575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Foliennummernplatzhalter 8"/>
          <p:cNvSpPr>
            <a:spLocks noGrp="1"/>
          </p:cNvSpPr>
          <p:nvPr>
            <p:ph type="sldNum" sz="quarter" idx="2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B0BF3663-3EA5-4BCE-BC69-CB3622E5E71A}" type="slidenum">
              <a:rPr lang="en-GB" altLang="hu-HU" sz="800" smtClean="0">
                <a:latin typeface="Allianz Neo" panose="020B0504020203020204" pitchFamily="34" charset="-18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GB" altLang="hu-HU" sz="800">
              <a:latin typeface="Allianz Neo" panose="020B0504020203020204" pitchFamily="34" charset="-18"/>
            </a:endParaRPr>
          </a:p>
        </p:txBody>
      </p:sp>
      <p:sp>
        <p:nvSpPr>
          <p:cNvPr id="60421" name="Textplatzhalter 75"/>
          <p:cNvSpPr>
            <a:spLocks noGrp="1"/>
          </p:cNvSpPr>
          <p:nvPr>
            <p:ph type="body" sz="quarter" idx="19"/>
          </p:nvPr>
        </p:nvSpPr>
        <p:spPr bwMode="auto">
          <a:xfrm>
            <a:off x="0" y="0"/>
            <a:ext cx="8650288" cy="768350"/>
          </a:xfrm>
          <a:solidFill>
            <a:srgbClr val="FFE8B0"/>
          </a:solidFill>
          <a:ln w="9525"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dirty="0">
              <a:solidFill>
                <a:srgbClr val="FFFFFF"/>
              </a:solidFill>
              <a:latin typeface="Allianz Neo" panose="020B0504020203020204" pitchFamily="34" charset="-18"/>
            </a:endParaRPr>
          </a:p>
        </p:txBody>
      </p:sp>
      <p:sp>
        <p:nvSpPr>
          <p:cNvPr id="2" name="Title 1" descr="Standard-Headline"/>
          <p:cNvSpPr>
            <a:spLocks noGrp="1"/>
          </p:cNvSpPr>
          <p:nvPr>
            <p:ph type="title"/>
          </p:nvPr>
        </p:nvSpPr>
        <p:spPr>
          <a:xfrm>
            <a:off x="508000" y="515938"/>
            <a:ext cx="10672763" cy="514350"/>
          </a:xfrm>
        </p:spPr>
        <p:txBody>
          <a:bodyPr/>
          <a:lstStyle/>
          <a:p>
            <a:r>
              <a:rPr lang="hu-HU" dirty="0">
                <a:latin typeface="Allianz Neo" panose="020B0504020203020204" pitchFamily="34" charset="-18"/>
              </a:rPr>
              <a:t>vandalizmus</a:t>
            </a:r>
            <a:endParaRPr lang="en-GB" dirty="0">
              <a:solidFill>
                <a:srgbClr val="49648C"/>
              </a:solidFill>
              <a:latin typeface="Allianz Neo" panose="020B0504020203020204" pitchFamily="34" charset="-18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34566" y="1207006"/>
            <a:ext cx="9505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rgbClr val="000000"/>
                </a:solidFill>
                <a:latin typeface="Allianz Neo" panose="020B0504020203020204" pitchFamily="34" charset="-18"/>
              </a:rPr>
              <a:t>Vandalizmus</a:t>
            </a:r>
          </a:p>
        </p:txBody>
      </p:sp>
      <p:graphicFrame>
        <p:nvGraphicFramePr>
          <p:cNvPr id="10" name="Tartalom helye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32510679"/>
              </p:ext>
            </p:extLst>
          </p:nvPr>
        </p:nvGraphicFramePr>
        <p:xfrm>
          <a:off x="334566" y="1917627"/>
          <a:ext cx="10945216" cy="438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828"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Allianz Neo" pitchFamily="34" charset="-18"/>
                        </a:rPr>
                        <a:t>Biztosítási esemény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Allianz Neo" pitchFamily="34" charset="-18"/>
                        </a:rPr>
                        <a:t>Termékcsomagok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Allianz Neo" pitchFamily="34" charset="-18"/>
                        </a:rPr>
                        <a:t>Kizárások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5939">
                <a:tc rowSpan="2">
                  <a:txBody>
                    <a:bodyPr/>
                    <a:lstStyle/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A riasztó- és megfigyelőrendszerek, központok, kamerák, mechanikai és elektronikai tűz- és vagyonvédelmi eszközök, berendezések,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a kerítések, kapuk, kapunyitó rendszerek,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kaputelefon-rendszer kültéri egységei,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a bejárati ajtók, a garázsajtók,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garázsajtó nyitó rendszerek,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a légkondicionálók,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a „Megújuló energiarendszer” vagyoncsoportba tartozó vagyontárgyak ismeretlen elkövető által történő megrongálása.</a:t>
                      </a:r>
                      <a:endParaRPr lang="hu-HU" sz="1800" dirty="0">
                        <a:latin typeface="Allianz Neo" panose="020B0504020203020204" pitchFamily="34" charset="-18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hu-HU" sz="1800" dirty="0">
                          <a:latin typeface="Allianz Neo" pitchFamily="34" charset="-18"/>
                        </a:rPr>
                        <a:t>A</a:t>
                      </a:r>
                      <a:r>
                        <a:rPr lang="hu-HU" sz="1800" baseline="0" dirty="0">
                          <a:latin typeface="Allianz Neo" pitchFamily="34" charset="-18"/>
                        </a:rPr>
                        <a:t> választható termékcsomagok közül csak 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hu-HU" sz="1800" baseline="0" dirty="0">
                        <a:latin typeface="Allianz Neo" pitchFamily="34" charset="-18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800" baseline="0" dirty="0">
                          <a:latin typeface="Allianz Neo" pitchFamily="34" charset="-18"/>
                        </a:rPr>
                        <a:t>MAX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hu-HU" sz="1800" baseline="0" dirty="0">
                        <a:latin typeface="Allianz Neo" pitchFamily="34" charset="-18"/>
                      </a:endParaRP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800" baseline="0" dirty="0">
                          <a:latin typeface="Allianz Neo" pitchFamily="34" charset="-18"/>
                        </a:rPr>
                        <a:t>csomagban található meg a biztosítási esemény.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6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Kockázatviselésből kizárt események és vagyontárgyak, nem térülő károk:</a:t>
                      </a:r>
                    </a:p>
                    <a:p>
                      <a:r>
                        <a:rPr lang="hu-HU" sz="16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másik biztosítási esemény alapján</a:t>
                      </a:r>
                    </a:p>
                    <a:p>
                      <a:r>
                        <a:rPr lang="hu-HU" sz="16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téríthető rongálási kár,</a:t>
                      </a:r>
                    </a:p>
                    <a:p>
                      <a:r>
                        <a:rPr lang="hu-HU" sz="16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kizárólag esztétikai kár,</a:t>
                      </a:r>
                    </a:p>
                    <a:p>
                      <a:r>
                        <a:rPr lang="hu-HU" sz="16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• Komfort és Extra csomag esetén a kaputelefon-rendszer kültéri egységeinek megrongálása miatt a beltéri (erősítő) egységekben keletkezett kár.  </a:t>
                      </a:r>
                      <a:r>
                        <a:rPr lang="hu-HU" sz="16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Max csomagban az MTS záradékkal térülnek </a:t>
                      </a:r>
                      <a:r>
                        <a:rPr lang="hu-HU" sz="16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ezek a károk is. </a:t>
                      </a:r>
                      <a:endParaRPr lang="hu-HU" sz="1600" kern="1200" dirty="0">
                        <a:solidFill>
                          <a:schemeClr val="dk1"/>
                        </a:solidFill>
                        <a:latin typeface="Allianz Neo" pitchFamily="34" charset="-18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5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56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800" dirty="0">
                        <a:latin typeface="Allianz Neo" pitchFamily="34" charset="-18"/>
                      </a:endParaRPr>
                    </a:p>
                  </a:txBody>
                  <a:tcPr>
                    <a:solidFill>
                      <a:srgbClr val="F5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églalap 6">
            <a:extLst>
              <a:ext uri="{FF2B5EF4-FFF2-40B4-BE49-F238E27FC236}">
                <a16:creationId xmlns:a16="http://schemas.microsoft.com/office/drawing/2014/main" id="{358385FA-E62A-4DAB-8C6D-796CBA1C3B09}"/>
              </a:ext>
            </a:extLst>
          </p:cNvPr>
          <p:cNvSpPr/>
          <p:nvPr/>
        </p:nvSpPr>
        <p:spPr>
          <a:xfrm>
            <a:off x="9047534" y="5157986"/>
            <a:ext cx="514350" cy="365125"/>
          </a:xfrm>
          <a:prstGeom prst="rect">
            <a:avLst/>
          </a:prstGeom>
          <a:solidFill>
            <a:srgbClr val="F4F2F2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hu-HU" sz="1400" b="1" dirty="0">
                <a:solidFill>
                  <a:srgbClr val="FF0000"/>
                </a:solidFill>
                <a:latin typeface="Allianz Neo" panose="020B0504020203020204"/>
              </a:rPr>
              <a:t>Új</a:t>
            </a:r>
          </a:p>
        </p:txBody>
      </p:sp>
    </p:spTree>
    <p:extLst>
      <p:ext uri="{BB962C8B-B14F-4D97-AF65-F5344CB8AC3E}">
        <p14:creationId xmlns:p14="http://schemas.microsoft.com/office/powerpoint/2010/main" val="2749888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Foliennummernplatzhalter 8"/>
          <p:cNvSpPr>
            <a:spLocks noGrp="1"/>
          </p:cNvSpPr>
          <p:nvPr>
            <p:ph type="sldNum" sz="quarter" idx="2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B0BF3663-3EA5-4BCE-BC69-CB3622E5E71A}" type="slidenum">
              <a:rPr lang="en-GB" altLang="hu-HU" sz="800" smtClean="0">
                <a:latin typeface="Allianz Neo" panose="020B0504020203020204" pitchFamily="34" charset="-18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altLang="hu-HU" sz="800">
              <a:latin typeface="Allianz Neo" panose="020B0504020203020204" pitchFamily="34" charset="-18"/>
            </a:endParaRPr>
          </a:p>
        </p:txBody>
      </p:sp>
      <p:sp>
        <p:nvSpPr>
          <p:cNvPr id="60421" name="Textplatzhalter 75"/>
          <p:cNvSpPr>
            <a:spLocks noGrp="1"/>
          </p:cNvSpPr>
          <p:nvPr>
            <p:ph type="body" sz="quarter" idx="19"/>
          </p:nvPr>
        </p:nvSpPr>
        <p:spPr bwMode="auto">
          <a:xfrm>
            <a:off x="0" y="0"/>
            <a:ext cx="8650288" cy="768350"/>
          </a:xfrm>
          <a:solidFill>
            <a:srgbClr val="FFE8B0"/>
          </a:solidFill>
          <a:ln w="9525"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dirty="0">
              <a:solidFill>
                <a:srgbClr val="FFFFFF"/>
              </a:solidFill>
              <a:latin typeface="Allianz Neo" panose="020B0504020203020204" pitchFamily="34" charset="-18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21844" y="1197546"/>
            <a:ext cx="1138998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Allianz Neo" panose="020B0504020203020204" pitchFamily="34" charset="-18"/>
              </a:rPr>
              <a:t>A kockázatviselés helye a </a:t>
            </a:r>
            <a:r>
              <a:rPr lang="hu-HU" sz="2000" b="1" dirty="0">
                <a:latin typeface="Allianz Neo" panose="020B0504020203020204" pitchFamily="34" charset="-18"/>
              </a:rPr>
              <a:t>Magyarország területén lévő és a kötvényen pontos címmel vagy helyrajzi számmal megjelölt ingatlan.</a:t>
            </a:r>
          </a:p>
          <a:p>
            <a:endParaRPr lang="hu-HU" sz="2000" dirty="0">
              <a:latin typeface="Allianz Neo" panose="020B0504020203020204" pitchFamily="34" charset="-18"/>
            </a:endParaRPr>
          </a:p>
          <a:p>
            <a:r>
              <a:rPr lang="hu-HU" sz="2000" dirty="0">
                <a:latin typeface="Allianz Neo" panose="020B0504020203020204" pitchFamily="34" charset="-18"/>
              </a:rPr>
              <a:t>Ha a területileg illetékes hatóság valamely biztosítási esemény miatt a biztosított lakást, illetve lakóépületet lakhatatlanná nyilvánítja, a kiköltözéstől a lakhatóvá válásig az ideiglenes lakás is kockázatviselési helynek minősül az ingóságok tekintetében.</a:t>
            </a:r>
          </a:p>
          <a:p>
            <a:endParaRPr lang="hu-HU" sz="2000" dirty="0">
              <a:latin typeface="Allianz Neo" panose="020B0504020203020204" pitchFamily="34" charset="-18"/>
            </a:endParaRPr>
          </a:p>
          <a:p>
            <a:r>
              <a:rPr lang="it-IT" sz="2000" dirty="0">
                <a:latin typeface="Allianz Neo" panose="020B0504020203020204" pitchFamily="34" charset="-18"/>
              </a:rPr>
              <a:t>A fenti pontokban meghatározott</a:t>
            </a:r>
            <a:r>
              <a:rPr lang="hu-HU" sz="2000" dirty="0">
                <a:latin typeface="Allianz Neo" panose="020B0504020203020204" pitchFamily="34" charset="-18"/>
              </a:rPr>
              <a:t> kockázatviselési helyeken kívül </a:t>
            </a:r>
            <a:r>
              <a:rPr lang="hu-HU" sz="2000" b="1" dirty="0">
                <a:latin typeface="Allianz Neo" panose="020B0504020203020204" pitchFamily="34" charset="-18"/>
              </a:rPr>
              <a:t>a szolgáltatás </a:t>
            </a:r>
            <a:r>
              <a:rPr lang="pt-BR" sz="2000" b="1" dirty="0">
                <a:latin typeface="Allianz Neo" panose="020B0504020203020204" pitchFamily="34" charset="-18"/>
              </a:rPr>
              <a:t>szabályai </a:t>
            </a:r>
            <a:r>
              <a:rPr lang="pt-BR" sz="2000" dirty="0">
                <a:latin typeface="Allianz Neo" panose="020B0504020203020204" pitchFamily="34" charset="-18"/>
              </a:rPr>
              <a:t>(</a:t>
            </a:r>
            <a:r>
              <a:rPr lang="hu-HU" sz="2000" dirty="0">
                <a:latin typeface="Allianz Neo" panose="020B0504020203020204" pitchFamily="34" charset="-18"/>
              </a:rPr>
              <a:t>ld. Szerződési feltételek II/</a:t>
            </a:r>
            <a:r>
              <a:rPr lang="pt-BR" sz="2000" dirty="0">
                <a:latin typeface="Allianz Neo" panose="020B0504020203020204" pitchFamily="34" charset="-18"/>
              </a:rPr>
              <a:t>6.B.11. és </a:t>
            </a:r>
            <a:r>
              <a:rPr lang="hu-HU" sz="2000" dirty="0">
                <a:latin typeface="Allianz Neo" panose="020B0504020203020204" pitchFamily="34" charset="-18"/>
              </a:rPr>
              <a:t>II/</a:t>
            </a:r>
            <a:r>
              <a:rPr lang="pt-BR" sz="2000" dirty="0">
                <a:latin typeface="Allianz Neo" panose="020B0504020203020204" pitchFamily="34" charset="-18"/>
              </a:rPr>
              <a:t>6.B.12.</a:t>
            </a:r>
            <a:r>
              <a:rPr lang="hu-HU" sz="2000" dirty="0">
                <a:latin typeface="Allianz Neo" panose="020B0504020203020204" pitchFamily="34" charset="-18"/>
              </a:rPr>
              <a:t> pontjai</a:t>
            </a:r>
            <a:r>
              <a:rPr lang="pt-BR" sz="2000" dirty="0">
                <a:latin typeface="Allianz Neo" panose="020B0504020203020204" pitchFamily="34" charset="-18"/>
              </a:rPr>
              <a:t>)</a:t>
            </a:r>
            <a:r>
              <a:rPr lang="hu-HU" sz="2000" dirty="0">
                <a:latin typeface="Allianz Neo" panose="020B0504020203020204" pitchFamily="34" charset="-18"/>
              </a:rPr>
              <a:t>, valamint a kiegészítő biztosítások</a:t>
            </a:r>
            <a:r>
              <a:rPr lang="pt-BR" sz="2000" dirty="0">
                <a:latin typeface="Allianz Neo" panose="020B0504020203020204" pitchFamily="34" charset="-18"/>
              </a:rPr>
              <a:t> </a:t>
            </a:r>
            <a:r>
              <a:rPr lang="pt-BR" sz="2000" b="1" dirty="0">
                <a:latin typeface="Allianz Neo" panose="020B0504020203020204" pitchFamily="34" charset="-18"/>
              </a:rPr>
              <a:t>a</a:t>
            </a:r>
            <a:r>
              <a:rPr lang="hu-HU" sz="2000" b="1" dirty="0">
                <a:latin typeface="Allianz Neo" panose="020B0504020203020204" pitchFamily="34" charset="-18"/>
              </a:rPr>
              <a:t> területi hatályt érintő további rendelkezéseket tartalmaznak. </a:t>
            </a:r>
            <a:r>
              <a:rPr lang="hu-HU" sz="2000" dirty="0">
                <a:latin typeface="Allianz Neo" panose="020B0504020203020204" pitchFamily="34" charset="-18"/>
              </a:rPr>
              <a:t>(például felelősségbiztosításnál van olyan eset, hogy a területi hatály az</a:t>
            </a:r>
            <a:r>
              <a:rPr lang="hu-HU" sz="2000" b="1" dirty="0">
                <a:latin typeface="Allianz Neo" panose="020B0504020203020204" pitchFamily="34" charset="-18"/>
              </a:rPr>
              <a:t> Európai Gazdasági Térség országaiban, tovább Andorra, Monaco, San Marino, Svájc és Vatikán területe </a:t>
            </a:r>
            <a:r>
              <a:rPr lang="hu-HU" sz="2000" dirty="0">
                <a:latin typeface="Allianz Neo" panose="020B0504020203020204" pitchFamily="34" charset="-18"/>
              </a:rPr>
              <a:t>vagy kiegészítő családi életbiztosítás esetén </a:t>
            </a:r>
            <a:r>
              <a:rPr lang="hu-HU" sz="2000" b="1" dirty="0">
                <a:latin typeface="Allianz Neo" panose="020B0504020203020204" pitchFamily="34" charset="-18"/>
              </a:rPr>
              <a:t>az egész világ</a:t>
            </a:r>
            <a:r>
              <a:rPr lang="hu-HU" sz="2000" dirty="0">
                <a:latin typeface="Allianz Neo" panose="020B0504020203020204" pitchFamily="34" charset="-18"/>
              </a:rPr>
              <a:t>)</a:t>
            </a:r>
          </a:p>
          <a:p>
            <a:endParaRPr lang="hu-HU" sz="2000" dirty="0">
              <a:latin typeface="Allianz Neo" panose="020B0504020203020204" pitchFamily="34" charset="-18"/>
            </a:endParaRPr>
          </a:p>
        </p:txBody>
      </p:sp>
      <p:sp>
        <p:nvSpPr>
          <p:cNvPr id="10" name="Title 1" descr="Standard-Headline"/>
          <p:cNvSpPr>
            <a:spLocks noGrp="1"/>
          </p:cNvSpPr>
          <p:nvPr>
            <p:ph type="title"/>
          </p:nvPr>
        </p:nvSpPr>
        <p:spPr>
          <a:xfrm>
            <a:off x="508000" y="515938"/>
            <a:ext cx="8755557" cy="768350"/>
          </a:xfrm>
        </p:spPr>
        <p:txBody>
          <a:bodyPr/>
          <a:lstStyle/>
          <a:p>
            <a:r>
              <a:rPr lang="hu-HU" dirty="0">
                <a:latin typeface="Allianz Neo" panose="020B0504020203020204" pitchFamily="34" charset="-18"/>
              </a:rPr>
              <a:t>Területi hatály, a kockázatviselés helye</a:t>
            </a:r>
            <a:endParaRPr lang="en-GB" dirty="0">
              <a:solidFill>
                <a:srgbClr val="49648C"/>
              </a:solidFill>
              <a:latin typeface="Allianz Neo" panose="020B0504020203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596426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Foliennummernplatzhalter 8"/>
          <p:cNvSpPr>
            <a:spLocks noGrp="1"/>
          </p:cNvSpPr>
          <p:nvPr>
            <p:ph type="sldNum" sz="quarter" idx="2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B0BF3663-3EA5-4BCE-BC69-CB3622E5E71A}" type="slidenum">
              <a:rPr lang="en-GB" altLang="hu-HU" sz="800" smtClean="0">
                <a:latin typeface="Allianz Neo" panose="020B0504020203020204" pitchFamily="34" charset="-18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GB" altLang="hu-HU" sz="800">
              <a:latin typeface="Allianz Neo" panose="020B0504020203020204" pitchFamily="34" charset="-18"/>
            </a:endParaRPr>
          </a:p>
        </p:txBody>
      </p:sp>
      <p:sp>
        <p:nvSpPr>
          <p:cNvPr id="60421" name="Textplatzhalter 75"/>
          <p:cNvSpPr>
            <a:spLocks noGrp="1"/>
          </p:cNvSpPr>
          <p:nvPr>
            <p:ph type="body" sz="quarter" idx="19"/>
          </p:nvPr>
        </p:nvSpPr>
        <p:spPr bwMode="auto">
          <a:xfrm>
            <a:off x="0" y="0"/>
            <a:ext cx="8650288" cy="768350"/>
          </a:xfrm>
          <a:solidFill>
            <a:srgbClr val="FFE8B0"/>
          </a:solidFill>
          <a:ln w="9525"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dirty="0">
              <a:solidFill>
                <a:srgbClr val="FFFFFF"/>
              </a:solidFill>
              <a:latin typeface="Allianz Neo" panose="020B0504020203020204" pitchFamily="34" charset="-18"/>
            </a:endParaRPr>
          </a:p>
        </p:txBody>
      </p:sp>
      <p:sp>
        <p:nvSpPr>
          <p:cNvPr id="2" name="Title 1" descr="Standard-Headline"/>
          <p:cNvSpPr>
            <a:spLocks noGrp="1"/>
          </p:cNvSpPr>
          <p:nvPr>
            <p:ph type="title"/>
          </p:nvPr>
        </p:nvSpPr>
        <p:spPr>
          <a:xfrm>
            <a:off x="508000" y="515938"/>
            <a:ext cx="10672763" cy="514350"/>
          </a:xfrm>
        </p:spPr>
        <p:txBody>
          <a:bodyPr/>
          <a:lstStyle/>
          <a:p>
            <a:r>
              <a:rPr lang="hu-HU" dirty="0">
                <a:latin typeface="Allianz Neo" panose="020B0504020203020204" pitchFamily="34" charset="-18"/>
              </a:rPr>
              <a:t>vandalizmus</a:t>
            </a:r>
            <a:endParaRPr lang="en-GB" dirty="0">
              <a:solidFill>
                <a:srgbClr val="49648C"/>
              </a:solidFill>
              <a:latin typeface="Allianz Neo" panose="020B0504020203020204" pitchFamily="34" charset="-18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34566" y="1125538"/>
            <a:ext cx="9505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rgbClr val="000000"/>
                </a:solidFill>
                <a:latin typeface="Allianz Neo" panose="020B0504020203020204" pitchFamily="34" charset="-18"/>
              </a:rPr>
              <a:t>Graffiti-kár</a:t>
            </a:r>
          </a:p>
        </p:txBody>
      </p:sp>
      <p:graphicFrame>
        <p:nvGraphicFramePr>
          <p:cNvPr id="11" name="Tartalom helye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70015561"/>
              </p:ext>
            </p:extLst>
          </p:nvPr>
        </p:nvGraphicFramePr>
        <p:xfrm>
          <a:off x="284781" y="1492647"/>
          <a:ext cx="11410332" cy="3610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2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9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8520"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Allianz Neo" pitchFamily="34" charset="-18"/>
                        </a:rPr>
                        <a:t>Biztosítási esemény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Allianz Neo" pitchFamily="34" charset="-18"/>
                        </a:rPr>
                        <a:t>Termékcsomagok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Allianz Neo" pitchFamily="34" charset="-18"/>
                        </a:rPr>
                        <a:t>Kizárás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280">
                <a:tc rowSpan="2">
                  <a:txBody>
                    <a:bodyPr/>
                    <a:lstStyle/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 biztosított épület </a:t>
                      </a:r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külső határoló falazatán vagy burkolatain összefestéssel, összefirkálással okozott kár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 szolgáltatás feltétele a rendőrségi feljelentés.</a:t>
                      </a:r>
                    </a:p>
                    <a:p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Graffiti kár esetén a károsodott</a:t>
                      </a: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 falazatok újrafestésének, vagy a burkolatok letisztításának </a:t>
                      </a:r>
                      <a:r>
                        <a:rPr lang="hu-HU" sz="18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költsége a járdaszinttől számított 3 m magasságig térül.</a:t>
                      </a:r>
                      <a:endParaRPr lang="hu-HU" sz="1800" b="1" dirty="0">
                        <a:latin typeface="Allianz Neo" panose="020B0504020203020204" pitchFamily="34" charset="-18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hu-HU" sz="1800" dirty="0">
                          <a:latin typeface="Allianz Neo" pitchFamily="34" charset="-18"/>
                        </a:rPr>
                        <a:t>A</a:t>
                      </a:r>
                      <a:r>
                        <a:rPr lang="hu-HU" sz="1800" baseline="0" dirty="0">
                          <a:latin typeface="Allianz Neo" pitchFamily="34" charset="-18"/>
                        </a:rPr>
                        <a:t> választható termékcsomagok közül csak 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hu-HU" sz="1800" baseline="0" dirty="0">
                        <a:latin typeface="Allianz Neo" pitchFamily="34" charset="-18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800" baseline="0" dirty="0">
                          <a:latin typeface="Allianz Neo" pitchFamily="34" charset="-18"/>
                        </a:rPr>
                        <a:t>MAX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hu-HU" sz="1800" baseline="0" dirty="0">
                        <a:latin typeface="Allianz Neo" pitchFamily="34" charset="-18"/>
                      </a:endParaRP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800" baseline="0" dirty="0">
                          <a:latin typeface="Allianz Neo" pitchFamily="34" charset="-18"/>
                        </a:rPr>
                        <a:t>csomagban található meg a biztosítási esemény.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endParaRPr lang="hu-HU" sz="800" kern="1200" dirty="0">
                        <a:solidFill>
                          <a:schemeClr val="dk1"/>
                        </a:solidFill>
                        <a:latin typeface="Allianz Neo" pitchFamily="34" charset="-18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5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524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>
                          <a:latin typeface="Allianz Neo" pitchFamily="34" charset="-18"/>
                        </a:rPr>
                        <a:t>Másik biztosítási esemény alapján téríthető rongálási kár.</a:t>
                      </a:r>
                    </a:p>
                    <a:p>
                      <a:r>
                        <a:rPr lang="hu-HU" sz="1800" dirty="0">
                          <a:latin typeface="Allianz Neo" pitchFamily="34" charset="-18"/>
                        </a:rPr>
                        <a:t> • a „Szabadban tárolt vagyontárgyak” graffiti-kárai. </a:t>
                      </a:r>
                    </a:p>
                    <a:p>
                      <a:endParaRPr lang="hu-HU" sz="1800" dirty="0">
                        <a:latin typeface="Allianz Neo" pitchFamily="34" charset="-18"/>
                      </a:endParaRPr>
                    </a:p>
                  </a:txBody>
                  <a:tcPr>
                    <a:solidFill>
                      <a:srgbClr val="F5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églalap 11"/>
          <p:cNvSpPr/>
          <p:nvPr/>
        </p:nvSpPr>
        <p:spPr>
          <a:xfrm>
            <a:off x="1084997" y="5220419"/>
            <a:ext cx="102785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dk1"/>
                </a:solidFill>
                <a:latin typeface="Allianz Neo" panose="020B0504020203020204" pitchFamily="34" charset="-18"/>
              </a:rPr>
              <a:t>A biztosító a „Vandalizmus” fedezet</a:t>
            </a:r>
            <a:r>
              <a:rPr lang="hu-HU" sz="2000" dirty="0">
                <a:solidFill>
                  <a:schemeClr val="dk1"/>
                </a:solidFill>
                <a:latin typeface="Allianz Neo" panose="020B0504020203020204" pitchFamily="34" charset="-18"/>
              </a:rPr>
              <a:t> körében – épület-lopáskár, vandalizmuskár és graffiti-kár – biztosítási időszakonként az „Épület” vagyoncsoport biztosítási összege 1%-ának megfelelő, de legfeljebb 1 000 </a:t>
            </a:r>
            <a:r>
              <a:rPr lang="hu-HU" sz="2000" dirty="0" err="1">
                <a:solidFill>
                  <a:schemeClr val="dk1"/>
                </a:solidFill>
                <a:latin typeface="Allianz Neo" panose="020B0504020203020204" pitchFamily="34" charset="-18"/>
              </a:rPr>
              <a:t>000</a:t>
            </a:r>
            <a:r>
              <a:rPr lang="hu-HU" sz="2000" dirty="0">
                <a:solidFill>
                  <a:schemeClr val="dk1"/>
                </a:solidFill>
                <a:latin typeface="Allianz Neo" panose="020B0504020203020204" pitchFamily="34" charset="-18"/>
              </a:rPr>
              <a:t> Ft-ig, azaz egymillió forintig terjedő limitet alkalmaz.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358385FA-E62A-4DAB-8C6D-796CBA1C3B09}"/>
              </a:ext>
            </a:extLst>
          </p:cNvPr>
          <p:cNvSpPr/>
          <p:nvPr/>
        </p:nvSpPr>
        <p:spPr>
          <a:xfrm>
            <a:off x="11106338" y="4005858"/>
            <a:ext cx="514350" cy="365125"/>
          </a:xfrm>
          <a:prstGeom prst="rect">
            <a:avLst/>
          </a:prstGeom>
          <a:solidFill>
            <a:srgbClr val="F4F2F2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hu-HU" sz="1400" b="1">
                <a:solidFill>
                  <a:srgbClr val="FF0000"/>
                </a:solidFill>
                <a:latin typeface="Allianz Neo" panose="020B0504020203020204"/>
              </a:rPr>
              <a:t>Új</a:t>
            </a:r>
            <a:endParaRPr lang="hu-HU" sz="1400" b="1" dirty="0">
              <a:solidFill>
                <a:srgbClr val="FF0000"/>
              </a:solidFill>
              <a:latin typeface="Allianz Neo" panose="020B0504020203020204"/>
            </a:endParaRPr>
          </a:p>
        </p:txBody>
      </p:sp>
    </p:spTree>
    <p:extLst>
      <p:ext uri="{BB962C8B-B14F-4D97-AF65-F5344CB8AC3E}">
        <p14:creationId xmlns:p14="http://schemas.microsoft.com/office/powerpoint/2010/main" val="22447177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Foliennummernplatzhalter 8"/>
          <p:cNvSpPr>
            <a:spLocks noGrp="1"/>
          </p:cNvSpPr>
          <p:nvPr>
            <p:ph type="sldNum" sz="quarter" idx="2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B0BF3663-3EA5-4BCE-BC69-CB3622E5E71A}" type="slidenum">
              <a:rPr lang="en-GB" altLang="hu-HU" sz="800" smtClean="0">
                <a:latin typeface="Allianz Neo" panose="020B0504020203020204" pitchFamily="34" charset="-18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GB" altLang="hu-HU" sz="800">
              <a:latin typeface="Allianz Neo" panose="020B0504020203020204" pitchFamily="34" charset="-18"/>
            </a:endParaRPr>
          </a:p>
        </p:txBody>
      </p:sp>
      <p:sp>
        <p:nvSpPr>
          <p:cNvPr id="60421" name="Textplatzhalter 75"/>
          <p:cNvSpPr>
            <a:spLocks noGrp="1"/>
          </p:cNvSpPr>
          <p:nvPr>
            <p:ph type="body" sz="quarter" idx="19"/>
          </p:nvPr>
        </p:nvSpPr>
        <p:spPr bwMode="auto">
          <a:xfrm>
            <a:off x="0" y="0"/>
            <a:ext cx="8650288" cy="768350"/>
          </a:xfrm>
          <a:solidFill>
            <a:srgbClr val="FFE8B0"/>
          </a:solidFill>
          <a:ln w="9525"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dirty="0">
              <a:solidFill>
                <a:srgbClr val="FFFFFF"/>
              </a:solidFill>
              <a:latin typeface="Allianz Neo" panose="020B0504020203020204" pitchFamily="34" charset="-18"/>
            </a:endParaRPr>
          </a:p>
        </p:txBody>
      </p:sp>
      <p:sp>
        <p:nvSpPr>
          <p:cNvPr id="2" name="Title 1" descr="Standard-Headline"/>
          <p:cNvSpPr>
            <a:spLocks noGrp="1"/>
          </p:cNvSpPr>
          <p:nvPr>
            <p:ph type="title"/>
          </p:nvPr>
        </p:nvSpPr>
        <p:spPr>
          <a:xfrm>
            <a:off x="508000" y="515938"/>
            <a:ext cx="10672763" cy="514350"/>
          </a:xfrm>
        </p:spPr>
        <p:txBody>
          <a:bodyPr/>
          <a:lstStyle/>
          <a:p>
            <a:r>
              <a:rPr lang="hu-HU" dirty="0">
                <a:latin typeface="Allianz Neo" panose="020B0504020203020204" pitchFamily="34" charset="-18"/>
              </a:rPr>
              <a:t>Rövidzárlat és indukció</a:t>
            </a:r>
            <a:endParaRPr lang="en-GB" dirty="0">
              <a:solidFill>
                <a:srgbClr val="49648C"/>
              </a:solidFill>
              <a:latin typeface="Allianz Neo" panose="020B0504020203020204" pitchFamily="34" charset="-18"/>
            </a:endParaRPr>
          </a:p>
        </p:txBody>
      </p:sp>
      <p:graphicFrame>
        <p:nvGraphicFramePr>
          <p:cNvPr id="10" name="Tartalom helye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40117432"/>
              </p:ext>
            </p:extLst>
          </p:nvPr>
        </p:nvGraphicFramePr>
        <p:xfrm>
          <a:off x="755033" y="1146655"/>
          <a:ext cx="10441160" cy="5191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9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8780"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Allianz Neo" pitchFamily="34" charset="-18"/>
                        </a:rPr>
                        <a:t>Biztosítási esemény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Allianz Neo" pitchFamily="34" charset="-18"/>
                        </a:rPr>
                        <a:t>Kizárások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7523">
                <a:tc>
                  <a:txBody>
                    <a:bodyPr/>
                    <a:lstStyle/>
                    <a:p>
                      <a:r>
                        <a:rPr lang="hu-HU" sz="16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Rövidzárlat által okozott kár</a:t>
                      </a:r>
                    </a:p>
                    <a:p>
                      <a:r>
                        <a:rPr lang="hu-HU" sz="16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Elektromos vezetékek érintkezése miatt</a:t>
                      </a:r>
                    </a:p>
                    <a:p>
                      <a:r>
                        <a:rPr lang="hu-HU" sz="16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bekövetkező áramerősség növekedés,</a:t>
                      </a:r>
                    </a:p>
                    <a:p>
                      <a:r>
                        <a:rPr lang="hu-HU" sz="16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mely károsítja a biztosított vagyontárgyakat.</a:t>
                      </a:r>
                    </a:p>
                    <a:p>
                      <a:r>
                        <a:rPr lang="hu-HU" sz="16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(</a:t>
                      </a:r>
                      <a:r>
                        <a:rPr lang="hu-HU" sz="1600" b="0" i="0" u="none" strike="noStrike" kern="1200" baseline="0" dirty="0" err="1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AOP-ban</a:t>
                      </a:r>
                      <a:r>
                        <a:rPr lang="hu-HU" sz="16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 nem volt benne)</a:t>
                      </a:r>
                    </a:p>
                    <a:p>
                      <a:endParaRPr lang="hu-HU" sz="1600" b="0" i="0" u="none" strike="noStrike" kern="1200" baseline="0" dirty="0">
                        <a:solidFill>
                          <a:schemeClr val="dk1"/>
                        </a:solidFill>
                        <a:latin typeface="Allianz Neo" panose="020B0504020203020204" pitchFamily="34" charset="-18"/>
                        <a:ea typeface="+mn-ea"/>
                        <a:cs typeface="+mn-cs"/>
                      </a:endParaRPr>
                    </a:p>
                    <a:p>
                      <a:endParaRPr lang="hu-HU" sz="1600" b="1" i="0" u="none" strike="noStrike" kern="1200" baseline="0" dirty="0">
                        <a:solidFill>
                          <a:schemeClr val="dk1"/>
                        </a:solidFill>
                        <a:latin typeface="Allianz Neo" panose="020B0504020203020204" pitchFamily="34" charset="-18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u-HU" sz="16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 rendeltetésüknél fogva elektromos áram hatásának kitett tárgyakban keletkező rövidzárlatkár csak akkor biztosítási esemény, ha a rövidzárlat következtében más biztosított vagyontárgyak is károsodnak.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6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 „Szabadban tárolt vagyontárgyak” vagyonkategóriában biztosítható vagyontárgyakban rövidzárlat által okozott károk.</a:t>
                      </a:r>
                    </a:p>
                    <a:p>
                      <a:endParaRPr lang="hu-HU" sz="1600" b="0" i="0" u="none" strike="noStrike" kern="1200" baseline="0" dirty="0">
                        <a:solidFill>
                          <a:schemeClr val="dk1"/>
                        </a:solidFill>
                        <a:latin typeface="Allianz Neo" panose="020B0504020203020204" pitchFamily="34" charset="-18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5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7523">
                <a:tc>
                  <a:txBody>
                    <a:bodyPr/>
                    <a:lstStyle/>
                    <a:p>
                      <a:r>
                        <a:rPr lang="hu-HU" sz="1600" b="1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Villámcsapás indukciós hatása miatti kár</a:t>
                      </a:r>
                    </a:p>
                    <a:p>
                      <a:r>
                        <a:rPr lang="hu-HU" sz="1600" b="0" i="0" u="none" strike="noStrike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 villám becsapódásának 1 km-es körzetében, a mágneses térerősség-változással összefüggésben keletkező indukciós túlfeszültség által okozott kár.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dirty="0">
                          <a:latin typeface="Allianz Neo" pitchFamily="34" charset="-18"/>
                        </a:rPr>
                        <a:t>nincs</a:t>
                      </a:r>
                    </a:p>
                  </a:txBody>
                  <a:tcPr anchor="ctr">
                    <a:solidFill>
                      <a:srgbClr val="F5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945640"/>
                  </a:ext>
                </a:extLst>
              </a:tr>
            </a:tbl>
          </a:graphicData>
        </a:graphic>
      </p:graphicFrame>
      <p:sp>
        <p:nvSpPr>
          <p:cNvPr id="7" name="Téglalap 6">
            <a:extLst>
              <a:ext uri="{FF2B5EF4-FFF2-40B4-BE49-F238E27FC236}">
                <a16:creationId xmlns:a16="http://schemas.microsoft.com/office/drawing/2014/main" id="{358385FA-E62A-4DAB-8C6D-796CBA1C3B09}"/>
              </a:ext>
            </a:extLst>
          </p:cNvPr>
          <p:cNvSpPr/>
          <p:nvPr/>
        </p:nvSpPr>
        <p:spPr>
          <a:xfrm>
            <a:off x="9551590" y="3372167"/>
            <a:ext cx="514350" cy="360039"/>
          </a:xfrm>
          <a:prstGeom prst="rect">
            <a:avLst/>
          </a:prstGeom>
          <a:solidFill>
            <a:srgbClr val="F4F2F2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hu-HU" sz="1400" b="1" dirty="0">
                <a:solidFill>
                  <a:srgbClr val="FF0000"/>
                </a:solidFill>
                <a:latin typeface="Allianz Neo" panose="020B0504020203020204"/>
              </a:rPr>
              <a:t>Új</a:t>
            </a:r>
          </a:p>
        </p:txBody>
      </p:sp>
    </p:spTree>
    <p:extLst>
      <p:ext uri="{BB962C8B-B14F-4D97-AF65-F5344CB8AC3E}">
        <p14:creationId xmlns:p14="http://schemas.microsoft.com/office/powerpoint/2010/main" val="15291335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Foliennummernplatzhalter 8"/>
          <p:cNvSpPr>
            <a:spLocks noGrp="1"/>
          </p:cNvSpPr>
          <p:nvPr>
            <p:ph type="sldNum" sz="quarter" idx="2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B0BF3663-3EA5-4BCE-BC69-CB3622E5E71A}" type="slidenum">
              <a:rPr lang="en-GB" altLang="hu-HU" sz="800" smtClean="0">
                <a:latin typeface="Allianz Neo" panose="020B0504020203020204" pitchFamily="34" charset="-18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GB" altLang="hu-HU" sz="800">
              <a:latin typeface="Allianz Neo" panose="020B0504020203020204" pitchFamily="34" charset="-18"/>
            </a:endParaRPr>
          </a:p>
        </p:txBody>
      </p:sp>
      <p:sp>
        <p:nvSpPr>
          <p:cNvPr id="60421" name="Textplatzhalter 75"/>
          <p:cNvSpPr>
            <a:spLocks noGrp="1"/>
          </p:cNvSpPr>
          <p:nvPr>
            <p:ph type="body" sz="quarter" idx="19"/>
          </p:nvPr>
        </p:nvSpPr>
        <p:spPr bwMode="auto">
          <a:xfrm>
            <a:off x="0" y="0"/>
            <a:ext cx="8650288" cy="768350"/>
          </a:xfrm>
          <a:solidFill>
            <a:srgbClr val="FFE8B0"/>
          </a:solidFill>
          <a:ln w="9525"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dirty="0">
              <a:solidFill>
                <a:srgbClr val="FFFFFF"/>
              </a:solidFill>
              <a:latin typeface="Allianz Neo" panose="020B0504020203020204" pitchFamily="34" charset="-18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86760" y="1231484"/>
            <a:ext cx="1118105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Allianz Neo" panose="020B0504020203020204" pitchFamily="34" charset="-18"/>
              </a:rPr>
              <a:t>A biztosító a károsodott vagyontárgy káridőponti új értékét téríti meg, </a:t>
            </a:r>
            <a:r>
              <a:rPr lang="hu-HU" sz="2000" dirty="0">
                <a:latin typeface="Allianz Neo" panose="020B0504020203020204" pitchFamily="34" charset="-18"/>
              </a:rPr>
              <a:t>ha az a sérült részek pótlásával, javításával nem állítható helyre, vagy a javítás (helyreállítás) várható költsége meghaladná a vagyontárgy káridőponti új állapotban való felépítésének vagy beszerzésének költségét. </a:t>
            </a:r>
          </a:p>
          <a:p>
            <a:endParaRPr lang="hu-HU" sz="2000" dirty="0">
              <a:latin typeface="Allianz Neo" panose="020B0504020203020204" pitchFamily="34" charset="-18"/>
            </a:endParaRPr>
          </a:p>
          <a:p>
            <a:r>
              <a:rPr lang="hu-HU" sz="2000" b="1" dirty="0">
                <a:latin typeface="Allianz Neo" panose="020B0504020203020204" pitchFamily="34" charset="-18"/>
              </a:rPr>
              <a:t>Javítási (helyreállítási) költség térítése </a:t>
            </a:r>
            <a:r>
              <a:rPr lang="hu-HU" sz="2000" dirty="0">
                <a:latin typeface="Allianz Neo" panose="020B0504020203020204" pitchFamily="34" charset="-18"/>
              </a:rPr>
              <a:t>Ha a sérült részek pótlása és javítása </a:t>
            </a:r>
            <a:r>
              <a:rPr lang="pt-BR" sz="2000" dirty="0">
                <a:latin typeface="Allianz Neo" panose="020B0504020203020204" pitchFamily="34" charset="-18"/>
              </a:rPr>
              <a:t>lehetséges, és a javítás (helyreállítás)</a:t>
            </a:r>
            <a:r>
              <a:rPr lang="hu-HU" sz="2000" dirty="0">
                <a:latin typeface="Allianz Neo" panose="020B0504020203020204" pitchFamily="34" charset="-18"/>
              </a:rPr>
              <a:t> </a:t>
            </a:r>
            <a:r>
              <a:rPr lang="pt-BR" sz="2000" dirty="0">
                <a:latin typeface="Allianz Neo" panose="020B0504020203020204" pitchFamily="34" charset="-18"/>
              </a:rPr>
              <a:t>várható költsége nem haladná meg a</a:t>
            </a:r>
            <a:r>
              <a:rPr lang="hu-HU" sz="2000" dirty="0">
                <a:latin typeface="Allianz Neo" panose="020B0504020203020204" pitchFamily="34" charset="-18"/>
              </a:rPr>
              <a:t> vagyontárgy káridőponti új állapotban való felépítésének, vagy beszerzésének költségét, úgy a biztosító a javításnak (helyreállításnak) az általános forgalmi adó nélküli átlagos költségét téríti meg.</a:t>
            </a:r>
          </a:p>
          <a:p>
            <a:endParaRPr lang="hu-HU" sz="2000" dirty="0">
              <a:latin typeface="Allianz Neo" panose="020B0504020203020204" pitchFamily="34" charset="-18"/>
            </a:endParaRPr>
          </a:p>
          <a:p>
            <a:r>
              <a:rPr lang="it-IT" sz="2000" b="1" dirty="0">
                <a:latin typeface="Allianz Neo" panose="020B0504020203020204" pitchFamily="34" charset="-18"/>
              </a:rPr>
              <a:t>Ha a károsodott vagyontárgy</a:t>
            </a:r>
            <a:r>
              <a:rPr lang="hu-HU" sz="2000" b="1" dirty="0">
                <a:latin typeface="Allianz Neo" panose="020B0504020203020204" pitchFamily="34" charset="-18"/>
              </a:rPr>
              <a:t> technológiai váltás miatt csak korszerűbb megoldással javítható, melyből eredően a vagyontárgy eredeti műszaki paramétereihez képest korszerűbbé válik, akkor a biztosító az ebből eredő értéknövekedést a szolgáltatási összegből levonja.</a:t>
            </a:r>
          </a:p>
        </p:txBody>
      </p:sp>
      <p:sp>
        <p:nvSpPr>
          <p:cNvPr id="10" name="Title 1" descr="Standard-Headline"/>
          <p:cNvSpPr>
            <a:spLocks noGrp="1"/>
          </p:cNvSpPr>
          <p:nvPr>
            <p:ph type="title"/>
          </p:nvPr>
        </p:nvSpPr>
        <p:spPr>
          <a:xfrm>
            <a:off x="508001" y="515938"/>
            <a:ext cx="5803230" cy="514350"/>
          </a:xfrm>
        </p:spPr>
        <p:txBody>
          <a:bodyPr/>
          <a:lstStyle/>
          <a:p>
            <a:r>
              <a:rPr lang="hu-HU" dirty="0">
                <a:latin typeface="Allianz Neo" panose="020B0504020203020204" pitchFamily="34" charset="-18"/>
              </a:rPr>
              <a:t>A biztosító szolgáltatása</a:t>
            </a:r>
            <a:endParaRPr lang="en-GB" dirty="0">
              <a:solidFill>
                <a:srgbClr val="49648C"/>
              </a:solidFill>
              <a:latin typeface="Allianz Neo" panose="020B0504020203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2786699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Foliennummernplatzhalter 8"/>
          <p:cNvSpPr>
            <a:spLocks noGrp="1"/>
          </p:cNvSpPr>
          <p:nvPr>
            <p:ph type="sldNum" sz="quarter" idx="2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B0BF3663-3EA5-4BCE-BC69-CB3622E5E71A}" type="slidenum">
              <a:rPr lang="en-GB" altLang="hu-HU" sz="800" smtClean="0">
                <a:latin typeface="Allianz Neo" panose="020B0504020203020204" pitchFamily="34" charset="-18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GB" altLang="hu-HU" sz="800">
              <a:latin typeface="Allianz Neo" panose="020B0504020203020204" pitchFamily="34" charset="-18"/>
            </a:endParaRPr>
          </a:p>
        </p:txBody>
      </p:sp>
      <p:sp>
        <p:nvSpPr>
          <p:cNvPr id="60421" name="Textplatzhalter 75"/>
          <p:cNvSpPr>
            <a:spLocks noGrp="1"/>
          </p:cNvSpPr>
          <p:nvPr>
            <p:ph type="body" sz="quarter" idx="19"/>
          </p:nvPr>
        </p:nvSpPr>
        <p:spPr bwMode="auto">
          <a:xfrm>
            <a:off x="0" y="0"/>
            <a:ext cx="8650288" cy="768350"/>
          </a:xfrm>
          <a:solidFill>
            <a:srgbClr val="FFE8B0"/>
          </a:solidFill>
          <a:ln w="9525"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dirty="0">
              <a:solidFill>
                <a:srgbClr val="FFFFFF"/>
              </a:solidFill>
              <a:latin typeface="Allianz Neo" panose="020B0504020203020204" pitchFamily="34" charset="-18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497041" y="1413570"/>
            <a:ext cx="101531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Allianz Neo" panose="020B0504020203020204" pitchFamily="34" charset="-18"/>
              </a:rPr>
              <a:t>1. A biztosító biztosítási eseményenként </a:t>
            </a:r>
            <a:r>
              <a:rPr lang="hu-HU" sz="2000" b="1" dirty="0">
                <a:latin typeface="Allianz Neo" panose="020B0504020203020204" pitchFamily="34" charset="-18"/>
              </a:rPr>
              <a:t>legfeljebb 100 000 forintig </a:t>
            </a:r>
            <a:r>
              <a:rPr lang="hu-HU" sz="2000" dirty="0">
                <a:latin typeface="Allianz Neo" panose="020B0504020203020204" pitchFamily="34" charset="-18"/>
              </a:rPr>
              <a:t>viseli a kockázatot a biztosítottnak </a:t>
            </a:r>
            <a:r>
              <a:rPr lang="hu-HU" sz="2000" b="1" dirty="0">
                <a:latin typeface="Allianz Neo" panose="020B0504020203020204" pitchFamily="34" charset="-18"/>
              </a:rPr>
              <a:t>a kockázatviselés helyén kívül, de Magyarország területén magán viselt</a:t>
            </a:r>
            <a:r>
              <a:rPr lang="hu-HU" sz="2000" dirty="0">
                <a:latin typeface="Allianz Neo" panose="020B0504020203020204" pitchFamily="34" charset="-18"/>
              </a:rPr>
              <a:t>, biztosítási fedezettel bíró ruházatára és értéktárgyaira.</a:t>
            </a:r>
          </a:p>
          <a:p>
            <a:endParaRPr lang="hu-HU" sz="2000" dirty="0">
              <a:latin typeface="Allianz Neo" panose="020B0504020203020204" pitchFamily="34" charset="-18"/>
            </a:endParaRPr>
          </a:p>
          <a:p>
            <a:r>
              <a:rPr lang="hu-HU" sz="2000" dirty="0">
                <a:latin typeface="Allianz Neo" panose="020B0504020203020204" pitchFamily="34" charset="-18"/>
              </a:rPr>
              <a:t>2. A biztosító biztosítási eseményenként </a:t>
            </a:r>
            <a:r>
              <a:rPr lang="hu-HU" sz="2000" b="1" dirty="0">
                <a:latin typeface="Allianz Neo" panose="020B0504020203020204" pitchFamily="34" charset="-18"/>
              </a:rPr>
              <a:t>100 000 forintig téríti meg</a:t>
            </a:r>
            <a:r>
              <a:rPr lang="hu-HU" sz="2000" dirty="0">
                <a:latin typeface="Allianz Neo" panose="020B0504020203020204" pitchFamily="34" charset="-18"/>
              </a:rPr>
              <a:t> a </a:t>
            </a:r>
            <a:r>
              <a:rPr lang="hu-HU" sz="2000" b="1" dirty="0">
                <a:latin typeface="Allianz Neo" panose="020B0504020203020204" pitchFamily="34" charset="-18"/>
              </a:rPr>
              <a:t>kockázatviselés helyén kívül, de a kockázatviselési helyként megjelölt lakással egy fedélszék</a:t>
            </a:r>
            <a:r>
              <a:rPr lang="hu-HU" sz="2000" dirty="0">
                <a:latin typeface="Allianz Neo" panose="020B0504020203020204" pitchFamily="34" charset="-18"/>
              </a:rPr>
              <a:t> (egy teherhordó szerkezetű tető) </a:t>
            </a:r>
            <a:r>
              <a:rPr lang="hu-HU" sz="2000" b="1" dirty="0">
                <a:latin typeface="Allianz Neo" panose="020B0504020203020204" pitchFamily="34" charset="-18"/>
              </a:rPr>
              <a:t>alatt található közös helyiségekben </a:t>
            </a:r>
            <a:r>
              <a:rPr lang="hu-HU" sz="2000" dirty="0">
                <a:latin typeface="Allianz Neo" panose="020B0504020203020204" pitchFamily="34" charset="-18"/>
              </a:rPr>
              <a:t>tárolt és biztosított</a:t>
            </a:r>
          </a:p>
          <a:p>
            <a:r>
              <a:rPr lang="hu-HU" sz="2000" dirty="0">
                <a:latin typeface="Allianz Neo" panose="020B0504020203020204" pitchFamily="34" charset="-18"/>
              </a:rPr>
              <a:t>• háztartási ingóságokban bekövetkezett tűz és elemi károkat,</a:t>
            </a:r>
          </a:p>
          <a:p>
            <a:r>
              <a:rPr lang="hu-HU" sz="2000" dirty="0">
                <a:latin typeface="Allianz Neo" panose="020B0504020203020204" pitchFamily="34" charset="-18"/>
              </a:rPr>
              <a:t>• fix tárgyhoz </a:t>
            </a:r>
            <a:r>
              <a:rPr lang="hu-HU" sz="2000" dirty="0" err="1">
                <a:latin typeface="Allianz Neo" panose="020B0504020203020204" pitchFamily="34" charset="-18"/>
              </a:rPr>
              <a:t>U-lakattal</a:t>
            </a:r>
            <a:r>
              <a:rPr lang="hu-HU" sz="2000" dirty="0">
                <a:latin typeface="Allianz Neo" panose="020B0504020203020204" pitchFamily="34" charset="-18"/>
              </a:rPr>
              <a:t>, lánc-lakat kombinációjú zárral vagy egyéb minősített kerékpárzárral rögzített kerékpárokban bekövetkezett betöréses lopáskárokat.</a:t>
            </a:r>
          </a:p>
          <a:p>
            <a:endParaRPr lang="hu-HU" sz="1000" b="1" dirty="0">
              <a:latin typeface="Allianz Neo" panose="020B0504020203020204" pitchFamily="34" charset="-18"/>
              <a:cs typeface="Times New Roman" pitchFamily="18" charset="0"/>
            </a:endParaRPr>
          </a:p>
        </p:txBody>
      </p:sp>
      <p:sp>
        <p:nvSpPr>
          <p:cNvPr id="10" name="Title 1" descr="Standard-Headline"/>
          <p:cNvSpPr>
            <a:spLocks noGrp="1"/>
          </p:cNvSpPr>
          <p:nvPr>
            <p:ph type="title"/>
          </p:nvPr>
        </p:nvSpPr>
        <p:spPr>
          <a:xfrm>
            <a:off x="508000" y="515938"/>
            <a:ext cx="10123709" cy="514350"/>
          </a:xfrm>
        </p:spPr>
        <p:txBody>
          <a:bodyPr/>
          <a:lstStyle/>
          <a:p>
            <a:r>
              <a:rPr lang="hu-HU" dirty="0">
                <a:latin typeface="Allianz Neo" panose="020B0504020203020204" pitchFamily="34" charset="-18"/>
              </a:rPr>
              <a:t>A kockázatviselés helyének kiterjesztése</a:t>
            </a:r>
            <a:endParaRPr lang="en-GB" dirty="0">
              <a:solidFill>
                <a:srgbClr val="49648C"/>
              </a:solidFill>
              <a:latin typeface="Allianz Neo" panose="020B0504020203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6563028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0" y="0"/>
            <a:ext cx="8650288" cy="768350"/>
          </a:xfrm>
          <a:prstGeom prst="rect">
            <a:avLst/>
          </a:prstGeom>
          <a:solidFill>
            <a:srgbClr val="FFE8B0"/>
          </a:solidFill>
          <a:ln w="9525"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dirty="0">
              <a:solidFill>
                <a:srgbClr val="FFFFFF"/>
              </a:solidFill>
              <a:latin typeface="Allianz Neo" panose="020B0504020203020204" pitchFamily="34" charset="-18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06552" y="549474"/>
            <a:ext cx="1058886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>
                <a:solidFill>
                  <a:schemeClr val="tx2"/>
                </a:solidFill>
                <a:latin typeface="Allianz Neo" panose="020B0504020203020204" pitchFamily="34" charset="-18"/>
              </a:rPr>
              <a:t>SZEMÉLYBIZTOSÍTÁSOK</a:t>
            </a:r>
          </a:p>
          <a:p>
            <a:endParaRPr lang="hu-HU" dirty="0">
              <a:latin typeface="Allianz Neo" panose="020B0504020203020204" pitchFamily="34" charset="-18"/>
            </a:endParaRPr>
          </a:p>
          <a:p>
            <a:r>
              <a:rPr lang="hu-HU" sz="2000" dirty="0">
                <a:latin typeface="Allianz Neo" panose="020B0504020203020204" pitchFamily="34" charset="-18"/>
              </a:rPr>
              <a:t>Az Allianz Otthonom lakásbiztosításhoz Kiegészítő családi balesetbiztosítás és Kiegészítő családi életbiztosítás fedezetek bevezetésre kerültek. </a:t>
            </a:r>
          </a:p>
          <a:p>
            <a:r>
              <a:rPr lang="hu-HU" sz="2000" dirty="0">
                <a:latin typeface="Allianz Neo" panose="020B0504020203020204" pitchFamily="34" charset="-18"/>
              </a:rPr>
              <a:t>A családi egészségbiztosítás nem köthető az új termékben.</a:t>
            </a:r>
          </a:p>
          <a:p>
            <a:endParaRPr lang="hu-HU" sz="2000" dirty="0">
              <a:latin typeface="Allianz Neo" panose="020B0504020203020204" pitchFamily="34" charset="-18"/>
            </a:endParaRPr>
          </a:p>
          <a:p>
            <a:r>
              <a:rPr lang="hu-HU" sz="2000" dirty="0">
                <a:latin typeface="Allianz Neo" panose="020B0504020203020204" pitchFamily="34" charset="-18"/>
              </a:rPr>
              <a:t>Az új kiegészítő családi élet- és balesetbiztosítási fedezeteink az alábbiakban térnek el a korábbi – </a:t>
            </a:r>
            <a:r>
              <a:rPr lang="hu-HU" sz="2000" dirty="0" err="1">
                <a:latin typeface="Allianz Neo" panose="020B0504020203020204" pitchFamily="34" charset="-18"/>
              </a:rPr>
              <a:t>AOP-ban</a:t>
            </a:r>
            <a:r>
              <a:rPr lang="hu-HU" sz="2000" dirty="0">
                <a:latin typeface="Allianz Neo" panose="020B0504020203020204" pitchFamily="34" charset="-18"/>
              </a:rPr>
              <a:t> lévő –  kiegészítőktől:</a:t>
            </a:r>
          </a:p>
          <a:p>
            <a:endParaRPr lang="hu-HU" sz="2000" dirty="0">
              <a:latin typeface="Allianz Neo" panose="020B0504020203020204" pitchFamily="34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Allianz Neo" panose="020B0504020203020204" pitchFamily="34" charset="-18"/>
              </a:rPr>
              <a:t>a kiegészítő biztosítások önálló ügyfél-tájékoztatóval és biztosítási feltételekkel rendelkeznek, amit akkor is átadunk, ha nem kötnek személybiztosítást.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>
              <a:latin typeface="Allianz Neo" panose="020B0504020203020204" pitchFamily="34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Allianz Neo" panose="020B0504020203020204" pitchFamily="34" charset="-18"/>
              </a:rPr>
              <a:t>a Kiegészítő családi balesetbiztosítás biztosítási eseményei (szolgáltatási szabályai) változnak a korábbi termékhez képest.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>
              <a:latin typeface="Allianz Neo" panose="020B0504020203020204" pitchFamily="34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Allianz Neo" panose="020B0504020203020204" pitchFamily="34" charset="-18"/>
              </a:rPr>
              <a:t>a Kiegészítő családi életbiztosításhoz nincs orvosi </a:t>
            </a:r>
            <a:r>
              <a:rPr lang="hu-HU" sz="2000" dirty="0" err="1">
                <a:latin typeface="Allianz Neo" panose="020B0504020203020204" pitchFamily="34" charset="-18"/>
              </a:rPr>
              <a:t>call</a:t>
            </a:r>
            <a:r>
              <a:rPr lang="hu-HU" sz="2000" dirty="0">
                <a:latin typeface="Allianz Neo" panose="020B0504020203020204" pitchFamily="34" charset="-18"/>
              </a:rPr>
              <a:t> center szolgáltatás.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>
              <a:latin typeface="Allianz Neo" panose="020B0504020203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365499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platzhalt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0" y="0"/>
            <a:ext cx="8650288" cy="768350"/>
          </a:xfrm>
          <a:solidFill>
            <a:srgbClr val="FFE8B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hu-HU">
              <a:solidFill>
                <a:srgbClr val="FFFFFF"/>
              </a:solidFill>
              <a:latin typeface="Allianz Neo" pitchFamily="34" charset="-18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06450" y="477838"/>
            <a:ext cx="10588625" cy="554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3000" b="1" dirty="0">
                <a:solidFill>
                  <a:schemeClr val="tx2"/>
                </a:solidFill>
                <a:latin typeface="Allianz Neo" panose="020B0504020203020204" pitchFamily="34" charset="-18"/>
                <a:cs typeface="Arial" pitchFamily="34" charset="0"/>
              </a:rPr>
              <a:t>SZEMÉLYBIZTOSÍTÁSOK</a:t>
            </a:r>
          </a:p>
          <a:p>
            <a:pPr>
              <a:defRPr/>
            </a:pPr>
            <a:endParaRPr lang="hu-HU" dirty="0">
              <a:latin typeface="Allianz Neo" panose="020B0504020203020204" pitchFamily="34" charset="-18"/>
              <a:cs typeface="Arial" pitchFamily="34" charset="0"/>
            </a:endParaRPr>
          </a:p>
          <a:p>
            <a:pPr>
              <a:defRPr/>
            </a:pPr>
            <a:endParaRPr lang="hu-HU" sz="2000" dirty="0">
              <a:latin typeface="Allianz Neo" panose="020B0504020203020204" pitchFamily="34" charset="-18"/>
              <a:cs typeface="Arial" pitchFamily="34" charset="0"/>
            </a:endParaRPr>
          </a:p>
          <a:p>
            <a:pPr>
              <a:defRPr/>
            </a:pPr>
            <a:r>
              <a:rPr lang="hu-HU" sz="2000" b="1" dirty="0">
                <a:latin typeface="Allianz Neo" panose="020B0504020203020204" pitchFamily="34" charset="-18"/>
                <a:cs typeface="Arial" pitchFamily="34" charset="0"/>
              </a:rPr>
              <a:t>Kiegészítőként köthető:</a:t>
            </a:r>
          </a:p>
          <a:p>
            <a:pPr>
              <a:defRPr/>
            </a:pPr>
            <a:endParaRPr lang="hu-HU" sz="2000" dirty="0">
              <a:latin typeface="Allianz Neo" panose="020B0504020203020204" pitchFamily="34" charset="-18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Allianz Neo" panose="020B0504020203020204" pitchFamily="34" charset="-18"/>
                <a:cs typeface="Arial" pitchFamily="34" charset="0"/>
              </a:rPr>
              <a:t>családi élet- és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Allianz Neo" panose="020B0504020203020204" pitchFamily="34" charset="-18"/>
                <a:cs typeface="Arial" pitchFamily="34" charset="0"/>
              </a:rPr>
              <a:t>balesetbiztosítási fedezet</a:t>
            </a:r>
          </a:p>
          <a:p>
            <a:pPr>
              <a:defRPr/>
            </a:pPr>
            <a:endParaRPr lang="hu-HU" sz="2000" dirty="0">
              <a:latin typeface="Allianz Neo" panose="020B0504020203020204" pitchFamily="34" charset="-18"/>
              <a:cs typeface="Arial" pitchFamily="34" charset="0"/>
            </a:endParaRPr>
          </a:p>
          <a:p>
            <a:pPr>
              <a:defRPr/>
            </a:pPr>
            <a:r>
              <a:rPr lang="hu-HU" sz="2000" dirty="0">
                <a:latin typeface="Allianz Neo" panose="020B0504020203020204" pitchFamily="34" charset="-18"/>
              </a:rPr>
              <a:t>A szerződő igénye szerint - bármelyik csomaghoz - külön-külön és együtt is megköthetők.</a:t>
            </a:r>
            <a:endParaRPr lang="hu-HU" sz="2000" dirty="0">
              <a:latin typeface="Allianz Neo" panose="020B0504020203020204" pitchFamily="34" charset="-18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hu-HU" sz="2000" dirty="0">
              <a:latin typeface="Allianz Neo" panose="020B0504020203020204" pitchFamily="34" charset="-18"/>
              <a:cs typeface="Arial" pitchFamily="34" charset="0"/>
            </a:endParaRPr>
          </a:p>
          <a:p>
            <a:pPr>
              <a:defRPr/>
            </a:pPr>
            <a:r>
              <a:rPr lang="hu-HU" sz="2000" dirty="0">
                <a:latin typeface="Allianz Neo" panose="020B0504020203020204" pitchFamily="34" charset="-18"/>
                <a:cs typeface="Arial" pitchFamily="34" charset="0"/>
              </a:rPr>
              <a:t>A kiegészítő biztosítások </a:t>
            </a:r>
            <a:r>
              <a:rPr lang="hu-HU" sz="2000" b="1" dirty="0">
                <a:latin typeface="Allianz Neo" panose="020B0504020203020204" pitchFamily="34" charset="-18"/>
                <a:cs typeface="Arial" pitchFamily="34" charset="0"/>
              </a:rPr>
              <a:t>önálló ügyfél-tájékoztatóval és biztosítási feltételekkel rendelkeznek, </a:t>
            </a:r>
            <a:r>
              <a:rPr lang="hu-HU" sz="2000" dirty="0">
                <a:latin typeface="Allianz Neo" panose="020B0504020203020204" pitchFamily="34" charset="-18"/>
                <a:cs typeface="Arial" pitchFamily="34" charset="0"/>
              </a:rPr>
              <a:t>amit akkor is átadunk a szerződőnek, ha nem köt személybiztosítást.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u-HU" sz="2000" dirty="0">
              <a:latin typeface="Allianz Neo" panose="020B0504020203020204" pitchFamily="34" charset="-18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u-HU" sz="2000" dirty="0">
              <a:latin typeface="Allianz Neo" panose="020B0504020203020204" pitchFamily="34" charset="-18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1173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Foliennummernplatzhalter 8"/>
          <p:cNvSpPr>
            <a:spLocks noGrp="1"/>
          </p:cNvSpPr>
          <p:nvPr>
            <p:ph type="sldNum" sz="quarter" idx="2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F2B06BCA-87E8-4729-AB82-0B5F3C0BEF04}" type="slidenum">
              <a:rPr lang="en-GB" altLang="hu-HU" sz="800" smtClean="0">
                <a:latin typeface="Allianz Neo" panose="020B0504020203020204" pitchFamily="34" charset="-18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GB" altLang="hu-HU" sz="800">
              <a:latin typeface="Allianz Neo" panose="020B0504020203020204" pitchFamily="34" charset="-18"/>
            </a:endParaRPr>
          </a:p>
        </p:txBody>
      </p:sp>
      <p:sp>
        <p:nvSpPr>
          <p:cNvPr id="32771" name="Textplatzhalter 75"/>
          <p:cNvSpPr>
            <a:spLocks noGrp="1"/>
          </p:cNvSpPr>
          <p:nvPr>
            <p:ph type="body" sz="quarter" idx="19"/>
          </p:nvPr>
        </p:nvSpPr>
        <p:spPr bwMode="auto">
          <a:xfrm>
            <a:off x="0" y="0"/>
            <a:ext cx="8650288" cy="768350"/>
          </a:xfrm>
          <a:solidFill>
            <a:srgbClr val="FFE8B0"/>
          </a:solidFill>
          <a:ln w="9525"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hu-HU">
              <a:solidFill>
                <a:srgbClr val="FFFFFF"/>
              </a:solidFill>
              <a:latin typeface="Allianz Neo" pitchFamily="34" charset="-18"/>
            </a:endParaRPr>
          </a:p>
        </p:txBody>
      </p:sp>
      <p:graphicFrame>
        <p:nvGraphicFramePr>
          <p:cNvPr id="8" name="Tartalom helye 11"/>
          <p:cNvGraphicFramePr>
            <a:graphicFrameLocks noGrp="1"/>
          </p:cNvGraphicFramePr>
          <p:nvPr>
            <p:ph sz="quarter" idx="13"/>
          </p:nvPr>
        </p:nvGraphicFramePr>
        <p:xfrm>
          <a:off x="547688" y="1196975"/>
          <a:ext cx="11234737" cy="3663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9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8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6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493"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Allianz Neo" pitchFamily="34" charset="-18"/>
                        </a:rPr>
                        <a:t>Biztosítottak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2000" dirty="0">
                          <a:solidFill>
                            <a:schemeClr val="bg1"/>
                          </a:solidFill>
                          <a:latin typeface="Allianz Neo" pitchFamily="34" charset="-18"/>
                        </a:rPr>
                        <a:t>Területi hatály</a:t>
                      </a:r>
                      <a:endParaRPr lang="hu-HU" sz="2000" dirty="0">
                        <a:solidFill>
                          <a:schemeClr val="bg1"/>
                        </a:solidFill>
                        <a:latin typeface="Allianz Neo" pitchFamily="34" charset="-18"/>
                      </a:endParaRP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Allianz Neo" pitchFamily="34" charset="-18"/>
                        </a:rPr>
                        <a:t>Jellemzők</a:t>
                      </a:r>
                    </a:p>
                  </a:txBody>
                  <a:tcPr marL="91439" marR="91439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940">
                <a:tc rowSpan="2"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charset="0"/>
                        <a:buNone/>
                        <a:defRPr/>
                      </a:pPr>
                      <a:r>
                        <a:rPr lang="hu-HU" altLang="hu-HU" sz="1800" baseline="0" dirty="0">
                          <a:solidFill>
                            <a:schemeClr val="tx1"/>
                          </a:solidFill>
                          <a:latin typeface="Allianz Neo" pitchFamily="34" charset="-18"/>
                        </a:rPr>
                        <a:t>Azonos a vagyonbiztosításban    </a:t>
                      </a:r>
                      <a:r>
                        <a:rPr lang="hu-HU" altLang="hu-HU" sz="1800" b="1" baseline="0" dirty="0">
                          <a:solidFill>
                            <a:schemeClr val="tx1"/>
                          </a:solidFill>
                          <a:latin typeface="Allianz Neo" pitchFamily="34" charset="-18"/>
                        </a:rPr>
                        <a:t>meghatározott természetes személy biztosítottal. </a:t>
                      </a:r>
                    </a:p>
                    <a:p>
                      <a:pPr eaLnBrk="1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charset="0"/>
                        <a:buNone/>
                        <a:defRPr/>
                      </a:pPr>
                      <a:endParaRPr lang="hu-HU" altLang="hu-HU" sz="1800" b="1" baseline="0" dirty="0">
                        <a:solidFill>
                          <a:schemeClr val="tx1"/>
                        </a:solidFill>
                        <a:latin typeface="Allianz Neo" pitchFamily="34" charset="-18"/>
                      </a:endParaRPr>
                    </a:p>
                    <a:p>
                      <a:pPr eaLnBrk="1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charset="0"/>
                        <a:buNone/>
                        <a:defRPr/>
                      </a:pPr>
                      <a:r>
                        <a:rPr lang="hu-HU" altLang="hu-HU" sz="1800" baseline="0" dirty="0">
                          <a:solidFill>
                            <a:schemeClr val="tx1"/>
                          </a:solidFill>
                          <a:latin typeface="Allianz Neo" pitchFamily="34" charset="-18"/>
                        </a:rPr>
                        <a:t>(a biztosítottak felsorolására nincs szükség).</a:t>
                      </a:r>
                      <a:endParaRPr lang="hu-HU" altLang="hu-HU" sz="1800" b="1" baseline="0" dirty="0">
                        <a:solidFill>
                          <a:schemeClr val="tx1"/>
                        </a:solidFill>
                        <a:latin typeface="Allianz Neo" pitchFamily="34" charset="-18"/>
                      </a:endParaRPr>
                    </a:p>
                    <a:p>
                      <a:endParaRPr lang="hu-HU" sz="1800" i="0" baseline="0" dirty="0">
                        <a:solidFill>
                          <a:schemeClr val="tx1"/>
                        </a:solidFill>
                        <a:latin typeface="Allianz Neo" panose="020B0504020203020204" pitchFamily="34" charset="-18"/>
                      </a:endParaRPr>
                    </a:p>
                  </a:txBody>
                  <a:tcPr marL="91439" marR="91439" marT="45724" marB="45724" anchor="ctr"/>
                </a:tc>
                <a:tc rowSpan="2"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800" b="1" dirty="0">
                          <a:solidFill>
                            <a:schemeClr val="tx1"/>
                          </a:solidFill>
                          <a:latin typeface="Allianz Neo" pitchFamily="34" charset="-18"/>
                        </a:rPr>
                        <a:t>Az egész világ.</a:t>
                      </a: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baseline="0" dirty="0">
                        <a:solidFill>
                          <a:schemeClr val="tx1"/>
                        </a:solidFill>
                        <a:latin typeface="Allianz Neo" pitchFamily="34" charset="-18"/>
                      </a:endParaRPr>
                    </a:p>
                  </a:txBody>
                  <a:tcPr marL="91439" marR="91439" marT="45724" marB="45724" anchor="ctr"/>
                </a:tc>
                <a:tc>
                  <a:txBody>
                    <a:bodyPr/>
                    <a:lstStyle/>
                    <a:p>
                      <a:pPr marL="285750" marR="0" lvl="1" indent="-28575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altLang="hu-HU" sz="1800" dirty="0">
                          <a:solidFill>
                            <a:schemeClr val="tx1"/>
                          </a:solidFill>
                          <a:latin typeface="Allianz Neo" pitchFamily="34" charset="-18"/>
                        </a:rPr>
                        <a:t>A minimális biztosítási összeg 200 ezer forint, amely 200 ezer forintonként emelhető 2 millió forintig.</a:t>
                      </a:r>
                    </a:p>
                  </a:txBody>
                  <a:tcPr marL="47624" marR="47624" marT="47629" marB="47629">
                    <a:solidFill>
                      <a:srgbClr val="F5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0517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charset="0"/>
                        <a:buChar char="•"/>
                        <a:defRPr/>
                      </a:pPr>
                      <a:r>
                        <a:rPr lang="hu-HU" altLang="hu-HU" sz="1800" dirty="0">
                          <a:solidFill>
                            <a:schemeClr val="tx1"/>
                          </a:solidFill>
                          <a:latin typeface="Allianz Neo" pitchFamily="34" charset="-18"/>
                        </a:rPr>
                        <a:t>  A kiegészítő díja nem függ a biztosítottak számától és nemétől</a:t>
                      </a:r>
                    </a:p>
                    <a:p>
                      <a:pPr eaLnBrk="1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charset="0"/>
                        <a:buChar char="•"/>
                        <a:defRPr/>
                      </a:pPr>
                      <a:r>
                        <a:rPr lang="hu-HU" altLang="hu-HU" sz="1800" dirty="0">
                          <a:solidFill>
                            <a:schemeClr val="tx1"/>
                          </a:solidFill>
                          <a:latin typeface="Allianz Neo" pitchFamily="34" charset="-18"/>
                        </a:rPr>
                        <a:t>  A balesetből eredő maradandó és múlékony egészség-  </a:t>
                      </a:r>
                    </a:p>
                    <a:p>
                      <a:pPr eaLnBrk="1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charset="0"/>
                        <a:buNone/>
                        <a:defRPr/>
                      </a:pPr>
                      <a:r>
                        <a:rPr lang="hu-HU" altLang="hu-HU" sz="1800" dirty="0">
                          <a:solidFill>
                            <a:schemeClr val="tx1"/>
                          </a:solidFill>
                          <a:latin typeface="Allianz Neo" pitchFamily="34" charset="-18"/>
                        </a:rPr>
                        <a:t>    károsodás esetén járó biztosítási     szolgáltatásra az   </a:t>
                      </a:r>
                    </a:p>
                    <a:p>
                      <a:pPr eaLnBrk="1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charset="0"/>
                        <a:buNone/>
                        <a:defRPr/>
                      </a:pPr>
                      <a:r>
                        <a:rPr lang="hu-HU" altLang="hu-HU" sz="1800" dirty="0">
                          <a:solidFill>
                            <a:schemeClr val="tx1"/>
                          </a:solidFill>
                          <a:latin typeface="Allianz Neo" pitchFamily="34" charset="-18"/>
                        </a:rPr>
                        <a:t>    alapbiztosítás szerint </a:t>
                      </a:r>
                      <a:r>
                        <a:rPr lang="hu-HU" altLang="hu-HU" sz="1800" baseline="0" dirty="0">
                          <a:solidFill>
                            <a:schemeClr val="tx1"/>
                          </a:solidFill>
                          <a:latin typeface="Allianz Neo" pitchFamily="34" charset="-18"/>
                        </a:rPr>
                        <a:t>bi</a:t>
                      </a:r>
                      <a:r>
                        <a:rPr lang="hu-HU" altLang="hu-HU" sz="1800" dirty="0">
                          <a:solidFill>
                            <a:schemeClr val="tx1"/>
                          </a:solidFill>
                          <a:latin typeface="Allianz Neo" pitchFamily="34" charset="-18"/>
                        </a:rPr>
                        <a:t>ztosítottnak minősülő személy(</a:t>
                      </a:r>
                      <a:r>
                        <a:rPr lang="hu-HU" altLang="hu-HU" sz="1800" dirty="0" err="1">
                          <a:solidFill>
                            <a:schemeClr val="tx1"/>
                          </a:solidFill>
                          <a:latin typeface="Allianz Neo" pitchFamily="34" charset="-18"/>
                        </a:rPr>
                        <a:t>ek</a:t>
                      </a:r>
                      <a:r>
                        <a:rPr lang="hu-HU" altLang="hu-HU" sz="1800" dirty="0">
                          <a:solidFill>
                            <a:schemeClr val="tx1"/>
                          </a:solidFill>
                          <a:latin typeface="Allianz Neo" pitchFamily="34" charset="-18"/>
                        </a:rPr>
                        <a:t>) </a:t>
                      </a:r>
                    </a:p>
                    <a:p>
                      <a:pPr eaLnBrk="1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charset="0"/>
                        <a:buNone/>
                        <a:defRPr/>
                      </a:pPr>
                      <a:r>
                        <a:rPr lang="hu-HU" altLang="hu-HU" sz="1800" dirty="0">
                          <a:solidFill>
                            <a:schemeClr val="tx1"/>
                          </a:solidFill>
                          <a:latin typeface="Allianz Neo" pitchFamily="34" charset="-18"/>
                        </a:rPr>
                        <a:t>    jogosult(</a:t>
                      </a:r>
                      <a:r>
                        <a:rPr lang="hu-HU" altLang="hu-HU" sz="1800" dirty="0" err="1">
                          <a:solidFill>
                            <a:schemeClr val="tx1"/>
                          </a:solidFill>
                          <a:latin typeface="Allianz Neo" pitchFamily="34" charset="-18"/>
                        </a:rPr>
                        <a:t>ak</a:t>
                      </a:r>
                      <a:r>
                        <a:rPr lang="hu-HU" altLang="hu-HU" sz="1800" dirty="0">
                          <a:solidFill>
                            <a:schemeClr val="tx1"/>
                          </a:solidFill>
                          <a:latin typeface="Allianz Neo" pitchFamily="34" charset="-18"/>
                        </a:rPr>
                        <a:t>).</a:t>
                      </a:r>
                    </a:p>
                    <a:p>
                      <a:pPr eaLnBrk="1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charset="0"/>
                        <a:buChar char="•"/>
                        <a:defRPr/>
                      </a:pPr>
                      <a:r>
                        <a:rPr lang="hu-HU" altLang="hu-HU" sz="1800" dirty="0">
                          <a:solidFill>
                            <a:schemeClr val="tx1"/>
                          </a:solidFill>
                          <a:latin typeface="Allianz Neo" pitchFamily="34" charset="-18"/>
                        </a:rPr>
                        <a:t>  Baleseti halál esetén a szolgáltatásra a</a:t>
                      </a:r>
                    </a:p>
                    <a:p>
                      <a:pPr eaLnBrk="1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charset="0"/>
                        <a:buNone/>
                        <a:defRPr/>
                      </a:pPr>
                      <a:r>
                        <a:rPr lang="hu-HU" altLang="hu-HU" sz="1800" dirty="0">
                          <a:solidFill>
                            <a:schemeClr val="tx1"/>
                          </a:solidFill>
                          <a:latin typeface="Allianz Neo" pitchFamily="34" charset="-18"/>
                        </a:rPr>
                        <a:t>   kedvezményezett jogosult, ennek hiányában a</a:t>
                      </a:r>
                    </a:p>
                    <a:p>
                      <a:pPr eaLnBrk="1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charset="0"/>
                        <a:buNone/>
                        <a:defRPr/>
                      </a:pPr>
                      <a:r>
                        <a:rPr lang="hu-HU" altLang="hu-HU" sz="1800" dirty="0">
                          <a:solidFill>
                            <a:schemeClr val="tx1"/>
                          </a:solidFill>
                          <a:latin typeface="Allianz Neo" pitchFamily="34" charset="-18"/>
                        </a:rPr>
                        <a:t>   biztosított örököse(i) jogosult(</a:t>
                      </a:r>
                      <a:r>
                        <a:rPr lang="hu-HU" altLang="hu-HU" sz="1800" dirty="0" err="1">
                          <a:solidFill>
                            <a:schemeClr val="tx1"/>
                          </a:solidFill>
                          <a:latin typeface="Allianz Neo" pitchFamily="34" charset="-18"/>
                        </a:rPr>
                        <a:t>ak</a:t>
                      </a:r>
                      <a:r>
                        <a:rPr lang="hu-HU" altLang="hu-HU" sz="1800" dirty="0">
                          <a:solidFill>
                            <a:schemeClr val="tx1"/>
                          </a:solidFill>
                          <a:latin typeface="Allianz Neo" pitchFamily="34" charset="-18"/>
                        </a:rPr>
                        <a:t>).</a:t>
                      </a:r>
                    </a:p>
                    <a:p>
                      <a:pPr hangingPunct="1">
                        <a:buFontTx/>
                        <a:buNone/>
                      </a:pPr>
                      <a:endParaRPr lang="hu-HU" altLang="hu-HU" sz="1800" dirty="0">
                        <a:solidFill>
                          <a:schemeClr val="tx1"/>
                        </a:solidFill>
                        <a:latin typeface="Allianz Neo" pitchFamily="34" charset="-18"/>
                      </a:endParaRPr>
                    </a:p>
                  </a:txBody>
                  <a:tcPr marL="91439" marR="91439" marT="45724" marB="45724">
                    <a:solidFill>
                      <a:srgbClr val="F5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2" descr="Standard-Headline"/>
          <p:cNvSpPr>
            <a:spLocks noGrp="1" noChangeArrowheads="1"/>
          </p:cNvSpPr>
          <p:nvPr>
            <p:ph type="title"/>
          </p:nvPr>
        </p:nvSpPr>
        <p:spPr>
          <a:xfrm>
            <a:off x="550863" y="549275"/>
            <a:ext cx="9043987" cy="576263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dirty="0">
                <a:latin typeface="Allianz Neo" panose="020B0504020203020204" pitchFamily="34" charset="-18"/>
              </a:rPr>
              <a:t>családi balesetbiztosítás</a:t>
            </a:r>
            <a:endParaRPr lang="en-US" altLang="hu-HU" dirty="0">
              <a:latin typeface="Allianz Neo" panose="020B0504020203020204" pitchFamily="34" charset="-18"/>
            </a:endParaRPr>
          </a:p>
        </p:txBody>
      </p:sp>
      <p:sp>
        <p:nvSpPr>
          <p:cNvPr id="32789" name="Téglalap 1"/>
          <p:cNvSpPr>
            <a:spLocks noChangeArrowheads="1"/>
          </p:cNvSpPr>
          <p:nvPr/>
        </p:nvSpPr>
        <p:spPr bwMode="auto">
          <a:xfrm>
            <a:off x="547688" y="4886325"/>
            <a:ext cx="111648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"/>
              </a:spcBef>
              <a:spcAft>
                <a:spcPts val="20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200"/>
              </a:spcBef>
              <a:spcAft>
                <a:spcPts val="200"/>
              </a:spcAft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200"/>
              </a:spcBef>
              <a:spcAft>
                <a:spcPts val="200"/>
              </a:spcAft>
              <a:buFont typeface="Arial" charset="0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7613" eaLnBrk="0" fontAlgn="base" hangingPunct="0">
              <a:spcBef>
                <a:spcPts val="200"/>
              </a:spcBef>
              <a:spcAft>
                <a:spcPts val="200"/>
              </a:spcAft>
              <a:buFont typeface="Arial" charset="0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7613" eaLnBrk="0" fontAlgn="base" hangingPunct="0">
              <a:spcBef>
                <a:spcPts val="200"/>
              </a:spcBef>
              <a:spcAft>
                <a:spcPts val="200"/>
              </a:spcAft>
              <a:buFont typeface="Arial" charset="0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7613" eaLnBrk="0" fontAlgn="base" hangingPunct="0">
              <a:spcBef>
                <a:spcPts val="200"/>
              </a:spcBef>
              <a:spcAft>
                <a:spcPts val="200"/>
              </a:spcAft>
              <a:buFont typeface="Arial" charset="0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7613" eaLnBrk="0" fontAlgn="base" hangingPunct="0">
              <a:spcBef>
                <a:spcPts val="200"/>
              </a:spcBef>
              <a:spcAft>
                <a:spcPts val="200"/>
              </a:spcAft>
              <a:buFont typeface="Arial" charset="0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800" b="1">
                <a:latin typeface="Allianz Neo" pitchFamily="34" charset="-18"/>
              </a:rPr>
              <a:t>Balesetnek a biztosított akaratán kívül hirtelen fellépő olyan külső behatás </a:t>
            </a:r>
            <a:r>
              <a:rPr lang="hu-HU" altLang="hu-HU" sz="1800">
                <a:latin typeface="Allianz Neo" pitchFamily="34" charset="-18"/>
              </a:rPr>
              <a:t>minősül, amelynek következtében a biztosított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800">
                <a:latin typeface="Allianz Neo" pitchFamily="34" charset="-18"/>
              </a:rPr>
              <a:t>a)	</a:t>
            </a:r>
            <a:r>
              <a:rPr lang="hu-HU" altLang="hu-HU" sz="1800" b="1">
                <a:latin typeface="Allianz Neo" pitchFamily="34" charset="-18"/>
              </a:rPr>
              <a:t>múlékony sérülést </a:t>
            </a:r>
            <a:r>
              <a:rPr lang="hu-HU" altLang="hu-HU" sz="1800">
                <a:latin typeface="Allianz Neo" pitchFamily="34" charset="-18"/>
              </a:rPr>
              <a:t>szenved, vagy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800">
                <a:latin typeface="Allianz Neo" pitchFamily="34" charset="-18"/>
              </a:rPr>
              <a:t>b)	legkésőbb </a:t>
            </a:r>
            <a:r>
              <a:rPr lang="hu-HU" altLang="hu-HU" sz="1800" b="1">
                <a:latin typeface="Allianz Neo" pitchFamily="34" charset="-18"/>
              </a:rPr>
              <a:t>egy éven belül meghal</a:t>
            </a:r>
            <a:r>
              <a:rPr lang="hu-HU" altLang="hu-HU" sz="1800">
                <a:latin typeface="Allianz Neo" pitchFamily="34" charset="-18"/>
              </a:rPr>
              <a:t>, vagy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800">
                <a:latin typeface="Allianz Neo" pitchFamily="34" charset="-18"/>
              </a:rPr>
              <a:t>c)	legkésőbb </a:t>
            </a:r>
            <a:r>
              <a:rPr lang="hu-HU" altLang="hu-HU" sz="1800" b="1">
                <a:latin typeface="Allianz Neo" pitchFamily="34" charset="-18"/>
              </a:rPr>
              <a:t>két éven belül maradandó egészségkárosodása </a:t>
            </a:r>
            <a:r>
              <a:rPr lang="hu-HU" altLang="hu-HU" sz="1800">
                <a:latin typeface="Allianz Neo" pitchFamily="34" charset="-18"/>
              </a:rPr>
              <a:t>alakul ki</a:t>
            </a:r>
            <a:r>
              <a:rPr lang="hu-HU" altLang="hu-HU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1790670"/>
      </p:ext>
    </p:extLst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781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283839"/>
              </p:ext>
            </p:extLst>
          </p:nvPr>
        </p:nvGraphicFramePr>
        <p:xfrm>
          <a:off x="334963" y="1270000"/>
          <a:ext cx="7272337" cy="4979990"/>
        </p:xfrm>
        <a:graphic>
          <a:graphicData uri="http://schemas.openxmlformats.org/drawingml/2006/table">
            <a:tbl>
              <a:tblPr/>
              <a:tblGrid>
                <a:gridCol w="3744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0"/>
                          <a:ea typeface="+mn-ea"/>
                          <a:cs typeface="+mn-cs"/>
                        </a:rPr>
                        <a:t>Baleseti halál</a:t>
                      </a:r>
                      <a:endParaRPr kumimoji="0" lang="de-D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lianz Neo" panose="020B0504020203020204" pitchFamily="34" charset="0"/>
                        <a:ea typeface="+mn-ea"/>
                        <a:cs typeface="+mn-cs"/>
                      </a:endParaRPr>
                    </a:p>
                  </a:txBody>
                  <a:tcPr marL="121901" marR="121901" marT="45705" marB="4570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8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0"/>
                          <a:ea typeface="+mn-ea"/>
                          <a:cs typeface="+mn-cs"/>
                        </a:rPr>
                        <a:t>A biztosítási összeg 100%-a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lianz Neo" panose="020B0504020203020204" pitchFamily="34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 marL="121901" marR="121901" marT="45705" marB="4570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0"/>
                          <a:ea typeface="+mn-ea"/>
                          <a:cs typeface="+mn-cs"/>
                        </a:rPr>
                        <a:t>Baleset eredetű 25%-100%-os maradandó egészségkárosodás</a:t>
                      </a:r>
                    </a:p>
                  </a:txBody>
                  <a:tcPr marL="121901" marR="121901" marT="45705" marB="4570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8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7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hu-H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0"/>
                          <a:ea typeface="+mn-ea"/>
                          <a:cs typeface="+mn-cs"/>
                        </a:rPr>
                        <a:t>A biztosítási összeg  meghatározott százaléka</a:t>
                      </a:r>
                    </a:p>
                  </a:txBody>
                  <a:tcPr marL="121901" marR="121901" marT="45705" marB="4570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711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hu-H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0"/>
                          <a:ea typeface="+mn-ea"/>
                          <a:cs typeface="+mn-cs"/>
                        </a:rPr>
                        <a:t>Baleset eredetű 10%-24%-os maradandó egészségkárosodás</a:t>
                      </a:r>
                    </a:p>
                  </a:txBody>
                  <a:tcPr marL="121901" marR="121901" marT="45705" marB="4570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8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0"/>
                          <a:ea typeface="Microsoft YaHei" charset="-122"/>
                        </a:rPr>
                        <a:t>A</a:t>
                      </a: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0"/>
                          <a:ea typeface="Microsoft YaHei" charset="-122"/>
                        </a:rPr>
                        <a:t> </a:t>
                      </a:r>
                      <a:r>
                        <a:rPr kumimoji="0" lang="hu-H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0"/>
                          <a:ea typeface="+mn-ea"/>
                          <a:cs typeface="+mn-cs"/>
                        </a:rPr>
                        <a:t>biztosítási összeg  arányos része</a:t>
                      </a:r>
                    </a:p>
                  </a:txBody>
                  <a:tcPr marL="121901" marR="121901" marT="45705" marB="4570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60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0"/>
                          <a:ea typeface="Microsoft YaHei" charset="-122"/>
                        </a:rPr>
                        <a:t>Balesetből eredő ötnapos vagy azt meghaladó kórházi fekvőbeteg-gyógyintézeti kezelés (folyamatos)</a:t>
                      </a:r>
                    </a:p>
                  </a:txBody>
                  <a:tcPr marL="121901" marR="121901" marT="45705" marB="4570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8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0"/>
                          <a:ea typeface="+mn-ea"/>
                          <a:cs typeface="+mn-cs"/>
                        </a:rPr>
                        <a:t>A biztosítási összeg  3%-a</a:t>
                      </a:r>
                    </a:p>
                  </a:txBody>
                  <a:tcPr marL="121901" marR="121901" marT="45705" marB="4570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02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0"/>
                          <a:ea typeface="Microsoft YaHei" charset="-122"/>
                        </a:rPr>
                        <a:t>Baleseti eredetű csonttörés esetén</a:t>
                      </a:r>
                    </a:p>
                  </a:txBody>
                  <a:tcPr marL="121901" marR="121901" marT="45705" marB="4570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8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0"/>
                          <a:ea typeface="+mn-ea"/>
                          <a:cs typeface="+mn-cs"/>
                        </a:rPr>
                        <a:t>A biztosítási összeg  2%-a</a:t>
                      </a:r>
                    </a:p>
                  </a:txBody>
                  <a:tcPr marL="121901" marR="121901" marT="45705" marB="4570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3814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8" y="1125538"/>
            <a:ext cx="45116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églalap 5"/>
          <p:cNvSpPr/>
          <p:nvPr/>
        </p:nvSpPr>
        <p:spPr>
          <a:xfrm>
            <a:off x="0" y="0"/>
            <a:ext cx="8636000" cy="7683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108000" tIns="108000" rIns="108000" bIns="108000"/>
          <a:lstStyle/>
          <a:p>
            <a:pPr>
              <a:spcBef>
                <a:spcPts val="100"/>
              </a:spcBef>
              <a:spcAft>
                <a:spcPts val="100"/>
              </a:spcAft>
              <a:defRPr/>
            </a:pPr>
            <a:endParaRPr lang="hu-H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 descr="Standard-Headline"/>
          <p:cNvSpPr>
            <a:spLocks noGrp="1" noChangeArrowheads="1"/>
          </p:cNvSpPr>
          <p:nvPr>
            <p:ph type="title"/>
          </p:nvPr>
        </p:nvSpPr>
        <p:spPr>
          <a:xfrm>
            <a:off x="454025" y="271463"/>
            <a:ext cx="9045575" cy="854075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dirty="0">
                <a:latin typeface="Allianz Neo" panose="020B0504020203020204" pitchFamily="34" charset="-18"/>
              </a:rPr>
              <a:t>Szolgáltatási szabályok</a:t>
            </a:r>
            <a:endParaRPr lang="en-US" altLang="hu-HU" dirty="0">
              <a:latin typeface="Allianz Neo" panose="020B0504020203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368301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325" y="1270000"/>
            <a:ext cx="11017250" cy="45354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hu-HU" altLang="hu-HU" b="1" dirty="0">
                <a:latin typeface="Allianz Neo" pitchFamily="34" charset="-18"/>
              </a:rPr>
              <a:t>Biztosított</a:t>
            </a:r>
            <a:endParaRPr lang="hu-HU" altLang="hu-HU" dirty="0">
              <a:solidFill>
                <a:srgbClr val="000000"/>
              </a:solidFill>
              <a:latin typeface="Allianz Neo" pitchFamily="34" charset="-18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</a:pPr>
            <a:r>
              <a:rPr lang="hu-HU" altLang="hu-HU" dirty="0">
                <a:solidFill>
                  <a:srgbClr val="000000"/>
                </a:solidFill>
                <a:latin typeface="Allianz Neo" pitchFamily="34" charset="-18"/>
              </a:rPr>
              <a:t>A biztosítottak  </a:t>
            </a:r>
            <a:r>
              <a:rPr lang="hu-HU" altLang="hu-HU" b="1" dirty="0">
                <a:solidFill>
                  <a:srgbClr val="000000"/>
                </a:solidFill>
                <a:latin typeface="Allianz Neo" pitchFamily="34" charset="-18"/>
              </a:rPr>
              <a:t>a kötvényen név szerint megnevezett biztosított </a:t>
            </a:r>
            <a:r>
              <a:rPr lang="hu-HU" altLang="hu-HU" dirty="0">
                <a:solidFill>
                  <a:srgbClr val="000000"/>
                </a:solidFill>
                <a:latin typeface="Allianz Neo" pitchFamily="34" charset="-18"/>
              </a:rPr>
              <a:t>és a vele a </a:t>
            </a:r>
            <a:r>
              <a:rPr lang="hu-HU" altLang="hu-HU" b="1" dirty="0">
                <a:solidFill>
                  <a:srgbClr val="000000"/>
                </a:solidFill>
                <a:latin typeface="Allianz Neo" pitchFamily="34" charset="-18"/>
              </a:rPr>
              <a:t>kockázatviselés helyén állandó jelleggel közös háztartásban élő közeli hozzátartozója</a:t>
            </a:r>
            <a:r>
              <a:rPr lang="hu-HU" altLang="hu-HU" dirty="0">
                <a:solidFill>
                  <a:srgbClr val="000000"/>
                </a:solidFill>
                <a:latin typeface="Allianz Neo" pitchFamily="34" charset="-18"/>
              </a:rPr>
              <a:t> (a biztosítottak felsorolására nincs szükség).</a:t>
            </a:r>
            <a:endParaRPr lang="hu-HU" altLang="hu-HU" dirty="0">
              <a:latin typeface="Allianz Neo" pitchFamily="34" charset="-18"/>
            </a:endParaRPr>
          </a:p>
          <a:p>
            <a:pPr marL="0" indent="0"/>
            <a:endParaRPr lang="hu-HU" altLang="hu-HU" dirty="0">
              <a:latin typeface="Allianz Neo" pitchFamily="34" charset="-18"/>
            </a:endParaRPr>
          </a:p>
          <a:p>
            <a:pPr marL="0" indent="0"/>
            <a:r>
              <a:rPr lang="hu-HU" altLang="hu-HU" b="1" dirty="0">
                <a:latin typeface="Allianz Neo" pitchFamily="34" charset="-18"/>
              </a:rPr>
              <a:t>Kedvezményezett</a:t>
            </a:r>
          </a:p>
          <a:p>
            <a:pPr marL="0" indent="0"/>
            <a:r>
              <a:rPr lang="hu-HU" altLang="hu-HU" dirty="0">
                <a:latin typeface="Allianz Neo" pitchFamily="34" charset="-18"/>
              </a:rPr>
              <a:t>Kedvezményezett az a személy, aki a biztosítási esemény bekövetkezése esetén a biztosítási szolgáltatásra jogosult.</a:t>
            </a:r>
          </a:p>
          <a:p>
            <a:pPr marL="0" indent="0"/>
            <a:endParaRPr lang="hu-HU" altLang="hu-HU" dirty="0">
              <a:latin typeface="Allianz Neo" pitchFamily="34" charset="-18"/>
            </a:endParaRPr>
          </a:p>
          <a:p>
            <a:pPr marL="0" indent="0"/>
            <a:r>
              <a:rPr lang="hu-HU" altLang="hu-HU" dirty="0">
                <a:latin typeface="Allianz Neo" pitchFamily="34" charset="-18"/>
              </a:rPr>
              <a:t>Haláleseti szolgáltatás kedvezményezettje – más rendelkezés hiányában, vagy ha a kedvezményezett jelölése a biztosítási esemény bekövetkeztekor nem volt érvényben –  a biztosított örököse.</a:t>
            </a:r>
          </a:p>
          <a:p>
            <a:pPr marL="0" indent="0"/>
            <a:endParaRPr lang="hu-HU" altLang="hu-HU" dirty="0">
              <a:latin typeface="Allianz Neo" pitchFamily="34" charset="-18"/>
            </a:endParaRPr>
          </a:p>
          <a:p>
            <a:pPr marL="0" indent="0"/>
            <a:r>
              <a:rPr lang="hu-HU" altLang="hu-HU" dirty="0">
                <a:latin typeface="Allianz Neo" pitchFamily="34" charset="-18"/>
              </a:rPr>
              <a:t>A szerződő a kedvezményezettet a biztosítóhoz címzett és a biztosítónak eljuttatott írásbeli nyilatkozattal jelölheti ki. Több kedvezményezett megjelölése esetén meg kell határozni a kedvezményezés arányát. Ennek hiányában a kedvezményezés arányát egyenlőnek kell tekinteni.</a:t>
            </a:r>
            <a:endParaRPr lang="hu-HU" altLang="hu-HU" dirty="0">
              <a:solidFill>
                <a:srgbClr val="000000"/>
              </a:solidFill>
              <a:latin typeface="Allianz Neo" pitchFamily="34" charset="-18"/>
            </a:endParaRPr>
          </a:p>
          <a:p>
            <a:pPr marL="0" indent="0" hangingPunct="1">
              <a:buFontTx/>
              <a:buChar char="•"/>
            </a:pPr>
            <a:endParaRPr lang="hu-HU" altLang="hu-HU" sz="2000" dirty="0">
              <a:solidFill>
                <a:srgbClr val="000000"/>
              </a:solidFill>
              <a:latin typeface="Allianz Neo" pitchFamily="34" charset="-18"/>
            </a:endParaRPr>
          </a:p>
          <a:p>
            <a:pPr marL="0" indent="0" hangingPunct="1">
              <a:lnSpc>
                <a:spcPct val="110000"/>
              </a:lnSpc>
              <a:spcAft>
                <a:spcPts val="863"/>
              </a:spcAft>
            </a:pPr>
            <a:endParaRPr lang="hu-HU" altLang="hu-HU" dirty="0">
              <a:solidFill>
                <a:srgbClr val="000000"/>
              </a:solidFill>
              <a:latin typeface="Allianz Neo" pitchFamily="34" charset="-18"/>
            </a:endParaRPr>
          </a:p>
          <a:p>
            <a:pPr marL="0" indent="0" hangingPunct="1">
              <a:lnSpc>
                <a:spcPct val="110000"/>
              </a:lnSpc>
              <a:spcAft>
                <a:spcPts val="863"/>
              </a:spcAft>
            </a:pPr>
            <a:endParaRPr lang="hu-HU" altLang="hu-HU" dirty="0">
              <a:solidFill>
                <a:srgbClr val="000000"/>
              </a:solidFill>
              <a:latin typeface="Allianz Neo" pitchFamily="34" charset="-18"/>
            </a:endParaRPr>
          </a:p>
          <a:p>
            <a:pPr lvl="1" indent="0" eaLnBrk="1" hangingPunct="1">
              <a:spcAft>
                <a:spcPts val="1375"/>
              </a:spcAft>
            </a:pPr>
            <a:endParaRPr lang="hu-HU" altLang="hu-HU" dirty="0">
              <a:solidFill>
                <a:srgbClr val="000000"/>
              </a:solidFill>
              <a:latin typeface="Allianz Neo" pitchFamily="34" charset="-18"/>
            </a:endParaRPr>
          </a:p>
          <a:p>
            <a:pPr lvl="1" indent="0" eaLnBrk="1" hangingPunct="1">
              <a:spcAft>
                <a:spcPts val="1375"/>
              </a:spcAft>
            </a:pPr>
            <a:endParaRPr lang="hu-HU" altLang="hu-HU" dirty="0">
              <a:latin typeface="Allianz Neo" pitchFamily="34" charset="-18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0"/>
            <a:ext cx="8636000" cy="7683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108000" tIns="108000" rIns="108000" bIns="108000"/>
          <a:lstStyle/>
          <a:p>
            <a:pPr>
              <a:spcBef>
                <a:spcPts val="100"/>
              </a:spcBef>
              <a:spcAft>
                <a:spcPts val="100"/>
              </a:spcAft>
              <a:defRPr/>
            </a:pPr>
            <a:endParaRPr lang="hu-H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 descr="Standard-Headline"/>
          <p:cNvSpPr>
            <a:spLocks noGrp="1" noChangeArrowheads="1"/>
          </p:cNvSpPr>
          <p:nvPr>
            <p:ph type="title"/>
          </p:nvPr>
        </p:nvSpPr>
        <p:spPr>
          <a:xfrm>
            <a:off x="477838" y="263525"/>
            <a:ext cx="9043987" cy="504825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dirty="0">
                <a:latin typeface="Allianz Neo" panose="020B0504020203020204" pitchFamily="34" charset="-18"/>
              </a:rPr>
              <a:t>családi életbiztosítás</a:t>
            </a:r>
            <a:endParaRPr lang="en-US" altLang="hu-HU" dirty="0">
              <a:latin typeface="Allianz Neo" panose="020B0504020203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6066826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Foliennummernplatzhalter 8"/>
          <p:cNvSpPr>
            <a:spLocks noGrp="1"/>
          </p:cNvSpPr>
          <p:nvPr>
            <p:ph type="sldNum" sz="quarter" idx="2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ECFF49C4-5B2A-4C64-B3E0-4D1B3DFF859F}" type="slidenum">
              <a:rPr lang="en-GB" altLang="hu-HU" sz="800" smtClean="0">
                <a:latin typeface="Allianz Neo" panose="020B0504020203020204" pitchFamily="34" charset="-18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GB" altLang="hu-HU" sz="800">
              <a:latin typeface="Allianz Neo" panose="020B0504020203020204" pitchFamily="34" charset="-18"/>
            </a:endParaRPr>
          </a:p>
        </p:txBody>
      </p:sp>
      <p:sp>
        <p:nvSpPr>
          <p:cNvPr id="35843" name="Textplatzhalter 75"/>
          <p:cNvSpPr>
            <a:spLocks noGrp="1"/>
          </p:cNvSpPr>
          <p:nvPr>
            <p:ph type="body" sz="quarter" idx="19"/>
          </p:nvPr>
        </p:nvSpPr>
        <p:spPr bwMode="auto">
          <a:xfrm>
            <a:off x="0" y="0"/>
            <a:ext cx="8650288" cy="768350"/>
          </a:xfrm>
          <a:solidFill>
            <a:srgbClr val="FFE8B0"/>
          </a:solidFill>
          <a:ln w="9525"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hu-HU">
              <a:solidFill>
                <a:srgbClr val="FFFFFF"/>
              </a:solidFill>
              <a:latin typeface="Allianz Neo" pitchFamily="34" charset="-18"/>
            </a:endParaRPr>
          </a:p>
        </p:txBody>
      </p:sp>
      <p:graphicFrame>
        <p:nvGraphicFramePr>
          <p:cNvPr id="8" name="Tartalom helye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4557049"/>
              </p:ext>
            </p:extLst>
          </p:nvPr>
        </p:nvGraphicFramePr>
        <p:xfrm>
          <a:off x="550863" y="1270000"/>
          <a:ext cx="10728325" cy="3356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0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1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6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0854"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Allianz Neo" pitchFamily="34" charset="-18"/>
                        </a:rPr>
                        <a:t>Biztosítási esemény</a:t>
                      </a:r>
                    </a:p>
                  </a:txBody>
                  <a:tcPr marL="91439" marR="91439" marT="45681" marB="45681"/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2000" dirty="0">
                          <a:solidFill>
                            <a:schemeClr val="bg1"/>
                          </a:solidFill>
                          <a:latin typeface="Allianz Neo" pitchFamily="34" charset="-18"/>
                        </a:rPr>
                        <a:t>Területi hatály</a:t>
                      </a:r>
                      <a:endParaRPr lang="hu-HU" sz="2000" dirty="0">
                        <a:solidFill>
                          <a:schemeClr val="bg1"/>
                        </a:solidFill>
                        <a:latin typeface="Allianz Neo" pitchFamily="34" charset="-18"/>
                      </a:endParaRPr>
                    </a:p>
                  </a:txBody>
                  <a:tcPr marL="91439" marR="91439" marT="45681" marB="45681"/>
                </a:tc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Allianz Neo" pitchFamily="34" charset="-18"/>
                        </a:rPr>
                        <a:t>Jellemzők</a:t>
                      </a:r>
                    </a:p>
                  </a:txBody>
                  <a:tcPr marL="91439" marR="91439" marT="45681" marB="4568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129">
                <a:tc rowSpan="2">
                  <a:txBody>
                    <a:bodyPr/>
                    <a:lstStyle/>
                    <a:p>
                      <a:pPr hangingPunct="1">
                        <a:lnSpc>
                          <a:spcPct val="110000"/>
                        </a:lnSpc>
                        <a:spcAft>
                          <a:spcPct val="0"/>
                        </a:spcAft>
                      </a:pPr>
                      <a:r>
                        <a:rPr lang="hu-HU" altLang="hu-HU" sz="1800" dirty="0">
                          <a:latin typeface="Allianz Neo" pitchFamily="34" charset="-18"/>
                        </a:rPr>
                        <a:t>Biztosítási esemény a </a:t>
                      </a:r>
                      <a:r>
                        <a:rPr lang="hu-HU" altLang="hu-HU" sz="1800" dirty="0">
                          <a:solidFill>
                            <a:srgbClr val="000000"/>
                          </a:solidFill>
                          <a:latin typeface="Allianz Neo" pitchFamily="34" charset="-18"/>
                        </a:rPr>
                        <a:t>biztosítottnak a kockázatviselési időszakban </a:t>
                      </a:r>
                      <a:r>
                        <a:rPr lang="hu-HU" altLang="hu-HU" sz="1800" b="1" dirty="0">
                          <a:latin typeface="Allianz Neo" pitchFamily="34" charset="-18"/>
                        </a:rPr>
                        <a:t>bármely okból </a:t>
                      </a:r>
                      <a:r>
                        <a:rPr lang="hu-HU" altLang="hu-HU" sz="1800" b="1" dirty="0">
                          <a:solidFill>
                            <a:srgbClr val="000000"/>
                          </a:solidFill>
                          <a:latin typeface="Allianz Neo" pitchFamily="34" charset="-18"/>
                        </a:rPr>
                        <a:t>bekövetkezett halála. </a:t>
                      </a:r>
                    </a:p>
                    <a:p>
                      <a:endParaRPr lang="hu-HU" sz="1800" i="0" dirty="0">
                        <a:latin typeface="Allianz Neo" panose="020B0504020203020204" pitchFamily="34" charset="-18"/>
                      </a:endParaRPr>
                    </a:p>
                  </a:txBody>
                  <a:tcPr marL="91439" marR="91439" marT="45681" marB="45681" anchor="ctr"/>
                </a:tc>
                <a:tc rowSpan="2"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800" b="1" dirty="0">
                          <a:solidFill>
                            <a:srgbClr val="000000"/>
                          </a:solidFill>
                          <a:latin typeface="Allianz Neo" pitchFamily="34" charset="-18"/>
                        </a:rPr>
                        <a:t>Az egész világ.</a:t>
                      </a: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baseline="0" dirty="0">
                        <a:latin typeface="Allianz Neo" pitchFamily="34" charset="-18"/>
                      </a:endParaRPr>
                    </a:p>
                  </a:txBody>
                  <a:tcPr marL="91439" marR="91439" marT="45681" marB="45681" anchor="ctr"/>
                </a:tc>
                <a:tc>
                  <a:txBody>
                    <a:bodyPr/>
                    <a:lstStyle/>
                    <a:p>
                      <a:pPr marL="285750" marR="0" lvl="1" indent="-28575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altLang="hu-HU" sz="1800" dirty="0">
                          <a:latin typeface="Allianz Neo" pitchFamily="34" charset="-18"/>
                        </a:rPr>
                        <a:t>A minimális biztosítási összeg 200 ezer forint, amely 200 ezer forintonként emelhető 2 millió forintig.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hu-HU" sz="1800" dirty="0">
                        <a:latin typeface="Allianz Neo" panose="020B0504020203020204" pitchFamily="34" charset="-18"/>
                      </a:endParaRPr>
                    </a:p>
                  </a:txBody>
                  <a:tcPr marL="47624" marR="47624" marT="47586" marB="47586">
                    <a:solidFill>
                      <a:srgbClr val="F5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6992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1">
                        <a:buFontTx/>
                        <a:buChar char="•"/>
                      </a:pPr>
                      <a:r>
                        <a:rPr lang="hu-HU" altLang="hu-HU" sz="1800" dirty="0">
                          <a:solidFill>
                            <a:srgbClr val="000000"/>
                          </a:solidFill>
                          <a:latin typeface="Allianz Neo" pitchFamily="34" charset="-18"/>
                        </a:rPr>
                        <a:t>   A kiegészítő díja nem függ a biztosítottak </a:t>
                      </a:r>
                    </a:p>
                    <a:p>
                      <a:pPr hangingPunct="1">
                        <a:buFontTx/>
                        <a:buNone/>
                      </a:pPr>
                      <a:r>
                        <a:rPr lang="hu-HU" altLang="hu-HU" sz="1800" dirty="0">
                          <a:solidFill>
                            <a:srgbClr val="000000"/>
                          </a:solidFill>
                          <a:latin typeface="Allianz Neo" pitchFamily="34" charset="-18"/>
                        </a:rPr>
                        <a:t>     számától  és nemétől</a:t>
                      </a:r>
                    </a:p>
                    <a:p>
                      <a:pPr hangingPunct="1">
                        <a:buFontTx/>
                        <a:buNone/>
                      </a:pPr>
                      <a:endParaRPr lang="hu-HU" altLang="hu-HU" sz="1800" dirty="0">
                        <a:solidFill>
                          <a:srgbClr val="000000"/>
                        </a:solidFill>
                        <a:latin typeface="Allianz Neo" pitchFamily="34" charset="-18"/>
                      </a:endParaRPr>
                    </a:p>
                    <a:p>
                      <a:pPr hangingPunct="1">
                        <a:buFontTx/>
                        <a:buChar char="•"/>
                      </a:pPr>
                      <a:r>
                        <a:rPr lang="hu-HU" altLang="hu-HU" sz="1800" dirty="0">
                          <a:solidFill>
                            <a:srgbClr val="000000"/>
                          </a:solidFill>
                          <a:latin typeface="Allianz Neo" pitchFamily="34" charset="-18"/>
                        </a:rPr>
                        <a:t>   Nincs egészségi nyilatkozat</a:t>
                      </a:r>
                    </a:p>
                    <a:p>
                      <a:pPr hangingPunct="1">
                        <a:buFontTx/>
                        <a:buChar char="•"/>
                      </a:pPr>
                      <a:endParaRPr lang="hu-HU" altLang="hu-HU" sz="1800" dirty="0">
                        <a:solidFill>
                          <a:srgbClr val="000000"/>
                        </a:solidFill>
                        <a:latin typeface="Allianz Neo" pitchFamily="34" charset="-18"/>
                      </a:endParaRPr>
                    </a:p>
                    <a:p>
                      <a:pPr hangingPunct="1">
                        <a:buFontTx/>
                        <a:buChar char="•"/>
                      </a:pPr>
                      <a:r>
                        <a:rPr lang="hu-HU" altLang="hu-HU" sz="1800" dirty="0">
                          <a:solidFill>
                            <a:srgbClr val="000000"/>
                          </a:solidFill>
                          <a:latin typeface="Allianz Neo" pitchFamily="34" charset="-18"/>
                        </a:rPr>
                        <a:t>   Szolgáltatás 85 éves korig</a:t>
                      </a:r>
                    </a:p>
                  </a:txBody>
                  <a:tcPr marL="91439" marR="91439" marT="45681" marB="45681">
                    <a:solidFill>
                      <a:srgbClr val="F5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2" descr="Standard-Headline"/>
          <p:cNvSpPr>
            <a:spLocks noGrp="1" noChangeArrowheads="1"/>
          </p:cNvSpPr>
          <p:nvPr>
            <p:ph type="title"/>
          </p:nvPr>
        </p:nvSpPr>
        <p:spPr>
          <a:xfrm>
            <a:off x="477838" y="549275"/>
            <a:ext cx="9043987" cy="504825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dirty="0">
                <a:latin typeface="Allianz Neo" panose="020B0504020203020204" pitchFamily="34" charset="-18"/>
              </a:rPr>
              <a:t>családi életbiztosítás</a:t>
            </a:r>
            <a:endParaRPr lang="en-US" altLang="hu-HU" dirty="0">
              <a:latin typeface="Allianz Neo" panose="020B0504020203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56396100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Foliennummernplatzhalter 8"/>
          <p:cNvSpPr>
            <a:spLocks noGrp="1"/>
          </p:cNvSpPr>
          <p:nvPr>
            <p:ph type="sldNum" sz="quarter" idx="2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B0BF3663-3EA5-4BCE-BC69-CB3622E5E71A}" type="slidenum">
              <a:rPr lang="en-GB" altLang="hu-HU" sz="800" smtClean="0">
                <a:latin typeface="Allianz Neo" panose="020B0504020203020204" pitchFamily="34" charset="-18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altLang="hu-HU" sz="800">
              <a:latin typeface="Allianz Neo" panose="020B0504020203020204" pitchFamily="34" charset="-18"/>
            </a:endParaRPr>
          </a:p>
        </p:txBody>
      </p:sp>
      <p:sp>
        <p:nvSpPr>
          <p:cNvPr id="60421" name="Textplatzhalter 75"/>
          <p:cNvSpPr>
            <a:spLocks noGrp="1"/>
          </p:cNvSpPr>
          <p:nvPr>
            <p:ph type="body" sz="quarter" idx="19"/>
          </p:nvPr>
        </p:nvSpPr>
        <p:spPr bwMode="auto">
          <a:xfrm>
            <a:off x="0" y="0"/>
            <a:ext cx="8650288" cy="768350"/>
          </a:xfrm>
          <a:solidFill>
            <a:srgbClr val="FFE8B0"/>
          </a:solidFill>
          <a:ln w="9525"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dirty="0">
              <a:solidFill>
                <a:srgbClr val="FFFFFF"/>
              </a:solidFill>
              <a:latin typeface="Allianz Neo" panose="020B0504020203020204" pitchFamily="34" charset="-18"/>
            </a:endParaRPr>
          </a:p>
        </p:txBody>
      </p:sp>
      <p:sp>
        <p:nvSpPr>
          <p:cNvPr id="2" name="Title 1" descr="Standard-Headline"/>
          <p:cNvSpPr>
            <a:spLocks noGrp="1"/>
          </p:cNvSpPr>
          <p:nvPr>
            <p:ph type="title"/>
          </p:nvPr>
        </p:nvSpPr>
        <p:spPr>
          <a:xfrm>
            <a:off x="508000" y="515938"/>
            <a:ext cx="10672763" cy="514350"/>
          </a:xfrm>
        </p:spPr>
        <p:txBody>
          <a:bodyPr/>
          <a:lstStyle/>
          <a:p>
            <a:r>
              <a:rPr lang="hu-HU" dirty="0">
                <a:latin typeface="Allianz Neo" panose="020B0504020203020204" pitchFamily="34" charset="-18"/>
              </a:rPr>
              <a:t>ÁLTALÁNOS BIZTOSÍTÁSI FELTÉTELEK</a:t>
            </a:r>
            <a:endParaRPr lang="en-GB" dirty="0">
              <a:solidFill>
                <a:srgbClr val="49648C"/>
              </a:solidFill>
              <a:latin typeface="Allianz Neo" panose="020B0504020203020204" pitchFamily="34" charset="-18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94021" y="1413570"/>
            <a:ext cx="1067276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Allianz Neo" panose="020B0504020203020204" pitchFamily="34" charset="-18"/>
              </a:rPr>
              <a:t>A biztosító a szerződés egészére vonatkozóan </a:t>
            </a:r>
            <a:r>
              <a:rPr lang="hu-HU" sz="2000" b="1" dirty="0">
                <a:latin typeface="Allianz Neo" panose="020B0504020203020204" pitchFamily="34" charset="-18"/>
              </a:rPr>
              <a:t>minimum díjat </a:t>
            </a:r>
            <a:r>
              <a:rPr lang="hu-HU" sz="2000" dirty="0">
                <a:latin typeface="Allianz Neo" panose="020B0504020203020204" pitchFamily="34" charset="-18"/>
              </a:rPr>
              <a:t>határoz meg, amely </a:t>
            </a:r>
            <a:r>
              <a:rPr lang="hu-HU" sz="2000" b="1" dirty="0">
                <a:latin typeface="Allianz Neo" panose="020B0504020203020204" pitchFamily="34" charset="-18"/>
              </a:rPr>
              <a:t>8000 forint/biztosítási időszak,</a:t>
            </a:r>
            <a:r>
              <a:rPr lang="hu-HU" sz="2000" dirty="0">
                <a:latin typeface="Allianz Neo" panose="020B0504020203020204" pitchFamily="34" charset="-18"/>
              </a:rPr>
              <a:t> azaz nyolcezer forint biztosítási időszakonként.</a:t>
            </a:r>
            <a:r>
              <a:rPr lang="hu-HU" sz="2000" b="1" dirty="0">
                <a:latin typeface="Allianz Neo" panose="020B0504020203020204" pitchFamily="34" charset="-18"/>
              </a:rPr>
              <a:t> </a:t>
            </a:r>
          </a:p>
          <a:p>
            <a:endParaRPr lang="hu-HU" sz="2000" b="1" dirty="0">
              <a:latin typeface="Allianz Neo" panose="020B0504020203020204" pitchFamily="34" charset="-18"/>
            </a:endParaRPr>
          </a:p>
          <a:p>
            <a:r>
              <a:rPr lang="hu-HU" sz="2000" b="1" dirty="0">
                <a:latin typeface="Allianz Neo" panose="020B0504020203020204" pitchFamily="34" charset="-18"/>
              </a:rPr>
              <a:t>Kedvezmények:</a:t>
            </a:r>
          </a:p>
          <a:p>
            <a:endParaRPr lang="hu-HU" sz="2000" b="1" dirty="0">
              <a:latin typeface="Allianz Neo" panose="020B0504020203020204" pitchFamily="34" charset="-18"/>
            </a:endParaRPr>
          </a:p>
          <a:p>
            <a:r>
              <a:rPr lang="hu-HU" sz="2000" b="1" dirty="0">
                <a:latin typeface="Allianz Neo" panose="020B0504020203020204" pitchFamily="34" charset="-18"/>
              </a:rPr>
              <a:t>Partner kedvezmény: új lakásbiztosítási szerződés megkötése esetén, ha </a:t>
            </a:r>
            <a:r>
              <a:rPr lang="hu-HU" sz="2000" dirty="0">
                <a:latin typeface="Allianz Neo" panose="020B0504020203020204" pitchFamily="34" charset="-18"/>
              </a:rPr>
              <a:t>a szerződő megadja</a:t>
            </a:r>
          </a:p>
          <a:p>
            <a:r>
              <a:rPr lang="hu-HU" sz="2000" dirty="0">
                <a:latin typeface="Allianz Neo" panose="020B0504020203020204" pitchFamily="34" charset="-18"/>
              </a:rPr>
              <a:t>– az Allianz Hungária </a:t>
            </a:r>
            <a:r>
              <a:rPr lang="hu-HU" sz="2000" dirty="0" err="1">
                <a:latin typeface="Allianz Neo" panose="020B0504020203020204" pitchFamily="34" charset="-18"/>
              </a:rPr>
              <a:t>Zrt-nél</a:t>
            </a:r>
            <a:r>
              <a:rPr lang="hu-HU" sz="2000" dirty="0">
                <a:latin typeface="Allianz Neo" panose="020B0504020203020204" pitchFamily="34" charset="-18"/>
              </a:rPr>
              <a:t> fennálló, </a:t>
            </a:r>
            <a:r>
              <a:rPr lang="hu-HU" sz="2000" b="1" dirty="0">
                <a:latin typeface="Allianz Neo" panose="020B0504020203020204" pitchFamily="34" charset="-18"/>
              </a:rPr>
              <a:t>hatályban lévő, határozatlan tartamra</a:t>
            </a:r>
          </a:p>
          <a:p>
            <a:r>
              <a:rPr lang="hu-HU" sz="2000" b="1" dirty="0">
                <a:latin typeface="Allianz Neo" panose="020B0504020203020204" pitchFamily="34" charset="-18"/>
              </a:rPr>
              <a:t>megkötött gépjármű- vagy életbiztosítási szerződés kötvényszámát</a:t>
            </a:r>
            <a:r>
              <a:rPr lang="hu-HU" sz="2000" dirty="0">
                <a:latin typeface="Allianz Neo" panose="020B0504020203020204" pitchFamily="34" charset="-18"/>
              </a:rPr>
              <a:t>, akkor partner kedvezményt kap.</a:t>
            </a:r>
          </a:p>
          <a:p>
            <a:endParaRPr lang="hu-HU" sz="2000" dirty="0">
              <a:latin typeface="Allianz Neo" panose="020B0504020203020204" pitchFamily="34" charset="-18"/>
            </a:endParaRPr>
          </a:p>
          <a:p>
            <a:r>
              <a:rPr lang="hu-HU" sz="2000" b="1" dirty="0">
                <a:latin typeface="Allianz Neo" panose="020B0504020203020204" pitchFamily="34" charset="-18"/>
              </a:rPr>
              <a:t>Tartam kedvezmény: </a:t>
            </a:r>
            <a:r>
              <a:rPr lang="hu-HU" sz="2000" dirty="0">
                <a:latin typeface="Allianz Neo" panose="020B0504020203020204" pitchFamily="34" charset="-18"/>
              </a:rPr>
              <a:t>melynek feltétele, hogy a szerződő által nem kerül megszüntetésre a szerződés a vállalt tartam ideje alatt ügyfél felmondással, vagy díj-nemfizetéssel.</a:t>
            </a:r>
          </a:p>
          <a:p>
            <a:endParaRPr lang="hu-HU" sz="2000" dirty="0">
              <a:latin typeface="Allianz Neo" panose="020B0504020203020204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latin typeface="Allianz Neo" panose="020B0504020203020204" pitchFamily="34" charset="-18"/>
              </a:rPr>
              <a:t>3, 4 </a:t>
            </a:r>
            <a:r>
              <a:rPr lang="hu-HU" sz="2000" dirty="0">
                <a:latin typeface="Allianz Neo" panose="020B0504020203020204" pitchFamily="34" charset="-18"/>
              </a:rPr>
              <a:t>vagy </a:t>
            </a:r>
            <a:r>
              <a:rPr lang="hu-HU" sz="2000" b="1" dirty="0">
                <a:latin typeface="Allianz Neo" panose="020B0504020203020204" pitchFamily="34" charset="-18"/>
              </a:rPr>
              <a:t>5 </a:t>
            </a:r>
            <a:r>
              <a:rPr lang="hu-HU" sz="2000" dirty="0">
                <a:latin typeface="Allianz Neo" panose="020B0504020203020204" pitchFamily="34" charset="-18"/>
              </a:rPr>
              <a:t>évre.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Allianz Neo" panose="020B0504020203020204" pitchFamily="34" charset="-18"/>
              </a:rPr>
              <a:t>A kockázatviselés kezdetekor, de később a szerződés tartama alatt is vállalható.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Allianz Neo" panose="020B0504020203020204" pitchFamily="34" charset="-18"/>
              </a:rPr>
              <a:t>A vállalt tartam hosszától függően eltérő kedvezmények járnak az ügyfélnek.</a:t>
            </a:r>
          </a:p>
        </p:txBody>
      </p:sp>
    </p:spTree>
    <p:extLst>
      <p:ext uri="{BB962C8B-B14F-4D97-AF65-F5344CB8AC3E}">
        <p14:creationId xmlns:p14="http://schemas.microsoft.com/office/powerpoint/2010/main" val="13189017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2775" y="1146175"/>
            <a:ext cx="10737850" cy="50990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indent="0" eaLnBrk="1" hangingPunct="1">
              <a:spcAft>
                <a:spcPct val="0"/>
              </a:spcAft>
              <a:buFont typeface="Arial" charset="0"/>
              <a:buNone/>
            </a:pPr>
            <a:endParaRPr lang="hu-HU" altLang="hu-HU" sz="2000" b="1">
              <a:solidFill>
                <a:srgbClr val="6FA197"/>
              </a:solidFill>
              <a:latin typeface="Allianz Neo" pitchFamily="34" charset="-18"/>
            </a:endParaRPr>
          </a:p>
          <a:p>
            <a:pPr lvl="1" indent="0" eaLnBrk="1" hangingPunct="1">
              <a:spcAft>
                <a:spcPct val="0"/>
              </a:spcAft>
              <a:buFont typeface="Arial" charset="0"/>
              <a:buNone/>
            </a:pPr>
            <a:endParaRPr lang="hu-HU" altLang="hu-HU" sz="2000" b="1">
              <a:solidFill>
                <a:srgbClr val="6FA197"/>
              </a:solidFill>
              <a:latin typeface="Allianz Neo" pitchFamily="34" charset="-18"/>
            </a:endParaRPr>
          </a:p>
          <a:p>
            <a:pPr marL="0" indent="0" hangingPunct="1">
              <a:spcAft>
                <a:spcPts val="863"/>
              </a:spcAft>
            </a:pPr>
            <a:r>
              <a:rPr lang="hu-HU" altLang="hu-HU" sz="2000" b="1">
                <a:latin typeface="Allianz Neo" pitchFamily="34" charset="-18"/>
              </a:rPr>
              <a:t>6 hónap</a:t>
            </a:r>
            <a:r>
              <a:rPr lang="hu-HU" altLang="hu-HU" sz="2000">
                <a:solidFill>
                  <a:srgbClr val="000000"/>
                </a:solidFill>
                <a:latin typeface="Allianz Neo" pitchFamily="34" charset="-18"/>
              </a:rPr>
              <a:t>, kivéve, ha a biztosítási esemény a kockázatviselés kezdete után bekövetkezett baleset következménye. </a:t>
            </a:r>
          </a:p>
          <a:p>
            <a:pPr marL="0" indent="0" hangingPunct="1">
              <a:lnSpc>
                <a:spcPct val="110000"/>
              </a:lnSpc>
              <a:spcAft>
                <a:spcPts val="863"/>
              </a:spcAft>
            </a:pPr>
            <a:r>
              <a:rPr lang="hu-HU" altLang="hu-HU" sz="2000">
                <a:solidFill>
                  <a:srgbClr val="000000"/>
                </a:solidFill>
                <a:latin typeface="Allianz Neo" pitchFamily="34" charset="-18"/>
              </a:rPr>
              <a:t>Több, egymást követő családi életbiztosítás</a:t>
            </a:r>
            <a:r>
              <a:rPr lang="hu-HU" altLang="hu-HU" sz="2000">
                <a:solidFill>
                  <a:srgbClr val="FF0000"/>
                </a:solidFill>
                <a:latin typeface="Allianz Neo" pitchFamily="34" charset="-18"/>
              </a:rPr>
              <a:t> </a:t>
            </a:r>
            <a:r>
              <a:rPr lang="hu-HU" altLang="hu-HU" sz="2000">
                <a:solidFill>
                  <a:srgbClr val="000000"/>
                </a:solidFill>
                <a:latin typeface="Allianz Neo" pitchFamily="34" charset="-18"/>
              </a:rPr>
              <a:t>folyamatosnak tekintendő, ha a díjjal fedezett kiegészítő biztosítások között legfeljebb 60 nap telt el, valamint  biztosított folyamatosan biztosítottnak minősült.</a:t>
            </a:r>
          </a:p>
          <a:p>
            <a:pPr marL="0" indent="0" hangingPunct="1">
              <a:lnSpc>
                <a:spcPct val="110000"/>
              </a:lnSpc>
              <a:spcAft>
                <a:spcPts val="863"/>
              </a:spcAft>
            </a:pPr>
            <a:endParaRPr lang="hu-HU" altLang="hu-HU" sz="2000">
              <a:solidFill>
                <a:srgbClr val="000000"/>
              </a:solidFill>
              <a:latin typeface="Allianz Neo" pitchFamily="34" charset="-18"/>
            </a:endParaRPr>
          </a:p>
          <a:p>
            <a:pPr marL="0" indent="0" hangingPunct="1">
              <a:spcAft>
                <a:spcPts val="863"/>
              </a:spcAft>
            </a:pPr>
            <a:r>
              <a:rPr lang="hu-HU" altLang="hu-HU" sz="2000" b="1">
                <a:solidFill>
                  <a:srgbClr val="000000"/>
                </a:solidFill>
                <a:latin typeface="Allianz Neo" pitchFamily="34" charset="-18"/>
              </a:rPr>
              <a:t>Két éven belül bekövetkezett halál </a:t>
            </a:r>
            <a:r>
              <a:rPr lang="hu-HU" altLang="hu-HU" sz="2000">
                <a:solidFill>
                  <a:srgbClr val="000000"/>
                </a:solidFill>
                <a:latin typeface="Allianz Neo" pitchFamily="34" charset="-18"/>
              </a:rPr>
              <a:t>akkor biztosítási esemény, ha a biztosítottnak a  </a:t>
            </a:r>
            <a:r>
              <a:rPr lang="hu-HU" altLang="hu-HU" sz="2000">
                <a:latin typeface="Allianz Neo" pitchFamily="34" charset="-18"/>
              </a:rPr>
              <a:t>szerződéskötés időpontjában </a:t>
            </a:r>
            <a:r>
              <a:rPr lang="hu-HU" altLang="hu-HU" sz="2000">
                <a:solidFill>
                  <a:srgbClr val="000000"/>
                </a:solidFill>
                <a:latin typeface="Allianz Neo" pitchFamily="34" charset="-18"/>
              </a:rPr>
              <a:t>nem volt </a:t>
            </a:r>
            <a:r>
              <a:rPr lang="hu-HU" altLang="hu-HU" sz="2000" b="1">
                <a:solidFill>
                  <a:srgbClr val="000000"/>
                </a:solidFill>
                <a:latin typeface="Allianz Neo" pitchFamily="34" charset="-18"/>
              </a:rPr>
              <a:t>olyan diagnosztizált betegsége</a:t>
            </a:r>
            <a:r>
              <a:rPr lang="hu-HU" altLang="hu-HU" sz="2000">
                <a:solidFill>
                  <a:srgbClr val="000000"/>
                </a:solidFill>
                <a:latin typeface="Allianz Neo" pitchFamily="34" charset="-18"/>
              </a:rPr>
              <a:t>, melynek a halál közvetlen következménye.</a:t>
            </a:r>
          </a:p>
          <a:p>
            <a:pPr marL="0" indent="0" hangingPunct="1">
              <a:spcAft>
                <a:spcPts val="863"/>
              </a:spcAft>
            </a:pPr>
            <a:endParaRPr lang="hu-HU" altLang="hu-HU" sz="2000">
              <a:solidFill>
                <a:srgbClr val="000000"/>
              </a:solidFill>
              <a:latin typeface="Allianz Neo" pitchFamily="34" charset="-18"/>
            </a:endParaRPr>
          </a:p>
          <a:p>
            <a:pPr marL="0" indent="0" hangingPunct="1"/>
            <a:endParaRPr lang="hu-HU" altLang="hu-HU" sz="2000">
              <a:solidFill>
                <a:srgbClr val="000000"/>
              </a:solidFill>
              <a:latin typeface="Allianz Neo" pitchFamily="34" charset="-18"/>
            </a:endParaRPr>
          </a:p>
          <a:p>
            <a:pPr marL="0" indent="0" hangingPunct="1">
              <a:lnSpc>
                <a:spcPct val="110000"/>
              </a:lnSpc>
              <a:spcAft>
                <a:spcPts val="863"/>
              </a:spcAft>
            </a:pPr>
            <a:endParaRPr lang="hu-HU" altLang="hu-HU">
              <a:solidFill>
                <a:srgbClr val="000000"/>
              </a:solidFill>
              <a:latin typeface="Allianz Neo" pitchFamily="34" charset="-18"/>
            </a:endParaRPr>
          </a:p>
          <a:p>
            <a:pPr marL="0" indent="0" hangingPunct="1">
              <a:lnSpc>
                <a:spcPct val="110000"/>
              </a:lnSpc>
              <a:spcAft>
                <a:spcPts val="863"/>
              </a:spcAft>
            </a:pPr>
            <a:endParaRPr lang="hu-HU" altLang="hu-HU">
              <a:solidFill>
                <a:srgbClr val="000000"/>
              </a:solidFill>
              <a:latin typeface="Allianz Neo" pitchFamily="34" charset="-18"/>
            </a:endParaRPr>
          </a:p>
          <a:p>
            <a:pPr lvl="1" indent="0" eaLnBrk="1" hangingPunct="1">
              <a:spcAft>
                <a:spcPts val="1375"/>
              </a:spcAft>
            </a:pPr>
            <a:endParaRPr lang="hu-HU" altLang="hu-HU">
              <a:solidFill>
                <a:srgbClr val="000000"/>
              </a:solidFill>
              <a:latin typeface="Allianz Neo" pitchFamily="34" charset="-18"/>
            </a:endParaRPr>
          </a:p>
          <a:p>
            <a:pPr lvl="1" indent="0" eaLnBrk="1" hangingPunct="1">
              <a:spcAft>
                <a:spcPts val="1375"/>
              </a:spcAft>
            </a:pPr>
            <a:endParaRPr lang="hu-HU" altLang="hu-HU">
              <a:latin typeface="Allianz Neo" pitchFamily="34" charset="-18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0" y="0"/>
            <a:ext cx="8636000" cy="7683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108000" tIns="108000" rIns="108000" bIns="108000"/>
          <a:lstStyle/>
          <a:p>
            <a:pPr>
              <a:spcBef>
                <a:spcPts val="100"/>
              </a:spcBef>
              <a:spcAft>
                <a:spcPts val="100"/>
              </a:spcAft>
              <a:defRPr/>
            </a:pPr>
            <a:endParaRPr lang="hu-H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 descr="Standard-Headline"/>
          <p:cNvSpPr>
            <a:spLocks noGrp="1" noChangeArrowheads="1"/>
          </p:cNvSpPr>
          <p:nvPr>
            <p:ph type="title"/>
          </p:nvPr>
        </p:nvSpPr>
        <p:spPr>
          <a:xfrm>
            <a:off x="468313" y="269875"/>
            <a:ext cx="9043987" cy="1000125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dirty="0">
                <a:latin typeface="Allianz Neo" panose="020B0504020203020204" pitchFamily="34" charset="-18"/>
              </a:rPr>
              <a:t>Várakozási idő</a:t>
            </a:r>
            <a:endParaRPr lang="en-US" altLang="hu-HU" dirty="0">
              <a:latin typeface="Allianz Neo" panose="020B0504020203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293897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7812" name="Group 4"/>
          <p:cNvGraphicFramePr>
            <a:graphicFrameLocks noGrp="1"/>
          </p:cNvGraphicFramePr>
          <p:nvPr/>
        </p:nvGraphicFramePr>
        <p:xfrm>
          <a:off x="622300" y="2638425"/>
          <a:ext cx="10963275" cy="3689352"/>
        </p:xfrm>
        <a:graphic>
          <a:graphicData uri="http://schemas.openxmlformats.org/drawingml/2006/table">
            <a:tbl>
              <a:tblPr/>
              <a:tblGrid>
                <a:gridCol w="5958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5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4892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llianz Neo" panose="020B0504020203020204" pitchFamily="34" charset="-18"/>
                        </a:rPr>
                        <a:t>Kiegészítő családi életbiztosítás</a:t>
                      </a:r>
                      <a:endParaRPr kumimoji="0" lang="de-D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llianz Neo" panose="020B0504020203020204" pitchFamily="34" charset="-18"/>
                      </a:endParaRPr>
                    </a:p>
                  </a:txBody>
                  <a:tcPr marL="121909" marR="121909" marT="45739" marB="4573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FA19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8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30 évesnél fiatalabb</a:t>
                      </a:r>
                      <a:endParaRPr kumimoji="0" lang="de-D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lianz Neo" panose="020B0504020203020204" pitchFamily="34" charset="-18"/>
                        <a:ea typeface="+mn-ea"/>
                        <a:cs typeface="+mn-cs"/>
                      </a:endParaRPr>
                    </a:p>
                  </a:txBody>
                  <a:tcPr marL="121909" marR="121909" marT="45739" marB="4573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8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Aktuális biztosítási összeg 200%-a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lianz Neo" panose="020B0504020203020204" pitchFamily="34" charset="-18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 marL="121909" marR="121909" marT="45739" marB="4573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8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30 éves vagy annál idősebb, de 40 évesnél fiatalabb</a:t>
                      </a:r>
                      <a:endParaRPr kumimoji="0" lang="de-D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lianz Neo" panose="020B0504020203020204" pitchFamily="34" charset="-18"/>
                        <a:ea typeface="+mn-ea"/>
                        <a:cs typeface="+mn-cs"/>
                      </a:endParaRPr>
                    </a:p>
                  </a:txBody>
                  <a:tcPr marL="121909" marR="121909" marT="45739" marB="4573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8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Aktuális biztosítási összeg 150%-a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lianz Neo" panose="020B0504020203020204" pitchFamily="34" charset="-18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 marL="121909" marR="121909" marT="45739" marB="4573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8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40 éves vagy annál idősebb, de 55 évesnél fiatalabb</a:t>
                      </a:r>
                    </a:p>
                  </a:txBody>
                  <a:tcPr marL="121909" marR="121909" marT="45739" marB="4573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8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7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Aktuális biztosítási összeg 100%-a</a:t>
                      </a:r>
                    </a:p>
                  </a:txBody>
                  <a:tcPr marL="121909" marR="121909" marT="45739" marB="4573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89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ea typeface="Microsoft YaHei" charset="-122"/>
                        </a:rPr>
                        <a:t>55 éves vagy annál idősebb, de 65 évesnél fiatalabb</a:t>
                      </a:r>
                    </a:p>
                  </a:txBody>
                  <a:tcPr marL="121909" marR="121909" marT="45739" marB="4573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8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Aktuális biztosítási összeg 50%-a</a:t>
                      </a:r>
                    </a:p>
                  </a:txBody>
                  <a:tcPr marL="121909" marR="121909" marT="45739" marB="4573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489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ea typeface="Microsoft YaHei" charset="-122"/>
                        </a:rPr>
                        <a:t>65 éves vagy annál idősebb, de 85 évesnél fiatalabb</a:t>
                      </a:r>
                    </a:p>
                  </a:txBody>
                  <a:tcPr marL="121909" marR="121909" marT="45739" marB="4573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8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Aktuális biztosítási összeg 20%-a</a:t>
                      </a:r>
                    </a:p>
                  </a:txBody>
                  <a:tcPr marL="121909" marR="121909" marT="45739" marB="4573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7065" name="Szövegdoboz 4"/>
          <p:cNvSpPr txBox="1">
            <a:spLocks noChangeArrowheads="1"/>
          </p:cNvSpPr>
          <p:nvPr/>
        </p:nvSpPr>
        <p:spPr bwMode="auto">
          <a:xfrm>
            <a:off x="477838" y="1270000"/>
            <a:ext cx="112141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055" tIns="52528" rIns="105055" bIns="52528">
            <a:spAutoFit/>
          </a:bodyPr>
          <a:lstStyle>
            <a:lvl1pPr defTabSz="784225" eaLnBrk="0" hangingPunct="0">
              <a:spcBef>
                <a:spcPts val="200"/>
              </a:spcBef>
              <a:spcAft>
                <a:spcPts val="200"/>
              </a:spcAft>
              <a:buFont typeface="Arial" charset="0"/>
              <a:tabLst>
                <a:tab pos="1952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4225" eaLnBrk="0" hangingPunct="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  <a:tabLst>
                <a:tab pos="1952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4225" eaLnBrk="0" hangingPunct="0">
              <a:spcBef>
                <a:spcPts val="200"/>
              </a:spcBef>
              <a:spcAft>
                <a:spcPts val="200"/>
              </a:spcAft>
              <a:buFont typeface="Symbol" pitchFamily="18" charset="2"/>
              <a:buChar char="-"/>
              <a:tabLst>
                <a:tab pos="1952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4225" eaLnBrk="0" hangingPunc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Arial" charset="0"/>
              <a:buAutoNum type="arabicPeriod"/>
              <a:tabLst>
                <a:tab pos="1952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4225" eaLnBrk="0" hangingPunct="0">
              <a:spcBef>
                <a:spcPts val="200"/>
              </a:spcBef>
              <a:spcAft>
                <a:spcPts val="200"/>
              </a:spcAft>
              <a:buFont typeface="Arial" charset="0"/>
              <a:tabLst>
                <a:tab pos="1952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4225" eaLnBrk="0" fontAlgn="base" hangingPunct="0">
              <a:spcBef>
                <a:spcPts val="200"/>
              </a:spcBef>
              <a:spcAft>
                <a:spcPts val="200"/>
              </a:spcAft>
              <a:buFont typeface="Arial" charset="0"/>
              <a:tabLst>
                <a:tab pos="1952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4225" eaLnBrk="0" fontAlgn="base" hangingPunct="0">
              <a:spcBef>
                <a:spcPts val="200"/>
              </a:spcBef>
              <a:spcAft>
                <a:spcPts val="200"/>
              </a:spcAft>
              <a:buFont typeface="Arial" charset="0"/>
              <a:tabLst>
                <a:tab pos="1952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4225" eaLnBrk="0" fontAlgn="base" hangingPunct="0">
              <a:spcBef>
                <a:spcPts val="200"/>
              </a:spcBef>
              <a:spcAft>
                <a:spcPts val="200"/>
              </a:spcAft>
              <a:buFont typeface="Arial" charset="0"/>
              <a:tabLst>
                <a:tab pos="1952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4225" eaLnBrk="0" fontAlgn="base" hangingPunct="0">
              <a:spcBef>
                <a:spcPts val="200"/>
              </a:spcBef>
              <a:spcAft>
                <a:spcPts val="200"/>
              </a:spcAft>
              <a:buFont typeface="Arial" charset="0"/>
              <a:tabLst>
                <a:tab pos="1952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7613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defRPr/>
            </a:pPr>
            <a:r>
              <a:rPr lang="hu-HU" altLang="hu-HU" sz="2000" b="1" dirty="0">
                <a:latin typeface="Allianz Neo" pitchFamily="34" charset="-18"/>
                <a:cs typeface="Arial" pitchFamily="34" charset="0"/>
              </a:rPr>
              <a:t>A szolgáltatás összege </a:t>
            </a:r>
            <a:r>
              <a:rPr lang="hu-HU" altLang="hu-HU" sz="2000" dirty="0">
                <a:latin typeface="Allianz Neo" pitchFamily="34" charset="-18"/>
                <a:cs typeface="Arial" pitchFamily="34" charset="0"/>
              </a:rPr>
              <a:t>: </a:t>
            </a:r>
            <a:r>
              <a:rPr lang="hu-HU" altLang="hu-HU" sz="2000" dirty="0">
                <a:latin typeface="Allianz Neo" pitchFamily="34" charset="-18"/>
                <a:cs typeface="+mn-cs"/>
              </a:rPr>
              <a:t>Nem diagnosztizált betegség esetén 2 éven belül és túl az aktuális biztosítási összeg – annak a táblázatban meghatározott százaléka – a szolgáltatás összege. </a:t>
            </a:r>
          </a:p>
          <a:p>
            <a:pPr defTabSz="1217613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defRPr/>
            </a:pPr>
            <a:r>
              <a:rPr lang="hu-HU" altLang="hu-HU" sz="2000" dirty="0">
                <a:latin typeface="Allianz Neo" pitchFamily="34" charset="-18"/>
                <a:cs typeface="+mn-cs"/>
              </a:rPr>
              <a:t>(a </a:t>
            </a:r>
            <a:r>
              <a:rPr lang="hu-HU" altLang="hu-HU" sz="2000" dirty="0">
                <a:latin typeface="Allianz Neo" pitchFamily="34" charset="-18"/>
              </a:rPr>
              <a:t>szerződéskötés időpontjában </a:t>
            </a:r>
            <a:r>
              <a:rPr lang="hu-HU" altLang="hu-HU" sz="2000" dirty="0">
                <a:solidFill>
                  <a:srgbClr val="000000"/>
                </a:solidFill>
                <a:latin typeface="Allianz Neo" pitchFamily="34" charset="-18"/>
              </a:rPr>
              <a:t>nem volt olyan diagnosztizált betegsége, melynek a halál közvetlen következménye </a:t>
            </a:r>
            <a:r>
              <a:rPr lang="hu-HU" altLang="hu-HU" sz="2000" dirty="0">
                <a:latin typeface="Allianz Neo" pitchFamily="34" charset="-18"/>
              </a:rPr>
              <a:t> vagy baleset következtében halt meg a biztosított)</a:t>
            </a:r>
            <a:endParaRPr lang="hu-HU" altLang="hu-HU" sz="2000" dirty="0">
              <a:latin typeface="Allianz Neo" pitchFamily="34" charset="-18"/>
              <a:cs typeface="+mn-cs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0" y="0"/>
            <a:ext cx="8636000" cy="7683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108000" tIns="108000" rIns="108000" bIns="108000"/>
          <a:lstStyle/>
          <a:p>
            <a:pPr>
              <a:spcBef>
                <a:spcPts val="100"/>
              </a:spcBef>
              <a:spcAft>
                <a:spcPts val="100"/>
              </a:spcAft>
              <a:defRPr/>
            </a:pPr>
            <a:endParaRPr lang="hu-H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 descr="Standard-Headline"/>
          <p:cNvSpPr>
            <a:spLocks noGrp="1" noChangeArrowheads="1"/>
          </p:cNvSpPr>
          <p:nvPr>
            <p:ph type="title"/>
          </p:nvPr>
        </p:nvSpPr>
        <p:spPr>
          <a:xfrm>
            <a:off x="455613" y="271463"/>
            <a:ext cx="9045575" cy="782637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dirty="0">
                <a:latin typeface="Allianz Neo" panose="020B0504020203020204" pitchFamily="34" charset="-18"/>
              </a:rPr>
              <a:t>Szolgáltatás szabályai</a:t>
            </a:r>
          </a:p>
        </p:txBody>
      </p:sp>
    </p:spTree>
    <p:extLst>
      <p:ext uri="{BB962C8B-B14F-4D97-AF65-F5344CB8AC3E}">
        <p14:creationId xmlns:p14="http://schemas.microsoft.com/office/powerpoint/2010/main" val="35487539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7812" name="Group 4"/>
          <p:cNvGraphicFramePr>
            <a:graphicFrameLocks noGrp="1"/>
          </p:cNvGraphicFramePr>
          <p:nvPr/>
        </p:nvGraphicFramePr>
        <p:xfrm>
          <a:off x="573088" y="2062163"/>
          <a:ext cx="10963275" cy="4119955"/>
        </p:xfrm>
        <a:graphic>
          <a:graphicData uri="http://schemas.openxmlformats.org/drawingml/2006/table">
            <a:tbl>
              <a:tblPr/>
              <a:tblGrid>
                <a:gridCol w="6144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8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4705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llianz Neo" panose="020B0504020203020204" pitchFamily="34" charset="-18"/>
                        </a:rPr>
                        <a:t>Kiegészítő családi életbiztosítás</a:t>
                      </a:r>
                      <a:endParaRPr kumimoji="0" lang="de-D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llianz Neo" panose="020B0504020203020204" pitchFamily="34" charset="-18"/>
                      </a:endParaRPr>
                    </a:p>
                  </a:txBody>
                  <a:tcPr marL="121909" marR="121909" marT="45725" marB="4572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FA19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9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30 évesnél fiatalabb</a:t>
                      </a:r>
                      <a:endParaRPr kumimoji="0" lang="de-D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lianz Neo" panose="020B0504020203020204" pitchFamily="34" charset="-18"/>
                        <a:ea typeface="+mn-ea"/>
                        <a:cs typeface="+mn-cs"/>
                      </a:endParaRPr>
                    </a:p>
                  </a:txBody>
                  <a:tcPr marL="121909" marR="121909" marT="45725" marB="4572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8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 két évvel korábbi  biztosítási összeg 200%-a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lianz Neo" panose="020B0504020203020204" pitchFamily="34" charset="-18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 marL="121909" marR="121909" marT="45725" marB="4572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9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30 éves vagy annál idősebb, de 40 évesnél fiatalabb</a:t>
                      </a:r>
                      <a:endParaRPr kumimoji="0" lang="de-D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lianz Neo" panose="020B0504020203020204" pitchFamily="34" charset="-18"/>
                        <a:ea typeface="+mn-ea"/>
                        <a:cs typeface="+mn-cs"/>
                      </a:endParaRPr>
                    </a:p>
                  </a:txBody>
                  <a:tcPr marL="121909" marR="121909" marT="45725" marB="4572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8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 két évvel korábbi  biztosítási összeg  150%-a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lianz Neo" panose="020B0504020203020204" pitchFamily="34" charset="-18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 marL="121909" marR="121909" marT="45725" marB="4572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9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40 éves vagy annál idősebb, de 55 évesnél fiatalabb</a:t>
                      </a:r>
                    </a:p>
                  </a:txBody>
                  <a:tcPr marL="121909" marR="121909" marT="45725" marB="4572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8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75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 két évvel korábbi  biztosítási összeg  100%-a</a:t>
                      </a:r>
                    </a:p>
                  </a:txBody>
                  <a:tcPr marL="121909" marR="121909" marT="45725" marB="4572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97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ea typeface="Microsoft YaHei" charset="-122"/>
                        </a:rPr>
                        <a:t>55 éves vagy annál idősebb, de 65 évesnél fiatalabb</a:t>
                      </a:r>
                    </a:p>
                  </a:txBody>
                  <a:tcPr marL="121909" marR="121909" marT="45725" marB="4572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8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 két évvel korábbi  biztosítási összeg  50%-a</a:t>
                      </a:r>
                    </a:p>
                  </a:txBody>
                  <a:tcPr marL="121909" marR="121909" marT="45725" marB="4572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097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ea typeface="Microsoft YaHei" charset="-122"/>
                        </a:rPr>
                        <a:t>65 éves vagy annál idősebb, de 85 évesnél fiatalabb</a:t>
                      </a:r>
                    </a:p>
                  </a:txBody>
                  <a:tcPr marL="121909" marR="121909" marT="45725" marB="4572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8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lianz Neo" panose="020B0504020203020204" pitchFamily="34" charset="-18"/>
                          <a:ea typeface="+mn-ea"/>
                          <a:cs typeface="+mn-cs"/>
                        </a:rPr>
                        <a:t>A két évvel korábbi  biztosítási összeg  25%-a</a:t>
                      </a:r>
                    </a:p>
                  </a:txBody>
                  <a:tcPr marL="121909" marR="121909" marT="45725" marB="4572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7065" name="Szövegdoboz 4"/>
          <p:cNvSpPr txBox="1">
            <a:spLocks noChangeArrowheads="1"/>
          </p:cNvSpPr>
          <p:nvPr/>
        </p:nvSpPr>
        <p:spPr bwMode="auto">
          <a:xfrm>
            <a:off x="576263" y="1341438"/>
            <a:ext cx="112141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055" tIns="52528" rIns="105055" bIns="52528">
            <a:spAutoFit/>
          </a:bodyPr>
          <a:lstStyle>
            <a:lvl1pPr defTabSz="784225" eaLnBrk="0" hangingPunct="0">
              <a:spcBef>
                <a:spcPts val="200"/>
              </a:spcBef>
              <a:spcAft>
                <a:spcPts val="200"/>
              </a:spcAft>
              <a:buFont typeface="Arial" charset="0"/>
              <a:tabLst>
                <a:tab pos="1952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4225" eaLnBrk="0" hangingPunct="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  <a:tabLst>
                <a:tab pos="1952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4225" eaLnBrk="0" hangingPunct="0">
              <a:spcBef>
                <a:spcPts val="200"/>
              </a:spcBef>
              <a:spcAft>
                <a:spcPts val="200"/>
              </a:spcAft>
              <a:buFont typeface="Symbol" pitchFamily="18" charset="2"/>
              <a:buChar char="-"/>
              <a:tabLst>
                <a:tab pos="1952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4225" eaLnBrk="0" hangingPunc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Arial" charset="0"/>
              <a:buAutoNum type="arabicPeriod"/>
              <a:tabLst>
                <a:tab pos="1952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4225" eaLnBrk="0" hangingPunct="0">
              <a:spcBef>
                <a:spcPts val="200"/>
              </a:spcBef>
              <a:spcAft>
                <a:spcPts val="200"/>
              </a:spcAft>
              <a:buFont typeface="Arial" charset="0"/>
              <a:tabLst>
                <a:tab pos="1952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4225" eaLnBrk="0" fontAlgn="base" hangingPunct="0">
              <a:spcBef>
                <a:spcPts val="200"/>
              </a:spcBef>
              <a:spcAft>
                <a:spcPts val="200"/>
              </a:spcAft>
              <a:buFont typeface="Arial" charset="0"/>
              <a:tabLst>
                <a:tab pos="1952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4225" eaLnBrk="0" fontAlgn="base" hangingPunct="0">
              <a:spcBef>
                <a:spcPts val="200"/>
              </a:spcBef>
              <a:spcAft>
                <a:spcPts val="200"/>
              </a:spcAft>
              <a:buFont typeface="Arial" charset="0"/>
              <a:tabLst>
                <a:tab pos="1952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4225" eaLnBrk="0" fontAlgn="base" hangingPunct="0">
              <a:spcBef>
                <a:spcPts val="200"/>
              </a:spcBef>
              <a:spcAft>
                <a:spcPts val="200"/>
              </a:spcAft>
              <a:buFont typeface="Arial" charset="0"/>
              <a:tabLst>
                <a:tab pos="1952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4225" eaLnBrk="0" fontAlgn="base" hangingPunct="0">
              <a:spcBef>
                <a:spcPts val="200"/>
              </a:spcBef>
              <a:spcAft>
                <a:spcPts val="200"/>
              </a:spcAft>
              <a:buFont typeface="Arial" charset="0"/>
              <a:tabLst>
                <a:tab pos="1952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7613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defRPr/>
            </a:pPr>
            <a:r>
              <a:rPr lang="hu-HU" altLang="hu-HU" sz="2000" b="1" dirty="0">
                <a:latin typeface="Allianz Neo" pitchFamily="34" charset="-18"/>
                <a:cs typeface="Arial" pitchFamily="34" charset="0"/>
              </a:rPr>
              <a:t>A szolgáltatás összege </a:t>
            </a:r>
            <a:r>
              <a:rPr lang="hu-HU" altLang="hu-HU" sz="2000" dirty="0">
                <a:latin typeface="Allianz Neo" pitchFamily="34" charset="-18"/>
                <a:cs typeface="Arial" pitchFamily="34" charset="0"/>
              </a:rPr>
              <a:t>: </a:t>
            </a:r>
            <a:r>
              <a:rPr lang="hu-HU" altLang="hu-HU" sz="2000" dirty="0">
                <a:latin typeface="Allianz Neo" pitchFamily="34" charset="-18"/>
                <a:cs typeface="+mn-cs"/>
              </a:rPr>
              <a:t>Diagnosztizált betegség esetén 2 éven túl hal meg a biztosított.</a:t>
            </a:r>
          </a:p>
        </p:txBody>
      </p:sp>
      <p:sp>
        <p:nvSpPr>
          <p:cNvPr id="6" name="Téglalap 5"/>
          <p:cNvSpPr/>
          <p:nvPr/>
        </p:nvSpPr>
        <p:spPr>
          <a:xfrm>
            <a:off x="0" y="0"/>
            <a:ext cx="8636000" cy="7683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108000" tIns="108000" rIns="108000" bIns="108000"/>
          <a:lstStyle/>
          <a:p>
            <a:pPr>
              <a:spcBef>
                <a:spcPts val="100"/>
              </a:spcBef>
              <a:spcAft>
                <a:spcPts val="100"/>
              </a:spcAft>
              <a:defRPr/>
            </a:pPr>
            <a:endParaRPr lang="hu-H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 descr="Standard-Headline"/>
          <p:cNvSpPr>
            <a:spLocks noGrp="1" noChangeArrowheads="1"/>
          </p:cNvSpPr>
          <p:nvPr>
            <p:ph type="title"/>
          </p:nvPr>
        </p:nvSpPr>
        <p:spPr>
          <a:xfrm>
            <a:off x="455613" y="271463"/>
            <a:ext cx="9045575" cy="782637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dirty="0">
                <a:latin typeface="Allianz Neo" panose="020B0504020203020204" pitchFamily="34" charset="-18"/>
              </a:rPr>
              <a:t>A Szolgáltatás szabályai</a:t>
            </a:r>
          </a:p>
        </p:txBody>
      </p:sp>
    </p:spTree>
    <p:extLst>
      <p:ext uri="{BB962C8B-B14F-4D97-AF65-F5344CB8AC3E}">
        <p14:creationId xmlns:p14="http://schemas.microsoft.com/office/powerpoint/2010/main" val="25403408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Datumsplatzhalter 141"/>
          <p:cNvSpPr>
            <a:spLocks noGrp="1"/>
          </p:cNvSpPr>
          <p:nvPr>
            <p:ph type="dt" sz="quarter" idx="4294967295"/>
          </p:nvPr>
        </p:nvSpPr>
        <p:spPr bwMode="auto">
          <a:xfrm>
            <a:off x="1414463" y="6494463"/>
            <a:ext cx="1306512" cy="1238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22F94F8F-3BD5-463A-AECD-E7EF545EBBB9}" type="datetime5">
              <a:rPr lang="en-US" altLang="hu-HU" sz="800" smtClean="0"/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3-Jun-20</a:t>
            </a:fld>
            <a:endParaRPr lang="en-GB" altLang="hu-HU" sz="800"/>
          </a:p>
        </p:txBody>
      </p:sp>
      <p:sp>
        <p:nvSpPr>
          <p:cNvPr id="45062" name="Foliennummernplatzhalt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180763" y="6494463"/>
            <a:ext cx="51435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A59897E6-885D-4094-B194-D87A7BB9CD97}" type="slidenum">
              <a:rPr lang="de-DE" altLang="hu-HU" sz="800" smtClean="0"/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de-DE" altLang="hu-HU" sz="800"/>
          </a:p>
        </p:txBody>
      </p:sp>
      <p:sp>
        <p:nvSpPr>
          <p:cNvPr id="76805" name="Textplatzhalter 10"/>
          <p:cNvSpPr>
            <a:spLocks noGrp="1"/>
          </p:cNvSpPr>
          <p:nvPr>
            <p:ph type="body" sz="quarter" idx="19"/>
          </p:nvPr>
        </p:nvSpPr>
        <p:spPr bwMode="auto">
          <a:xfrm>
            <a:off x="0" y="0"/>
            <a:ext cx="8650288" cy="768350"/>
          </a:xfrm>
          <a:solidFill>
            <a:srgbClr val="FFE8B0"/>
          </a:solidFill>
          <a:ln w="9525"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altLang="hu-HU" dirty="0">
              <a:solidFill>
                <a:srgbClr val="FFFFFF"/>
              </a:solidFill>
            </a:endParaRPr>
          </a:p>
        </p:txBody>
      </p:sp>
      <p:sp>
        <p:nvSpPr>
          <p:cNvPr id="4" name="Title 3" descr="Standard-Headline"/>
          <p:cNvSpPr>
            <a:spLocks noGrp="1"/>
          </p:cNvSpPr>
          <p:nvPr>
            <p:ph type="title"/>
          </p:nvPr>
        </p:nvSpPr>
        <p:spPr>
          <a:xfrm>
            <a:off x="508000" y="515938"/>
            <a:ext cx="10672763" cy="514350"/>
          </a:xfrm>
        </p:spPr>
        <p:txBody>
          <a:bodyPr/>
          <a:lstStyle/>
          <a:p>
            <a:pPr>
              <a:defRPr/>
            </a:pPr>
            <a:r>
              <a:rPr lang="hu-HU" dirty="0">
                <a:solidFill>
                  <a:srgbClr val="49648C"/>
                </a:solidFill>
                <a:latin typeface="Allianz Neo"/>
              </a:rPr>
              <a:t>Termék jellemzők</a:t>
            </a:r>
            <a:endParaRPr lang="en-US" dirty="0">
              <a:solidFill>
                <a:srgbClr val="49648C"/>
              </a:solidFill>
              <a:latin typeface="Allianz Neo"/>
            </a:endParaRPr>
          </a:p>
        </p:txBody>
      </p:sp>
      <p:sp>
        <p:nvSpPr>
          <p:cNvPr id="78854" name="Téglalap 2"/>
          <p:cNvSpPr>
            <a:spLocks noChangeArrowheads="1"/>
          </p:cNvSpPr>
          <p:nvPr/>
        </p:nvSpPr>
        <p:spPr bwMode="auto">
          <a:xfrm>
            <a:off x="478583" y="1341562"/>
            <a:ext cx="5688631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ts val="200"/>
              </a:spcBef>
              <a:spcAft>
                <a:spcPts val="20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1pPr>
            <a:lvl2pPr marL="179388" indent="-179388" eaLnBrk="0" hangingPunct="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354013" indent="-179388" eaLnBrk="0" hangingPunct="0">
              <a:spcBef>
                <a:spcPts val="200"/>
              </a:spcBef>
              <a:spcAft>
                <a:spcPts val="200"/>
              </a:spcAft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</a:defRPr>
            </a:lvl3pPr>
            <a:lvl4pPr marL="236538" indent="-236538" eaLnBrk="0" hangingPunc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200"/>
              </a:spcBef>
              <a:spcAft>
                <a:spcPts val="200"/>
              </a:spcAft>
              <a:buFont typeface="Arial" charset="0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7613" eaLnBrk="0" fontAlgn="base" hangingPunct="0">
              <a:spcBef>
                <a:spcPts val="200"/>
              </a:spcBef>
              <a:spcAft>
                <a:spcPts val="200"/>
              </a:spcAft>
              <a:buFont typeface="Arial" charset="0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7613" eaLnBrk="0" fontAlgn="base" hangingPunct="0">
              <a:spcBef>
                <a:spcPts val="200"/>
              </a:spcBef>
              <a:spcAft>
                <a:spcPts val="200"/>
              </a:spcAft>
              <a:buFont typeface="Arial" charset="0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7613" eaLnBrk="0" fontAlgn="base" hangingPunct="0">
              <a:spcBef>
                <a:spcPts val="200"/>
              </a:spcBef>
              <a:spcAft>
                <a:spcPts val="200"/>
              </a:spcAft>
              <a:buFont typeface="Arial" charset="0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7613" eaLnBrk="0" fontAlgn="base" hangingPunct="0">
              <a:spcBef>
                <a:spcPts val="200"/>
              </a:spcBef>
              <a:spcAft>
                <a:spcPts val="200"/>
              </a:spcAft>
              <a:buFont typeface="Arial" charset="0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4" indent="-45720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200" dirty="0">
                <a:latin typeface="Allianz Neo" panose="020B0504020203020204" pitchFamily="34" charset="0"/>
              </a:rPr>
              <a:t>A lakásbiztosítás megköthető csak épületre, csak ingóságra, vagy épületre és ingóságra együtt. </a:t>
            </a:r>
          </a:p>
          <a:p>
            <a:pPr marL="0" lvl="4" indent="0"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u-HU" altLang="hu-HU" sz="2200" dirty="0">
                <a:latin typeface="Allianz Neo" panose="020B0504020203020204" pitchFamily="34" charset="0"/>
              </a:rPr>
              <a:t>      Társasházi kapcsolat nem jelölhető.</a:t>
            </a:r>
          </a:p>
          <a:p>
            <a:pPr marL="457200" lvl="4" indent="-45720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hu-HU" altLang="hu-HU" sz="2200" dirty="0">
              <a:latin typeface="Allianz Neo" panose="020B0504020203020204" pitchFamily="34" charset="0"/>
            </a:endParaRPr>
          </a:p>
          <a:p>
            <a:pPr marL="457200" lvl="4" indent="-45720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200" dirty="0">
                <a:latin typeface="Allianz Neo" panose="020B0504020203020204" pitchFamily="34" charset="0"/>
              </a:rPr>
              <a:t>Vályog-vegyes falazat esetén a kockázatelbírálási folyamat változatlan.</a:t>
            </a:r>
          </a:p>
          <a:p>
            <a:pPr marL="457200" lvl="4" indent="-45720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hu-HU" altLang="hu-HU" sz="2200" dirty="0">
              <a:latin typeface="Allianz Neo" panose="020B0504020203020204" pitchFamily="34" charset="0"/>
            </a:endParaRPr>
          </a:p>
          <a:p>
            <a:pPr marL="457200" lvl="4" indent="-45720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200" dirty="0">
                <a:latin typeface="Allianz Neo" panose="020B0504020203020204" pitchFamily="34" charset="0"/>
              </a:rPr>
              <a:t>Ajánlat befejezési lehetőségek</a:t>
            </a:r>
          </a:p>
          <a:p>
            <a:pPr marL="1371600" lvl="6" indent="-457200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hu-HU" altLang="hu-HU" sz="2200" dirty="0">
                <a:latin typeface="Allianz Neo" panose="020B0504020203020204" pitchFamily="34" charset="0"/>
              </a:rPr>
              <a:t>Egylapos</a:t>
            </a:r>
          </a:p>
          <a:p>
            <a:pPr marL="1371600" lvl="6" indent="-457200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hu-HU" altLang="hu-HU" sz="2200" dirty="0">
                <a:latin typeface="Allianz Neo" panose="020B0504020203020204" pitchFamily="34" charset="0"/>
              </a:rPr>
              <a:t>Elektronikus aláírás</a:t>
            </a:r>
          </a:p>
          <a:p>
            <a:pPr marL="1371600" lvl="6" indent="-457200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hu-HU" altLang="hu-HU" sz="2200" dirty="0">
                <a:latin typeface="Allianz Neo" panose="020B0504020203020204" pitchFamily="34" charset="0"/>
              </a:rPr>
              <a:t>Ügyfél általi befejezés.</a:t>
            </a:r>
          </a:p>
        </p:txBody>
      </p:sp>
      <p:sp>
        <p:nvSpPr>
          <p:cNvPr id="8" name="Téglalap 2"/>
          <p:cNvSpPr>
            <a:spLocks noChangeArrowheads="1"/>
          </p:cNvSpPr>
          <p:nvPr/>
        </p:nvSpPr>
        <p:spPr bwMode="auto">
          <a:xfrm>
            <a:off x="6222505" y="1213909"/>
            <a:ext cx="547260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ts val="200"/>
              </a:spcBef>
              <a:spcAft>
                <a:spcPts val="20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1pPr>
            <a:lvl2pPr marL="179388" indent="-179388" eaLnBrk="0" hangingPunct="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354013" indent="-179388" eaLnBrk="0" hangingPunct="0">
              <a:spcBef>
                <a:spcPts val="200"/>
              </a:spcBef>
              <a:spcAft>
                <a:spcPts val="200"/>
              </a:spcAft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</a:defRPr>
            </a:lvl3pPr>
            <a:lvl4pPr marL="236538" indent="-236538" eaLnBrk="0" hangingPunc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200"/>
              </a:spcBef>
              <a:spcAft>
                <a:spcPts val="200"/>
              </a:spcAft>
              <a:buFont typeface="Arial" charset="0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7613" eaLnBrk="0" fontAlgn="base" hangingPunct="0">
              <a:spcBef>
                <a:spcPts val="200"/>
              </a:spcBef>
              <a:spcAft>
                <a:spcPts val="200"/>
              </a:spcAft>
              <a:buFont typeface="Arial" charset="0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7613" eaLnBrk="0" fontAlgn="base" hangingPunct="0">
              <a:spcBef>
                <a:spcPts val="200"/>
              </a:spcBef>
              <a:spcAft>
                <a:spcPts val="200"/>
              </a:spcAft>
              <a:buFont typeface="Arial" charset="0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7613" eaLnBrk="0" fontAlgn="base" hangingPunct="0">
              <a:spcBef>
                <a:spcPts val="200"/>
              </a:spcBef>
              <a:spcAft>
                <a:spcPts val="200"/>
              </a:spcAft>
              <a:buFont typeface="Arial" charset="0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7613" eaLnBrk="0" fontAlgn="base" hangingPunct="0">
              <a:spcBef>
                <a:spcPts val="200"/>
              </a:spcBef>
              <a:spcAft>
                <a:spcPts val="200"/>
              </a:spcAft>
              <a:buFont typeface="Arial" charset="0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u-HU" altLang="hu-HU" sz="2200" dirty="0">
                <a:latin typeface="Allianz Neo"/>
              </a:rPr>
              <a:t>Új </a:t>
            </a:r>
            <a:r>
              <a:rPr lang="hu-HU" altLang="hu-HU" sz="2200" dirty="0" err="1">
                <a:latin typeface="Allianz Neo"/>
              </a:rPr>
              <a:t>tarifálási</a:t>
            </a:r>
            <a:r>
              <a:rPr lang="hu-HU" altLang="hu-HU" sz="2200" dirty="0">
                <a:latin typeface="Allianz Neo"/>
              </a:rPr>
              <a:t> paraméterek: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200" dirty="0">
                <a:latin typeface="Allianz Neo"/>
              </a:rPr>
              <a:t>Területi szorzó irányító szám alapján </a:t>
            </a:r>
          </a:p>
          <a:p>
            <a:pPr marL="457200" lvl="4" indent="-45720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200" dirty="0">
                <a:latin typeface="Allianz Neo"/>
              </a:rPr>
              <a:t>Épület emeleteinek a száma</a:t>
            </a:r>
          </a:p>
          <a:p>
            <a:pPr marL="457200" lvl="4" indent="-45720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200" dirty="0">
                <a:latin typeface="Allianz Neo"/>
              </a:rPr>
              <a:t>Melyik emeleten található az ingatlan</a:t>
            </a:r>
          </a:p>
          <a:p>
            <a:pPr marL="457200" lvl="4" indent="-45720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200" dirty="0">
                <a:latin typeface="Allianz Neo"/>
              </a:rPr>
              <a:t>Szerződő kora</a:t>
            </a:r>
          </a:p>
          <a:p>
            <a:pPr marL="457200" lvl="4" indent="-45720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200" dirty="0">
                <a:latin typeface="Allianz Neo"/>
              </a:rPr>
              <a:t>Tartamkedvezmény </a:t>
            </a:r>
          </a:p>
          <a:p>
            <a:pPr marL="0" lvl="4" indent="0" eaLnBrk="1" hangingPunct="1">
              <a:spcBef>
                <a:spcPct val="0"/>
              </a:spcBef>
              <a:spcAft>
                <a:spcPct val="0"/>
              </a:spcAft>
              <a:defRPr/>
            </a:pPr>
            <a:endParaRPr lang="hu-HU" altLang="hu-HU" sz="2200" dirty="0">
              <a:latin typeface="Allianz Neo"/>
            </a:endParaRPr>
          </a:p>
          <a:p>
            <a:pPr marL="0" lvl="4" indent="0"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u-HU" altLang="hu-HU" sz="2200" dirty="0">
                <a:latin typeface="Allianz Neo"/>
              </a:rPr>
              <a:t>Van kérdés a</a:t>
            </a:r>
          </a:p>
          <a:p>
            <a:pPr marL="457200" lvl="4" indent="-45720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200" dirty="0">
                <a:latin typeface="Allianz Neo"/>
              </a:rPr>
              <a:t>Riasztórendszerre</a:t>
            </a:r>
          </a:p>
          <a:p>
            <a:pPr marL="457200" lvl="4" indent="-45720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200" dirty="0">
                <a:latin typeface="Allianz Neo"/>
              </a:rPr>
              <a:t>Fűtési módra is.</a:t>
            </a:r>
          </a:p>
          <a:p>
            <a:pPr marL="0" lvl="4" indent="0"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u-HU" altLang="hu-HU" sz="2200" dirty="0">
                <a:latin typeface="Allianz Neo"/>
              </a:rPr>
              <a:t>Ezek a díjat nem módosítják.</a:t>
            </a:r>
          </a:p>
          <a:p>
            <a:pPr marL="0" lvl="4" indent="0" eaLnBrk="1" hangingPunct="1">
              <a:spcBef>
                <a:spcPct val="0"/>
              </a:spcBef>
              <a:spcAft>
                <a:spcPct val="0"/>
              </a:spcAft>
              <a:defRPr/>
            </a:pPr>
            <a:endParaRPr lang="hu-HU" altLang="hu-HU" sz="2200" dirty="0">
              <a:latin typeface="Allianz Neo"/>
            </a:endParaRPr>
          </a:p>
        </p:txBody>
      </p:sp>
    </p:spTree>
    <p:extLst>
      <p:ext uri="{BB962C8B-B14F-4D97-AF65-F5344CB8AC3E}">
        <p14:creationId xmlns:p14="http://schemas.microsoft.com/office/powerpoint/2010/main" val="3303558113"/>
      </p:ext>
    </p:extLst>
  </p:cSld>
  <p:clrMapOvr>
    <a:masterClrMapping/>
  </p:clrMapOvr>
  <p:transition spd="slow">
    <p:cover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Foliennummernplatzhalter 6"/>
          <p:cNvSpPr>
            <a:spLocks noGrp="1"/>
          </p:cNvSpPr>
          <p:nvPr>
            <p:ph type="sldNum" sz="quarter" idx="2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4F0D778D-EFD1-4106-ACA9-25694D2D80CD}" type="slidenum">
              <a:rPr lang="en-GB" altLang="hu-HU" sz="800" smtClean="0">
                <a:latin typeface="Allianz Neo" panose="020B0504020203020204" pitchFamily="34" charset="-18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n-GB" altLang="hu-HU" sz="800">
              <a:latin typeface="Allianz Neo" panose="020B0504020203020204" pitchFamily="34" charset="-18"/>
            </a:endParaRPr>
          </a:p>
        </p:txBody>
      </p:sp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C853F723-E5F3-41E9-A6C0-373A09150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964975"/>
              </p:ext>
            </p:extLst>
          </p:nvPr>
        </p:nvGraphicFramePr>
        <p:xfrm>
          <a:off x="495300" y="203451"/>
          <a:ext cx="10702181" cy="6452685"/>
        </p:xfrm>
        <a:graphic>
          <a:graphicData uri="http://schemas.openxmlformats.org/drawingml/2006/table">
            <a:tbl>
              <a:tblPr/>
              <a:tblGrid>
                <a:gridCol w="300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4845"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121917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4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49648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85" marR="1978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000" b="1" dirty="0">
                          <a:latin typeface="Allianz Neo" panose="020B0504020203020204"/>
                        </a:rPr>
                        <a:t>FEDEZETI VÁLTOZÁSOK ÖSSZEFOGLALÁSA</a:t>
                      </a:r>
                    </a:p>
                  </a:txBody>
                  <a:tcPr marL="19785" marR="1978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5755">
                <a:tc>
                  <a:txBody>
                    <a:bodyPr/>
                    <a:lstStyle/>
                    <a:p>
                      <a:pPr marR="1009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effectLst/>
                        <a:latin typeface="Allianz Neo" panose="020B0504020203020204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1800" kern="1200" dirty="0">
                        <a:solidFill>
                          <a:schemeClr val="tx1"/>
                        </a:solidFill>
                        <a:effectLst/>
                        <a:latin typeface="Allianz Neo" panose="020B0504020203020204"/>
                        <a:ea typeface="+mn-ea"/>
                        <a:cs typeface="+mn-cs"/>
                      </a:endParaRPr>
                    </a:p>
                    <a:p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1.    A földrengés minden csomagnak kötelezően része lett.</a:t>
                      </a:r>
                    </a:p>
                    <a:p>
                      <a:endParaRPr lang="hu-HU" sz="1800" kern="1200" dirty="0">
                        <a:solidFill>
                          <a:schemeClr val="tx1"/>
                        </a:solidFill>
                        <a:effectLst/>
                        <a:latin typeface="Allianz Neo" panose="020B0504020203020204"/>
                        <a:ea typeface="+mn-ea"/>
                        <a:cs typeface="+mn-cs"/>
                      </a:endParaRPr>
                    </a:p>
                    <a:p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2.     Lehetőség lesz a szabadban tárolt vagyontárgyak biztosítására: ez 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technikailag nem egy kiegészítő </a:t>
                      </a: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lesz, hanem ugyanúgy, mint a megújuló energiarendszer, 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egy vagyonkategória, amihez a szerződő adja meg a biztosítási összeget és az alap biztosítási események fognak rá vonatkozni </a:t>
                      </a: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(azaz biztosítási összeg megadással választja az ügyfél az erre vonatkozó fedezetet) + rövidzárlat</a:t>
                      </a:r>
                    </a:p>
                    <a:p>
                      <a:endParaRPr lang="hu-HU" sz="1800" kern="1200" dirty="0">
                        <a:solidFill>
                          <a:schemeClr val="tx1"/>
                        </a:solidFill>
                        <a:effectLst/>
                        <a:latin typeface="Allianz Neo" panose="020B0504020203020204"/>
                        <a:ea typeface="+mn-ea"/>
                        <a:cs typeface="+mn-cs"/>
                      </a:endParaRPr>
                    </a:p>
                    <a:p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Szabadban tárolt vagyontárgyak:</a:t>
                      </a:r>
                    </a:p>
                    <a:p>
                      <a:endParaRPr lang="hu-HU" sz="1800" kern="1200" dirty="0">
                        <a:solidFill>
                          <a:schemeClr val="tx1"/>
                        </a:solidFill>
                        <a:effectLst/>
                        <a:latin typeface="Allianz Neo" panose="020B0504020203020204"/>
                        <a:ea typeface="+mn-ea"/>
                        <a:cs typeface="+mn-cs"/>
                      </a:endParaRPr>
                    </a:p>
                    <a:p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Biztosítási események:</a:t>
                      </a:r>
                    </a:p>
                    <a:p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A kockázatviselés helyén használati jellegénél fogva szabadban lévő 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kerti bútor(ok), ideiglenes sátrak/árnyékolók, grillsütők, mobil kemence, kerti világítás, kutyaház, kerti zuhany, mobil jakuzzi, kerti öntözőrendszerek, kerti gyerekjátékok,</a:t>
                      </a:r>
                    </a:p>
                    <a:p>
                      <a:endParaRPr lang="hu-HU" sz="1800" kern="1200" dirty="0">
                        <a:solidFill>
                          <a:schemeClr val="tx1"/>
                        </a:solidFill>
                        <a:effectLst/>
                        <a:latin typeface="Allianz Neo" panose="020B0504020203020204"/>
                        <a:ea typeface="+mn-ea"/>
                        <a:cs typeface="+mn-cs"/>
                      </a:endParaRPr>
                    </a:p>
                    <a:p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Kockázatviselésből kizárt vagyontárgyak:</a:t>
                      </a:r>
                      <a:endParaRPr lang="hu-HU" sz="1800" kern="1200" dirty="0">
                        <a:solidFill>
                          <a:schemeClr val="tx1"/>
                        </a:solidFill>
                        <a:effectLst/>
                        <a:latin typeface="Allianz Neo" panose="020B0504020203020204"/>
                        <a:ea typeface="+mn-ea"/>
                        <a:cs typeface="+mn-cs"/>
                      </a:endParaRPr>
                    </a:p>
                    <a:p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- a mobil jakuzzi lágy lemez vagy fólia burkolata,</a:t>
                      </a:r>
                    </a:p>
                    <a:p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- akkumulátoros gyermek járművek (különösen: kismotor, kisautó, traktor, roller),</a:t>
                      </a:r>
                    </a:p>
                    <a:p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- a "Háztartási ingóságok" és a "Különleges ingóságok" vagyonkategória-részben biztosítható vagyontárgyak.</a:t>
                      </a:r>
                    </a:p>
                    <a:p>
                      <a:r>
                        <a:rPr lang="hu-HU" sz="12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hu-HU" sz="12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4414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Foliennummernplatzhalter 6"/>
          <p:cNvSpPr>
            <a:spLocks noGrp="1"/>
          </p:cNvSpPr>
          <p:nvPr>
            <p:ph type="sldNum" sz="quarter" idx="2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4F0D778D-EFD1-4106-ACA9-25694D2D80CD}" type="slidenum">
              <a:rPr lang="en-GB" altLang="hu-HU" sz="800" smtClean="0">
                <a:latin typeface="Allianz Neo" panose="020B0504020203020204" pitchFamily="34" charset="-18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en-GB" altLang="hu-HU" sz="800">
              <a:latin typeface="Allianz Neo" panose="020B0504020203020204" pitchFamily="34" charset="-18"/>
            </a:endParaRPr>
          </a:p>
        </p:txBody>
      </p:sp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C853F723-E5F3-41E9-A6C0-373A09150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930293"/>
              </p:ext>
            </p:extLst>
          </p:nvPr>
        </p:nvGraphicFramePr>
        <p:xfrm>
          <a:off x="495300" y="477466"/>
          <a:ext cx="10702181" cy="5292080"/>
        </p:xfrm>
        <a:graphic>
          <a:graphicData uri="http://schemas.openxmlformats.org/drawingml/2006/table">
            <a:tbl>
              <a:tblPr/>
              <a:tblGrid>
                <a:gridCol w="300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0"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121917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4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49648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85" marR="1978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000" b="1" dirty="0">
                          <a:latin typeface="Allianz Neo" panose="020B0504020203020204"/>
                        </a:rPr>
                        <a:t>FEDEZETI VÁLTOZÁSOK ÖSSZEFOGLALÁSA</a:t>
                      </a:r>
                    </a:p>
                  </a:txBody>
                  <a:tcPr marL="19785" marR="1978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5755">
                <a:tc>
                  <a:txBody>
                    <a:bodyPr/>
                    <a:lstStyle/>
                    <a:p>
                      <a:pPr marR="1009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effectLst/>
                        <a:latin typeface="Allianz Neo" panose="020B0504020203020204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1200" kern="1200" dirty="0">
                        <a:solidFill>
                          <a:schemeClr val="tx1"/>
                        </a:solidFill>
                        <a:effectLst/>
                        <a:latin typeface="Allianz Neo" panose="020B0504020203020204"/>
                        <a:ea typeface="+mn-ea"/>
                        <a:cs typeface="+mn-cs"/>
                      </a:endParaRPr>
                    </a:p>
                    <a:p>
                      <a:endParaRPr lang="hu-HU" sz="1800" kern="1200" dirty="0">
                        <a:solidFill>
                          <a:schemeClr val="tx1"/>
                        </a:solidFill>
                        <a:effectLst/>
                        <a:latin typeface="Allianz Neo" panose="020B0504020203020204"/>
                        <a:ea typeface="+mn-ea"/>
                        <a:cs typeface="+mn-cs"/>
                      </a:endParaRPr>
                    </a:p>
                    <a:p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a tűz és elemi károkat fogjuk téríteni a vagyonkategória bevezetésétől. Ezek a károk tehát következők: tűz, robbanás, villámcsapás, villámcsapás másodlagos hatása, vihar, felhőszakadás, jégverés, hónyomás, árvíz és földrengés + rövidzárlat.</a:t>
                      </a:r>
                    </a:p>
                    <a:p>
                      <a:endParaRPr lang="hu-HU" sz="1800" b="1" kern="1200" dirty="0">
                        <a:solidFill>
                          <a:schemeClr val="tx1"/>
                        </a:solidFill>
                        <a:effectLst/>
                        <a:latin typeface="Allianz Neo" panose="020B0504020203020204"/>
                        <a:ea typeface="+mn-ea"/>
                        <a:cs typeface="+mn-cs"/>
                      </a:endParaRPr>
                    </a:p>
                    <a:p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Ezeken kívül biztosítási eseményenként 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legfeljebb 100 000 forintig térítjük meg a szabadban tárolt vagyontárgyak eltulajdonításából eredő károkat</a:t>
                      </a: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, valamint az azokban keletkezett 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betöréses lopáskárokat, amennyiben az eltulajdonítás a kockázatviselési helyen lévő zárt helyiségből történik, függetlenül a tárolásra szolgáló helyiség káridőponti védettségi szintjétől.</a:t>
                      </a:r>
                    </a:p>
                    <a:p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A 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polikarbonát vagy üveg fedés a különálló, szilárd falazatú, épített medencéknél a Különleges üveg fedezetbe kerül fixen, tehát az 1 milliós kezdeti limit vonatkozik rá. </a:t>
                      </a:r>
                    </a:p>
                    <a:p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Itt arra kell vigyázni, hogy üveg fedezet csak Extra és Max csomagban van.</a:t>
                      </a:r>
                    </a:p>
                    <a:p>
                      <a:endParaRPr lang="hu-HU" sz="1800" kern="1200" dirty="0">
                        <a:solidFill>
                          <a:schemeClr val="tx1"/>
                        </a:solidFill>
                        <a:effectLst/>
                        <a:latin typeface="Allianz Neo" panose="020B050402020302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A 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szabadban tárolt vagyontárgyakra is kiterjed a rövidzárlat kockázat. </a:t>
                      </a:r>
                    </a:p>
                    <a:p>
                      <a:endParaRPr lang="hu-HU" sz="1800" kern="1200" dirty="0">
                        <a:solidFill>
                          <a:schemeClr val="tx1"/>
                        </a:solidFill>
                        <a:effectLst/>
                        <a:latin typeface="Allianz Neo" panose="020B0504020203020204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4367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Foliennummernplatzhalter 6"/>
          <p:cNvSpPr>
            <a:spLocks noGrp="1"/>
          </p:cNvSpPr>
          <p:nvPr>
            <p:ph type="sldNum" sz="quarter" idx="2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4F0D778D-EFD1-4106-ACA9-25694D2D80CD}" type="slidenum">
              <a:rPr lang="en-GB" altLang="hu-HU" sz="800" smtClean="0">
                <a:latin typeface="Allianz Neo" panose="020B0504020203020204" pitchFamily="34" charset="-18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en-GB" altLang="hu-HU" sz="800">
              <a:latin typeface="Allianz Neo" panose="020B0504020203020204" pitchFamily="34" charset="-18"/>
            </a:endParaRPr>
          </a:p>
        </p:txBody>
      </p:sp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C853F723-E5F3-41E9-A6C0-373A09150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642557"/>
              </p:ext>
            </p:extLst>
          </p:nvPr>
        </p:nvGraphicFramePr>
        <p:xfrm>
          <a:off x="495300" y="477466"/>
          <a:ext cx="10702181" cy="5749280"/>
        </p:xfrm>
        <a:graphic>
          <a:graphicData uri="http://schemas.openxmlformats.org/drawingml/2006/table">
            <a:tbl>
              <a:tblPr/>
              <a:tblGrid>
                <a:gridCol w="300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0"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121917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4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49648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785" marR="1978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6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000" b="1" dirty="0">
                          <a:latin typeface="Allianz Neo" panose="020B0504020203020204"/>
                        </a:rPr>
                        <a:t>FEDEZETI VÁLTOZÁSOK ÖSSZEFOGLALÁSA</a:t>
                      </a:r>
                    </a:p>
                  </a:txBody>
                  <a:tcPr marL="19785" marR="1978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5755">
                <a:tc>
                  <a:txBody>
                    <a:bodyPr/>
                    <a:lstStyle/>
                    <a:p>
                      <a:pPr marR="1009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effectLst/>
                        <a:latin typeface="Allianz Neo" panose="020B0504020203020204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1200" kern="1200" dirty="0">
                        <a:solidFill>
                          <a:schemeClr val="tx1"/>
                        </a:solidFill>
                        <a:effectLst/>
                        <a:latin typeface="Allianz Neo" panose="020B0504020203020204"/>
                        <a:ea typeface="+mn-ea"/>
                        <a:cs typeface="+mn-cs"/>
                      </a:endParaRPr>
                    </a:p>
                    <a:p>
                      <a:r>
                        <a:rPr lang="hu-HU" sz="12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 </a:t>
                      </a:r>
                      <a:endParaRPr lang="hu-HU" sz="1800" kern="1200" dirty="0">
                        <a:solidFill>
                          <a:schemeClr val="tx1"/>
                        </a:solidFill>
                        <a:effectLst/>
                        <a:latin typeface="Allianz Neo" panose="020B0504020203020204"/>
                        <a:ea typeface="+mn-ea"/>
                        <a:cs typeface="+mn-cs"/>
                      </a:endParaRPr>
                    </a:p>
                    <a:p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EMA és E-termék változások:</a:t>
                      </a:r>
                    </a:p>
                    <a:p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az EMA és e-termék kedvezmény megszűnik</a:t>
                      </a: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, helyette egy 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pótdíjrendszer kerül bevezetésre, ami az e-termék nem választása miatti pótdíj</a:t>
                      </a: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, amelynek értelmében, az alap az e-termék.</a:t>
                      </a:r>
                    </a:p>
                    <a:p>
                      <a:endParaRPr lang="hu-HU" sz="1800" kern="1200" dirty="0">
                        <a:solidFill>
                          <a:schemeClr val="tx1"/>
                        </a:solidFill>
                        <a:effectLst/>
                        <a:latin typeface="Allianz Neo" panose="020B0504020203020204"/>
                        <a:ea typeface="+mn-ea"/>
                        <a:cs typeface="+mn-cs"/>
                      </a:endParaRPr>
                    </a:p>
                    <a:p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E-termék feltételei:</a:t>
                      </a:r>
                    </a:p>
                    <a:p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• a szerződő és a díjfizető megegyezik,</a:t>
                      </a:r>
                    </a:p>
                    <a:p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• a díjfizetés módja bankkártya, banki átutalás vagy lehívás,</a:t>
                      </a:r>
                    </a:p>
                    <a:p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•a díjfizetés gyakorisága éves, féléves vagy negyedéves,</a:t>
                      </a:r>
                    </a:p>
                    <a:p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• a szerződő az elektronikus úton történő kommunikáció érdekében a szerződő személyéhez kapcsolódó valós, az elektronikus értesítések fogadására alkalmas e-mail címet, valamint valós, a szöveges üzenetek (SMS) és a telefonhívások fogadására alkalmas mobiltelefonszámot adott meg, továbbá</a:t>
                      </a:r>
                    </a:p>
                    <a:p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• a szerződő elfogadta az Ügyfélportál általános szerződési feltételeit.</a:t>
                      </a:r>
                    </a:p>
                    <a:p>
                      <a:endParaRPr lang="hu-HU" sz="1800" kern="1200" dirty="0">
                        <a:solidFill>
                          <a:schemeClr val="tx1"/>
                        </a:solidFill>
                        <a:effectLst/>
                        <a:latin typeface="Allianz Neo" panose="020B050402020302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Minden ettől eltérő kommunikációs módot, amit az ügyfél választ, azt </a:t>
                      </a:r>
                      <a:r>
                        <a:rPr lang="hu-HU" sz="1800" kern="1200" dirty="0" err="1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pótdíjazzuk</a:t>
                      </a: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. (ld. Korábban)</a:t>
                      </a:r>
                    </a:p>
                    <a:p>
                      <a:endParaRPr lang="hu-HU" sz="1800" kern="1200" dirty="0">
                        <a:solidFill>
                          <a:schemeClr val="tx1"/>
                        </a:solidFill>
                        <a:effectLst/>
                        <a:latin typeface="Allianz Neo" panose="020B0504020203020204"/>
                        <a:ea typeface="+mn-ea"/>
                        <a:cs typeface="+mn-cs"/>
                      </a:endParaRPr>
                    </a:p>
                    <a:p>
                      <a:endParaRPr lang="hu-HU" sz="1800" kern="1200" dirty="0">
                        <a:solidFill>
                          <a:schemeClr val="tx1"/>
                        </a:solidFill>
                        <a:effectLst/>
                        <a:latin typeface="Allianz Neo" panose="020B0504020203020204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741028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Foliennummernplatzhalter 6"/>
          <p:cNvSpPr>
            <a:spLocks noGrp="1"/>
          </p:cNvSpPr>
          <p:nvPr>
            <p:ph type="sldNum" sz="quarter" idx="2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4F0D778D-EFD1-4106-ACA9-25694D2D80CD}" type="slidenum">
              <a:rPr lang="en-GB" altLang="hu-HU" sz="800" smtClean="0">
                <a:latin typeface="Allianz Neo" panose="020B0504020203020204" pitchFamily="34" charset="-18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en-GB" altLang="hu-HU" sz="800">
              <a:latin typeface="Allianz Neo" panose="020B0504020203020204" pitchFamily="34" charset="-18"/>
            </a:endParaRPr>
          </a:p>
        </p:txBody>
      </p:sp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C853F723-E5F3-41E9-A6C0-373A09150E50}"/>
              </a:ext>
            </a:extLst>
          </p:cNvPr>
          <p:cNvGraphicFramePr>
            <a:graphicFrameLocks noGrp="1"/>
          </p:cNvGraphicFramePr>
          <p:nvPr/>
        </p:nvGraphicFramePr>
        <p:xfrm>
          <a:off x="622598" y="189434"/>
          <a:ext cx="10702181" cy="5760720"/>
        </p:xfrm>
        <a:graphic>
          <a:graphicData uri="http://schemas.openxmlformats.org/drawingml/2006/table">
            <a:tbl>
              <a:tblPr/>
              <a:tblGrid>
                <a:gridCol w="300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042"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121917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4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49648C"/>
                        </a:solidFill>
                        <a:effectLst/>
                        <a:latin typeface="Allianz Neo" panose="020B0504020203020204"/>
                        <a:ea typeface="+mn-ea"/>
                        <a:cs typeface="+mn-cs"/>
                      </a:endParaRPr>
                    </a:p>
                  </a:txBody>
                  <a:tcPr marL="19785" marR="1978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30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Új többletszolgáltatás – MTS – záradék </a:t>
                      </a:r>
                      <a:r>
                        <a:rPr lang="hu-HU" sz="2400" b="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(MAX csomagban fixen beépítve)</a:t>
                      </a:r>
                    </a:p>
                  </a:txBody>
                  <a:tcPr marL="19785" marR="1978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6454">
                <a:tc>
                  <a:txBody>
                    <a:bodyPr/>
                    <a:lstStyle/>
                    <a:p>
                      <a:pPr marR="1009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hu-H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MTS - többletszolgáltatás: 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a Max csomagban fixen beépített </a:t>
                      </a: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(és nem választható) 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fedezetbővítéssel fogunk fedezetet adni egyes a kisebb csomagban biztosítási eseményeknél kizárásként, vagy szolgáltatás korlátozásként meghatározott eseményre</a:t>
                      </a:r>
                    </a:p>
                    <a:p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MTS záradék - Többletszolgáltatás záradék az Allianz Otthonom lakásbiztosítás Max csomagjához</a:t>
                      </a:r>
                    </a:p>
                    <a:p>
                      <a:endParaRPr lang="hu-HU" sz="1800" kern="1200" dirty="0">
                        <a:solidFill>
                          <a:schemeClr val="tx1"/>
                        </a:solidFill>
                        <a:effectLst/>
                        <a:latin typeface="Allianz Neo" panose="020B0504020203020204"/>
                        <a:ea typeface="+mn-ea"/>
                        <a:cs typeface="+mn-cs"/>
                      </a:endParaRPr>
                    </a:p>
                    <a:p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Minden Max csomagban megkötött Allianz Otthonom lakásbiztosítási szerződés jelen záradékkal egészül ki, </a:t>
                      </a: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mellyel a II. Vagyonbiztosítási fedezetek különös biztosítási feltételek, 5. Biztosítási események pontjában meghatározott egyes biztosítási események és azok kizárásai, szolgáltatás feltételei az alábbiak szerint módosulnak:</a:t>
                      </a:r>
                    </a:p>
                    <a:p>
                      <a:endParaRPr lang="hu-HU" sz="1800" kern="1200" dirty="0">
                        <a:solidFill>
                          <a:schemeClr val="tx1"/>
                        </a:solidFill>
                        <a:effectLst/>
                        <a:latin typeface="Allianz Neo" panose="020B0504020203020204"/>
                        <a:ea typeface="+mn-ea"/>
                        <a:cs typeface="+mn-cs"/>
                      </a:endParaRPr>
                    </a:p>
                    <a:p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-          tűzkár esetén a rendeltetésüknél fogva tűznek, lángnak, hőhatásnak kitett vagyontárgyakban keletkező tűzkárokat abban az esetben is megtéríti a biztosító, ha a tűz más vagyontárgyakra nem terjed tovább,</a:t>
                      </a:r>
                    </a:p>
                    <a:p>
                      <a:endParaRPr lang="hu-HU" sz="1800" kern="1200" dirty="0">
                        <a:solidFill>
                          <a:schemeClr val="tx1"/>
                        </a:solidFill>
                        <a:effectLst/>
                        <a:latin typeface="Allianz Neo" panose="020B0504020203020204"/>
                        <a:ea typeface="+mn-ea"/>
                        <a:cs typeface="+mn-cs"/>
                      </a:endParaRPr>
                    </a:p>
                    <a:p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-          robbanás- és robbantáskár esetén, megtéríti a biztosító a légijárműtől eredő hangrobbanás által okozott károkat,</a:t>
                      </a:r>
                    </a:p>
                    <a:p>
                      <a:endParaRPr lang="hu-HU" sz="1800" kern="1200" dirty="0">
                        <a:solidFill>
                          <a:schemeClr val="tx1"/>
                        </a:solidFill>
                        <a:effectLst/>
                        <a:latin typeface="Allianz Neo" panose="020B0504020203020204"/>
                        <a:ea typeface="+mn-ea"/>
                        <a:cs typeface="+mn-cs"/>
                      </a:endParaRPr>
                    </a:p>
                    <a:p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-          viharkárnak minősülnek az óránként 54 km sebességet el nem érő szél, légmozgás által okozott károk is,</a:t>
                      </a:r>
                      <a:endParaRPr lang="hu-HU" sz="1800" dirty="0">
                        <a:effectLst/>
                        <a:latin typeface="Allianz Neo" panose="020B0504020203020204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9972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Foliennummernplatzhalter 6"/>
          <p:cNvSpPr>
            <a:spLocks noGrp="1"/>
          </p:cNvSpPr>
          <p:nvPr>
            <p:ph type="sldNum" sz="quarter" idx="2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4F0D778D-EFD1-4106-ACA9-25694D2D80CD}" type="slidenum">
              <a:rPr lang="en-GB" altLang="hu-HU" sz="800" smtClean="0">
                <a:latin typeface="Allianz Neo" panose="020B0504020203020204" pitchFamily="34" charset="-18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en-GB" altLang="hu-HU" sz="800">
              <a:latin typeface="Allianz Neo" panose="020B0504020203020204" pitchFamily="34" charset="-18"/>
            </a:endParaRPr>
          </a:p>
        </p:txBody>
      </p:sp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C853F723-E5F3-41E9-A6C0-373A09150E50}"/>
              </a:ext>
            </a:extLst>
          </p:cNvPr>
          <p:cNvGraphicFramePr>
            <a:graphicFrameLocks noGrp="1"/>
          </p:cNvGraphicFramePr>
          <p:nvPr/>
        </p:nvGraphicFramePr>
        <p:xfrm>
          <a:off x="622598" y="189434"/>
          <a:ext cx="10702181" cy="7161806"/>
        </p:xfrm>
        <a:graphic>
          <a:graphicData uri="http://schemas.openxmlformats.org/drawingml/2006/table">
            <a:tbl>
              <a:tblPr/>
              <a:tblGrid>
                <a:gridCol w="300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035">
                <a:tc>
                  <a:txBody>
                    <a:bodyPr/>
                    <a:lstStyle>
                      <a:lvl1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tx1"/>
                        </a:buClr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8940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33512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8084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4265613" indent="-608013" defTabSz="1217613" eaLnBrk="0" fontAlgn="base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121917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4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49648C"/>
                        </a:solidFill>
                        <a:effectLst/>
                        <a:latin typeface="Allianz Neo" panose="020B0504020203020204"/>
                        <a:ea typeface="+mn-ea"/>
                        <a:cs typeface="+mn-cs"/>
                      </a:endParaRPr>
                    </a:p>
                  </a:txBody>
                  <a:tcPr marL="19785" marR="1978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30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Új többletszolgáltatás – MTS – záradék </a:t>
                      </a:r>
                      <a:r>
                        <a:rPr lang="hu-HU" sz="2400" b="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(MAX csomagban fixen beépítve)</a:t>
                      </a:r>
                    </a:p>
                  </a:txBody>
                  <a:tcPr marL="19785" marR="1978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2423">
                <a:tc>
                  <a:txBody>
                    <a:bodyPr/>
                    <a:lstStyle/>
                    <a:p>
                      <a:pPr marR="1009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 dirty="0">
                        <a:effectLst/>
                        <a:latin typeface="Allianz Neo" panose="020B0504020203020204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-          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felhőszakadáskár</a:t>
                      </a:r>
                      <a:r>
                        <a:rPr lang="hu-HU" sz="1800" b="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 esetében megtéríti a biztosító</a:t>
                      </a:r>
                    </a:p>
                    <a:p>
                      <a:pPr marL="271463" indent="-271463"/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o   az olyan károkat, amelyeket a kockázatviselési helyen lehullott olyan csapadék okozott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, amely 20 perc alatt mért átlagos intenzitásának mértéke nem érte le a 0,75 mm/perc értéket, vagy a 24 óra alatt a 30 mm-t,</a:t>
                      </a:r>
                    </a:p>
                    <a:p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o   az 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épületek külső vakolatában, külső festésében </a:t>
                      </a: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keletkezett károkat,</a:t>
                      </a:r>
                    </a:p>
                    <a:p>
                      <a:pPr marL="271463" indent="-271463"/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o   a 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talajszint alatti padozatú helyiségek </a:t>
                      </a: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elöntése következtében 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a használatuknál fogva </a:t>
                      </a:r>
                      <a:r>
                        <a:rPr lang="hu-HU" sz="1800" b="1" kern="1200" dirty="0" err="1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rendeltetésszerűen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 a padozaton tárolt ingóságokban (pl. bútorokban) keletkezett károkat,</a:t>
                      </a:r>
                    </a:p>
                    <a:p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-          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csőtöréskár megtéríti a biztosító a hűtési, gáz és gőzvezetékek, továbbá ezek tartozékai, szerelvényei cseréjének költségét,</a:t>
                      </a:r>
                    </a:p>
                    <a:p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-         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 beázás </a:t>
                      </a: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kár esetén megtéríti a biztosító</a:t>
                      </a:r>
                    </a:p>
                    <a:p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o   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a nyitva hagyott ajtó, ablak miatti beázás károkat biztosítási időszakonként egy alkalommal</a:t>
                      </a: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o   valamely helyiség csapadékvíz miatti ismételt beázása esetén a biztosító akkor is téríti a keletkezett vízkárt, ha a korábban beázott felületet helyreállították, valamint az előzménykárt okozó hibát szakember kijavította, és 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a javítás igazolt időpontját követő egy éven belül történt az újabb meghibásodás,</a:t>
                      </a:r>
                    </a:p>
                    <a:p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-          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elfolyt víz miatti veszteség </a:t>
                      </a: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biztosítási időszakonként egy alkalommal legfeljebb  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200  000 Ft-ig térül</a:t>
                      </a: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-          vandalizmuskár esetén a biztosító megtéríti 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a kaputelefon kültéri egységeinek megrongálása miatt a beltéri egységekben keletkezett károkat.</a:t>
                      </a:r>
                    </a:p>
                    <a:p>
                      <a:endParaRPr lang="hu-HU" sz="1800" kern="1200" dirty="0">
                        <a:solidFill>
                          <a:schemeClr val="tx1"/>
                        </a:solidFill>
                        <a:effectLst/>
                        <a:latin typeface="Allianz Neo" panose="020B050402020302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>
                          <a:solidFill>
                            <a:schemeClr val="tx1"/>
                          </a:solidFill>
                          <a:effectLst/>
                          <a:latin typeface="Allianz Neo" panose="020B0504020203020204"/>
                          <a:ea typeface="+mn-ea"/>
                          <a:cs typeface="+mn-cs"/>
                        </a:rPr>
                        <a:t>Max csomag kötésekor az 5. Biztosítási események egyéb, jelen záradékban nem érintett pontjai/meghatározásai változatlanul</a:t>
                      </a:r>
                      <a:endParaRPr lang="hu-HU" sz="1800" dirty="0">
                        <a:effectLst/>
                        <a:latin typeface="Allianz Neo" panose="020B0504020203020204"/>
                        <a:ea typeface="Calibri"/>
                        <a:cs typeface="Times New Roman"/>
                      </a:endParaRPr>
                    </a:p>
                    <a:p>
                      <a:endParaRPr lang="hu-HU" sz="1800" kern="1200" dirty="0">
                        <a:solidFill>
                          <a:schemeClr val="tx1"/>
                        </a:solidFill>
                        <a:effectLst/>
                        <a:latin typeface="Allianz Neo" panose="020B0504020203020204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8206">
                <a:tc>
                  <a:txBody>
                    <a:bodyPr/>
                    <a:lstStyle/>
                    <a:p>
                      <a:pPr marR="1009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 dirty="0">
                        <a:effectLst/>
                        <a:latin typeface="Allianz Neo" panose="020B0504020203020204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 dirty="0">
                        <a:effectLst/>
                        <a:latin typeface="Allianz Neo" panose="020B0504020203020204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226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7646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19344" cy="6858000"/>
          </a:xfrm>
          <a:prstGeom prst="rect">
            <a:avLst/>
          </a:prstGeom>
        </p:spPr>
      </p:pic>
      <p:sp>
        <p:nvSpPr>
          <p:cNvPr id="78851" name="Textplatzhalter 3"/>
          <p:cNvSpPr>
            <a:spLocks noGrp="1"/>
          </p:cNvSpPr>
          <p:nvPr>
            <p:ph type="body" sz="quarter" idx="19"/>
          </p:nvPr>
        </p:nvSpPr>
        <p:spPr bwMode="auto">
          <a:xfrm>
            <a:off x="5421660" y="0"/>
            <a:ext cx="4032447" cy="4869953"/>
          </a:xfrm>
          <a:solidFill>
            <a:srgbClr val="FFE8B0"/>
          </a:solidFill>
          <a:ln w="9525"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hu-HU" altLang="hu-HU" dirty="0">
              <a:solidFill>
                <a:srgbClr val="FFFFFF"/>
              </a:solidFill>
              <a:latin typeface="Allianz Neo" panose="020B0504020203020204" pitchFamily="34" charset="-18"/>
            </a:endParaRPr>
          </a:p>
        </p:txBody>
      </p:sp>
      <p:sp>
        <p:nvSpPr>
          <p:cNvPr id="11" name="Titel 10" descr="Standard-Headline"/>
          <p:cNvSpPr>
            <a:spLocks noGrp="1"/>
          </p:cNvSpPr>
          <p:nvPr>
            <p:ph type="title"/>
          </p:nvPr>
        </p:nvSpPr>
        <p:spPr>
          <a:xfrm>
            <a:off x="1414686" y="549474"/>
            <a:ext cx="7560840" cy="1440160"/>
          </a:xfrm>
        </p:spPr>
        <p:txBody>
          <a:bodyPr/>
          <a:lstStyle/>
          <a:p>
            <a:pPr algn="ctr" defTabSz="1219170" fontAlgn="auto">
              <a:spcAft>
                <a:spcPts val="0"/>
              </a:spcAft>
              <a:defRPr/>
            </a:pPr>
            <a:r>
              <a:rPr lang="hu-HU" dirty="0">
                <a:solidFill>
                  <a:srgbClr val="003781"/>
                </a:solidFill>
                <a:latin typeface="Allianz Neo" panose="020B0504020203020204" pitchFamily="34" charset="-18"/>
              </a:rPr>
              <a:t>vége</a:t>
            </a:r>
            <a:br>
              <a:rPr lang="hu-HU" dirty="0">
                <a:solidFill>
                  <a:srgbClr val="003781"/>
                </a:solidFill>
                <a:latin typeface="Allianz Neo" panose="020B0504020203020204" pitchFamily="34" charset="-18"/>
              </a:rPr>
            </a:br>
            <a:r>
              <a:rPr lang="hu-HU" dirty="0">
                <a:solidFill>
                  <a:srgbClr val="003781"/>
                </a:solidFill>
                <a:latin typeface="Allianz Neo" panose="020B0504020203020204" pitchFamily="34" charset="-18"/>
              </a:rPr>
              <a:t>Köszönöm a figyelmet!</a:t>
            </a:r>
            <a:endParaRPr lang="en-GB" dirty="0">
              <a:solidFill>
                <a:srgbClr val="003781"/>
              </a:solidFill>
              <a:latin typeface="Allianz Neo" panose="020B0504020203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928861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Foliennummernplatzhalter 8"/>
          <p:cNvSpPr>
            <a:spLocks noGrp="1"/>
          </p:cNvSpPr>
          <p:nvPr>
            <p:ph type="sldNum" sz="quarter" idx="2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B0BF3663-3EA5-4BCE-BC69-CB3622E5E71A}" type="slidenum">
              <a:rPr lang="en-GB" altLang="hu-HU" sz="800" smtClean="0">
                <a:latin typeface="Allianz Neo" panose="020B0504020203020204" pitchFamily="34" charset="-18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altLang="hu-HU" sz="800">
              <a:latin typeface="Allianz Neo" panose="020B0504020203020204" pitchFamily="34" charset="-18"/>
            </a:endParaRPr>
          </a:p>
        </p:txBody>
      </p:sp>
      <p:sp>
        <p:nvSpPr>
          <p:cNvPr id="60421" name="Textplatzhalter 75"/>
          <p:cNvSpPr>
            <a:spLocks noGrp="1"/>
          </p:cNvSpPr>
          <p:nvPr>
            <p:ph type="body" sz="quarter" idx="19"/>
          </p:nvPr>
        </p:nvSpPr>
        <p:spPr bwMode="auto">
          <a:xfrm>
            <a:off x="0" y="0"/>
            <a:ext cx="8650288" cy="768350"/>
          </a:xfrm>
          <a:solidFill>
            <a:srgbClr val="FFE8B0"/>
          </a:solidFill>
          <a:ln w="9525"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dirty="0">
              <a:solidFill>
                <a:srgbClr val="FFFFFF"/>
              </a:solidFill>
              <a:latin typeface="Allianz Neo" panose="020B0504020203020204" pitchFamily="34" charset="-18"/>
            </a:endParaRPr>
          </a:p>
        </p:txBody>
      </p:sp>
      <p:sp>
        <p:nvSpPr>
          <p:cNvPr id="2" name="Title 1" descr="Standard-Headline"/>
          <p:cNvSpPr>
            <a:spLocks noGrp="1"/>
          </p:cNvSpPr>
          <p:nvPr>
            <p:ph type="title"/>
          </p:nvPr>
        </p:nvSpPr>
        <p:spPr>
          <a:xfrm>
            <a:off x="508000" y="515938"/>
            <a:ext cx="10672763" cy="514350"/>
          </a:xfrm>
        </p:spPr>
        <p:txBody>
          <a:bodyPr/>
          <a:lstStyle/>
          <a:p>
            <a:r>
              <a:rPr lang="hu-HU" dirty="0">
                <a:latin typeface="Allianz Neo" panose="020B0504020203020204" pitchFamily="34" charset="-18"/>
              </a:rPr>
              <a:t>További kedvezmények</a:t>
            </a:r>
            <a:endParaRPr lang="en-GB" dirty="0">
              <a:solidFill>
                <a:srgbClr val="49648C"/>
              </a:solidFill>
              <a:latin typeface="Allianz Neo" panose="020B0504020203020204" pitchFamily="34" charset="-18"/>
            </a:endParaRPr>
          </a:p>
        </p:txBody>
      </p:sp>
      <p:grpSp>
        <p:nvGrpSpPr>
          <p:cNvPr id="8" name="Gruppieren 2926"/>
          <p:cNvGrpSpPr>
            <a:grpSpLocks/>
          </p:cNvGrpSpPr>
          <p:nvPr/>
        </p:nvGrpSpPr>
        <p:grpSpPr bwMode="auto">
          <a:xfrm>
            <a:off x="305522" y="2658664"/>
            <a:ext cx="2592288" cy="2537296"/>
            <a:chOff x="9082088" y="3300413"/>
            <a:chExt cx="344487" cy="352425"/>
          </a:xfrm>
          <a:solidFill>
            <a:schemeClr val="accent1"/>
          </a:solidFill>
        </p:grpSpPr>
        <p:sp>
          <p:nvSpPr>
            <p:cNvPr id="9" name="Oval 519"/>
            <p:cNvSpPr>
              <a:spLocks noChangeArrowheads="1"/>
            </p:cNvSpPr>
            <p:nvPr/>
          </p:nvSpPr>
          <p:spPr bwMode="auto">
            <a:xfrm>
              <a:off x="9082088" y="3300413"/>
              <a:ext cx="344487" cy="352425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hu-HU">
                <a:latin typeface="Allianz Neo" panose="020B0504020203020204" pitchFamily="34" charset="-18"/>
              </a:endParaRPr>
            </a:p>
          </p:txBody>
        </p:sp>
        <p:sp>
          <p:nvSpPr>
            <p:cNvPr id="10" name="Freeform 520"/>
            <p:cNvSpPr>
              <a:spLocks/>
            </p:cNvSpPr>
            <p:nvPr/>
          </p:nvSpPr>
          <p:spPr bwMode="auto">
            <a:xfrm>
              <a:off x="9159875" y="3386138"/>
              <a:ext cx="163512" cy="157163"/>
            </a:xfrm>
            <a:custGeom>
              <a:avLst/>
              <a:gdLst>
                <a:gd name="T0" fmla="*/ 660152448 w 27"/>
                <a:gd name="T1" fmla="*/ 950008022 h 26"/>
                <a:gd name="T2" fmla="*/ 660152448 w 27"/>
                <a:gd name="T3" fmla="*/ 950008022 h 26"/>
                <a:gd name="T4" fmla="*/ 660152448 w 27"/>
                <a:gd name="T5" fmla="*/ 913467624 h 26"/>
                <a:gd name="T6" fmla="*/ 660152448 w 27"/>
                <a:gd name="T7" fmla="*/ 913467624 h 26"/>
                <a:gd name="T8" fmla="*/ 696827584 w 27"/>
                <a:gd name="T9" fmla="*/ 840392874 h 26"/>
                <a:gd name="T10" fmla="*/ 586802176 w 27"/>
                <a:gd name="T11" fmla="*/ 730777726 h 26"/>
                <a:gd name="T12" fmla="*/ 513451904 w 27"/>
                <a:gd name="T13" fmla="*/ 840392874 h 26"/>
                <a:gd name="T14" fmla="*/ 550127040 w 27"/>
                <a:gd name="T15" fmla="*/ 913467624 h 26"/>
                <a:gd name="T16" fmla="*/ 550127040 w 27"/>
                <a:gd name="T17" fmla="*/ 913467624 h 26"/>
                <a:gd name="T18" fmla="*/ 550127040 w 27"/>
                <a:gd name="T19" fmla="*/ 950008022 h 26"/>
                <a:gd name="T20" fmla="*/ 550127040 w 27"/>
                <a:gd name="T21" fmla="*/ 950008022 h 26"/>
                <a:gd name="T22" fmla="*/ 256725952 w 27"/>
                <a:gd name="T23" fmla="*/ 950008022 h 26"/>
                <a:gd name="T24" fmla="*/ 256725952 w 27"/>
                <a:gd name="T25" fmla="*/ 657696931 h 26"/>
                <a:gd name="T26" fmla="*/ 183375680 w 27"/>
                <a:gd name="T27" fmla="*/ 657696931 h 26"/>
                <a:gd name="T28" fmla="*/ 183375680 w 27"/>
                <a:gd name="T29" fmla="*/ 657696931 h 26"/>
                <a:gd name="T30" fmla="*/ 110025408 w 27"/>
                <a:gd name="T31" fmla="*/ 694237329 h 26"/>
                <a:gd name="T32" fmla="*/ 0 w 27"/>
                <a:gd name="T33" fmla="*/ 584622181 h 26"/>
                <a:gd name="T34" fmla="*/ 36675136 w 27"/>
                <a:gd name="T35" fmla="*/ 511541386 h 26"/>
                <a:gd name="T36" fmla="*/ 110025408 w 27"/>
                <a:gd name="T37" fmla="*/ 475007033 h 26"/>
                <a:gd name="T38" fmla="*/ 110025408 w 27"/>
                <a:gd name="T39" fmla="*/ 475007033 h 26"/>
                <a:gd name="T40" fmla="*/ 183375680 w 27"/>
                <a:gd name="T41" fmla="*/ 511541386 h 26"/>
                <a:gd name="T42" fmla="*/ 183375680 w 27"/>
                <a:gd name="T43" fmla="*/ 548081784 h 26"/>
                <a:gd name="T44" fmla="*/ 256725952 w 27"/>
                <a:gd name="T45" fmla="*/ 548081784 h 26"/>
                <a:gd name="T46" fmla="*/ 256725952 w 27"/>
                <a:gd name="T47" fmla="*/ 219230296 h 26"/>
                <a:gd name="T48" fmla="*/ 550127040 w 27"/>
                <a:gd name="T49" fmla="*/ 219230296 h 26"/>
                <a:gd name="T50" fmla="*/ 550127040 w 27"/>
                <a:gd name="T51" fmla="*/ 182695943 h 26"/>
                <a:gd name="T52" fmla="*/ 550127040 w 27"/>
                <a:gd name="T53" fmla="*/ 182695943 h 26"/>
                <a:gd name="T54" fmla="*/ 513451904 w 27"/>
                <a:gd name="T55" fmla="*/ 73074750 h 26"/>
                <a:gd name="T56" fmla="*/ 586802176 w 27"/>
                <a:gd name="T57" fmla="*/ 0 h 26"/>
                <a:gd name="T58" fmla="*/ 696827584 w 27"/>
                <a:gd name="T59" fmla="*/ 73074750 h 26"/>
                <a:gd name="T60" fmla="*/ 660152448 w 27"/>
                <a:gd name="T61" fmla="*/ 182695943 h 26"/>
                <a:gd name="T62" fmla="*/ 660152448 w 27"/>
                <a:gd name="T63" fmla="*/ 182695943 h 26"/>
                <a:gd name="T64" fmla="*/ 660152448 w 27"/>
                <a:gd name="T65" fmla="*/ 219230296 h 26"/>
                <a:gd name="T66" fmla="*/ 990228672 w 27"/>
                <a:gd name="T67" fmla="*/ 219230296 h 26"/>
                <a:gd name="T68" fmla="*/ 990228672 w 27"/>
                <a:gd name="T69" fmla="*/ 548081784 h 26"/>
                <a:gd name="T70" fmla="*/ 990228672 w 27"/>
                <a:gd name="T71" fmla="*/ 548081784 h 26"/>
                <a:gd name="T72" fmla="*/ 916878400 w 27"/>
                <a:gd name="T73" fmla="*/ 548081784 h 26"/>
                <a:gd name="T74" fmla="*/ 916878400 w 27"/>
                <a:gd name="T75" fmla="*/ 548081784 h 26"/>
                <a:gd name="T76" fmla="*/ 843528128 w 27"/>
                <a:gd name="T77" fmla="*/ 475007033 h 26"/>
                <a:gd name="T78" fmla="*/ 770177856 w 27"/>
                <a:gd name="T79" fmla="*/ 511541386 h 26"/>
                <a:gd name="T80" fmla="*/ 733502720 w 27"/>
                <a:gd name="T81" fmla="*/ 584622181 h 26"/>
                <a:gd name="T82" fmla="*/ 843528128 w 27"/>
                <a:gd name="T83" fmla="*/ 694237329 h 26"/>
                <a:gd name="T84" fmla="*/ 916878400 w 27"/>
                <a:gd name="T85" fmla="*/ 657696931 h 26"/>
                <a:gd name="T86" fmla="*/ 916878400 w 27"/>
                <a:gd name="T87" fmla="*/ 657696931 h 26"/>
                <a:gd name="T88" fmla="*/ 990228672 w 27"/>
                <a:gd name="T89" fmla="*/ 657696931 h 26"/>
                <a:gd name="T90" fmla="*/ 990228672 w 27"/>
                <a:gd name="T91" fmla="*/ 657696931 h 26"/>
                <a:gd name="T92" fmla="*/ 990228672 w 27"/>
                <a:gd name="T93" fmla="*/ 950008022 h 26"/>
                <a:gd name="T94" fmla="*/ 990228672 w 27"/>
                <a:gd name="T95" fmla="*/ 950008022 h 26"/>
                <a:gd name="T96" fmla="*/ 660152448 w 27"/>
                <a:gd name="T97" fmla="*/ 950008022 h 2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"/>
                <a:gd name="T148" fmla="*/ 0 h 26"/>
                <a:gd name="T149" fmla="*/ 27 w 27"/>
                <a:gd name="T150" fmla="*/ 26 h 2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" h="26">
                  <a:moveTo>
                    <a:pt x="18" y="26"/>
                  </a:move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9" y="24"/>
                    <a:pt x="19" y="24"/>
                    <a:pt x="19" y="23"/>
                  </a:cubicBezTo>
                  <a:cubicBezTo>
                    <a:pt x="19" y="21"/>
                    <a:pt x="18" y="20"/>
                    <a:pt x="16" y="20"/>
                  </a:cubicBezTo>
                  <a:cubicBezTo>
                    <a:pt x="15" y="20"/>
                    <a:pt x="14" y="21"/>
                    <a:pt x="14" y="23"/>
                  </a:cubicBezTo>
                  <a:cubicBezTo>
                    <a:pt x="14" y="24"/>
                    <a:pt x="14" y="24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7" y="26"/>
                    <a:pt x="7" y="26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9"/>
                    <a:pt x="4" y="19"/>
                    <a:pt x="3" y="19"/>
                  </a:cubicBezTo>
                  <a:cubicBezTo>
                    <a:pt x="1" y="19"/>
                    <a:pt x="0" y="18"/>
                    <a:pt x="0" y="16"/>
                  </a:cubicBezTo>
                  <a:cubicBezTo>
                    <a:pt x="0" y="15"/>
                    <a:pt x="0" y="15"/>
                    <a:pt x="1" y="14"/>
                  </a:cubicBezTo>
                  <a:cubicBezTo>
                    <a:pt x="1" y="14"/>
                    <a:pt x="2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4" y="14"/>
                    <a:pt x="5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6"/>
                    <a:pt x="7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4"/>
                    <a:pt x="14" y="3"/>
                    <a:pt x="14" y="2"/>
                  </a:cubicBezTo>
                  <a:cubicBezTo>
                    <a:pt x="14" y="1"/>
                    <a:pt x="15" y="0"/>
                    <a:pt x="16" y="0"/>
                  </a:cubicBezTo>
                  <a:cubicBezTo>
                    <a:pt x="18" y="0"/>
                    <a:pt x="19" y="1"/>
                    <a:pt x="19" y="2"/>
                  </a:cubicBezTo>
                  <a:cubicBezTo>
                    <a:pt x="19" y="3"/>
                    <a:pt x="19" y="4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4" y="13"/>
                    <a:pt x="23" y="13"/>
                  </a:cubicBezTo>
                  <a:cubicBezTo>
                    <a:pt x="22" y="13"/>
                    <a:pt x="22" y="14"/>
                    <a:pt x="21" y="14"/>
                  </a:cubicBezTo>
                  <a:cubicBezTo>
                    <a:pt x="21" y="15"/>
                    <a:pt x="20" y="15"/>
                    <a:pt x="20" y="16"/>
                  </a:cubicBezTo>
                  <a:cubicBezTo>
                    <a:pt x="20" y="18"/>
                    <a:pt x="21" y="19"/>
                    <a:pt x="23" y="19"/>
                  </a:cubicBezTo>
                  <a:cubicBezTo>
                    <a:pt x="24" y="19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lnTo>
                    <a:pt x="18" y="26"/>
                  </a:lnTo>
                  <a:close/>
                </a:path>
              </a:pathLst>
            </a:custGeom>
            <a:grpFill/>
            <a:ln w="952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>
                <a:latin typeface="Allianz Neo" panose="020B0504020203020204" pitchFamily="34" charset="-18"/>
              </a:endParaRPr>
            </a:p>
          </p:txBody>
        </p:sp>
      </p:grp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862" y="1546226"/>
            <a:ext cx="8424936" cy="425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50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Foliennummernplatzhalter 8"/>
          <p:cNvSpPr>
            <a:spLocks noGrp="1"/>
          </p:cNvSpPr>
          <p:nvPr>
            <p:ph type="sldNum" sz="quarter" idx="2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B0BF3663-3EA5-4BCE-BC69-CB3622E5E71A}" type="slidenum">
              <a:rPr lang="en-GB" altLang="hu-HU" sz="800" smtClean="0">
                <a:latin typeface="Allianz Neo" panose="020B0504020203020204" pitchFamily="34" charset="-18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altLang="hu-HU" sz="800">
              <a:latin typeface="Allianz Neo" panose="020B0504020203020204" pitchFamily="34" charset="-18"/>
            </a:endParaRPr>
          </a:p>
        </p:txBody>
      </p:sp>
      <p:sp>
        <p:nvSpPr>
          <p:cNvPr id="60421" name="Textplatzhalter 75"/>
          <p:cNvSpPr>
            <a:spLocks noGrp="1"/>
          </p:cNvSpPr>
          <p:nvPr>
            <p:ph type="body" sz="quarter" idx="19"/>
          </p:nvPr>
        </p:nvSpPr>
        <p:spPr bwMode="auto">
          <a:xfrm>
            <a:off x="0" y="0"/>
            <a:ext cx="8650288" cy="768350"/>
          </a:xfrm>
          <a:solidFill>
            <a:srgbClr val="FFE8B0"/>
          </a:solidFill>
          <a:ln w="9525"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dirty="0">
              <a:solidFill>
                <a:srgbClr val="FFFFFF"/>
              </a:solidFill>
              <a:latin typeface="Allianz Neo" panose="020B0504020203020204" pitchFamily="34" charset="-18"/>
            </a:endParaRPr>
          </a:p>
        </p:txBody>
      </p:sp>
      <p:sp>
        <p:nvSpPr>
          <p:cNvPr id="2" name="Title 1" descr="Standard-Headline"/>
          <p:cNvSpPr>
            <a:spLocks noGrp="1"/>
          </p:cNvSpPr>
          <p:nvPr>
            <p:ph type="title"/>
          </p:nvPr>
        </p:nvSpPr>
        <p:spPr>
          <a:xfrm>
            <a:off x="508000" y="515938"/>
            <a:ext cx="10672763" cy="514350"/>
          </a:xfrm>
        </p:spPr>
        <p:txBody>
          <a:bodyPr/>
          <a:lstStyle/>
          <a:p>
            <a:r>
              <a:rPr lang="hu-HU" dirty="0">
                <a:latin typeface="Allianz Neo" panose="020B0504020203020204" pitchFamily="34" charset="-18"/>
              </a:rPr>
              <a:t>Pótdíjak</a:t>
            </a:r>
            <a:r>
              <a:rPr lang="hu-HU" sz="3200" dirty="0">
                <a:solidFill>
                  <a:srgbClr val="000000"/>
                </a:solidFill>
                <a:latin typeface="Allianz Neo" panose="020B0504020203020204" pitchFamily="34" charset="-18"/>
              </a:rPr>
              <a:t/>
            </a:r>
            <a:br>
              <a:rPr lang="hu-HU" sz="3200" dirty="0">
                <a:solidFill>
                  <a:srgbClr val="000000"/>
                </a:solidFill>
                <a:latin typeface="Allianz Neo" panose="020B0504020203020204" pitchFamily="34" charset="-18"/>
              </a:rPr>
            </a:br>
            <a:endParaRPr lang="en-GB" dirty="0">
              <a:solidFill>
                <a:srgbClr val="49648C"/>
              </a:solidFill>
              <a:latin typeface="Allianz Neo" panose="020B0504020203020204" pitchFamily="34" charset="-18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169" y="1011779"/>
            <a:ext cx="9433048" cy="4089722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83909A9C-BB82-4936-BB68-03F6B55B0D42}"/>
              </a:ext>
            </a:extLst>
          </p:cNvPr>
          <p:cNvSpPr/>
          <p:nvPr/>
        </p:nvSpPr>
        <p:spPr>
          <a:xfrm flipH="1">
            <a:off x="1273032" y="4509914"/>
            <a:ext cx="571339" cy="459631"/>
          </a:xfrm>
          <a:prstGeom prst="rect">
            <a:avLst/>
          </a:prstGeom>
          <a:solidFill>
            <a:srgbClr val="F4F2F2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hu-HU" sz="1400" b="1" dirty="0">
                <a:solidFill>
                  <a:srgbClr val="FF0000"/>
                </a:solidFill>
                <a:latin typeface="Allianz Neo" panose="020B0504020203020204"/>
              </a:rPr>
              <a:t>Új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934311" y="5256122"/>
            <a:ext cx="10672763" cy="699404"/>
          </a:xfrm>
          <a:prstGeom prst="rect">
            <a:avLst/>
          </a:prstGeom>
        </p:spPr>
        <p:txBody>
          <a:bodyPr vert="horz" wrap="square" lIns="72000" tIns="72000" rIns="72000" bIns="72000" rtlCol="0">
            <a:spAutoFit/>
          </a:bodyPr>
          <a:lstStyle/>
          <a:p>
            <a:r>
              <a:rPr lang="hu-HU" sz="1800" dirty="0">
                <a:latin typeface="Allianz Neo" panose="020B0504020203020204" pitchFamily="34" charset="0"/>
              </a:rPr>
              <a:t>Új pótdíjrendszer az e-termék nem vállalása miatti pótdíj. A biztosító alap terméke az </a:t>
            </a:r>
            <a:r>
              <a:rPr lang="hu-HU" sz="1800" b="1" dirty="0">
                <a:latin typeface="Allianz Neo" panose="020B0504020203020204" pitchFamily="34" charset="0"/>
              </a:rPr>
              <a:t>e-termék</a:t>
            </a:r>
            <a:r>
              <a:rPr lang="hu-HU" sz="1800" dirty="0">
                <a:latin typeface="Allianz Neo" panose="020B0504020203020204" pitchFamily="34" charset="0"/>
              </a:rPr>
              <a:t>, </a:t>
            </a:r>
          </a:p>
          <a:p>
            <a:r>
              <a:rPr lang="hu-HU" sz="1800" dirty="0">
                <a:latin typeface="Allianz Neo" panose="020B0504020203020204" pitchFamily="34" charset="0"/>
              </a:rPr>
              <a:t>de pótdíj ellenében </a:t>
            </a:r>
            <a:r>
              <a:rPr lang="hu-HU" sz="1800" b="1" dirty="0">
                <a:latin typeface="Allianz Neo" panose="020B0504020203020204" pitchFamily="34" charset="0"/>
              </a:rPr>
              <a:t>e-kommunikáció </a:t>
            </a:r>
            <a:r>
              <a:rPr lang="hu-HU" sz="1800" dirty="0">
                <a:latin typeface="Allianz Neo" panose="020B0504020203020204" pitchFamily="34" charset="0"/>
              </a:rPr>
              <a:t>és</a:t>
            </a:r>
            <a:r>
              <a:rPr lang="hu-HU" sz="1800" b="1" dirty="0">
                <a:latin typeface="Allianz Neo" panose="020B0504020203020204" pitchFamily="34" charset="0"/>
              </a:rPr>
              <a:t> hagyományos (postai) kommunikáció </a:t>
            </a:r>
            <a:r>
              <a:rPr lang="hu-HU" sz="1800" dirty="0">
                <a:latin typeface="Allianz Neo" panose="020B0504020203020204" pitchFamily="34" charset="0"/>
              </a:rPr>
              <a:t>is választható. </a:t>
            </a:r>
          </a:p>
        </p:txBody>
      </p:sp>
    </p:spTree>
    <p:extLst>
      <p:ext uri="{BB962C8B-B14F-4D97-AF65-F5344CB8AC3E}">
        <p14:creationId xmlns:p14="http://schemas.microsoft.com/office/powerpoint/2010/main" val="1473532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Foliennummernplatzhalter 8"/>
          <p:cNvSpPr>
            <a:spLocks noGrp="1"/>
          </p:cNvSpPr>
          <p:nvPr>
            <p:ph type="sldNum" sz="quarter" idx="2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B0BF3663-3EA5-4BCE-BC69-CB3622E5E71A}" type="slidenum">
              <a:rPr lang="en-GB" altLang="hu-HU" sz="800" smtClean="0">
                <a:latin typeface="Allianz Neo" panose="020B0504020203020204" pitchFamily="34" charset="-18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altLang="hu-HU" sz="800">
              <a:latin typeface="Allianz Neo" panose="020B0504020203020204" pitchFamily="34" charset="-18"/>
            </a:endParaRPr>
          </a:p>
        </p:txBody>
      </p:sp>
      <p:sp>
        <p:nvSpPr>
          <p:cNvPr id="60421" name="Textplatzhalter 75"/>
          <p:cNvSpPr>
            <a:spLocks noGrp="1"/>
          </p:cNvSpPr>
          <p:nvPr>
            <p:ph type="body" sz="quarter" idx="19"/>
          </p:nvPr>
        </p:nvSpPr>
        <p:spPr bwMode="auto">
          <a:xfrm>
            <a:off x="0" y="0"/>
            <a:ext cx="8650288" cy="768350"/>
          </a:xfrm>
          <a:solidFill>
            <a:srgbClr val="FFE8B0"/>
          </a:solidFill>
          <a:ln w="9525"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dirty="0">
              <a:solidFill>
                <a:srgbClr val="FFFFFF"/>
              </a:solidFill>
              <a:latin typeface="Allianz Neo" panose="020B0504020203020204" pitchFamily="34" charset="-18"/>
            </a:endParaRPr>
          </a:p>
        </p:txBody>
      </p:sp>
      <p:sp>
        <p:nvSpPr>
          <p:cNvPr id="2" name="Title 1" descr="Standard-Headline"/>
          <p:cNvSpPr>
            <a:spLocks noGrp="1"/>
          </p:cNvSpPr>
          <p:nvPr>
            <p:ph type="title"/>
          </p:nvPr>
        </p:nvSpPr>
        <p:spPr>
          <a:xfrm>
            <a:off x="508000" y="515938"/>
            <a:ext cx="10672763" cy="514350"/>
          </a:xfrm>
        </p:spPr>
        <p:txBody>
          <a:bodyPr/>
          <a:lstStyle/>
          <a:p>
            <a:r>
              <a:rPr lang="hu-HU" dirty="0">
                <a:latin typeface="Allianz Neo" panose="020B0504020203020204" pitchFamily="34" charset="-18"/>
              </a:rPr>
              <a:t>Értékkövetés</a:t>
            </a:r>
            <a:endParaRPr lang="en-GB" dirty="0">
              <a:solidFill>
                <a:srgbClr val="49648C"/>
              </a:solidFill>
              <a:latin typeface="Allianz Neo" panose="020B0504020203020204" pitchFamily="34" charset="-18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62557" y="1284288"/>
            <a:ext cx="103691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rgbClr val="000000"/>
                </a:solidFill>
                <a:latin typeface="Allianz Neo" panose="020B0504020203020204" pitchFamily="34" charset="-18"/>
              </a:rPr>
              <a:t>Az értékkövetés, mikor a biztosító a </a:t>
            </a:r>
            <a:r>
              <a:rPr lang="hu-HU" sz="2000" b="1" dirty="0">
                <a:latin typeface="Allianz Neo" panose="020B0504020203020204" pitchFamily="34" charset="-18"/>
              </a:rPr>
              <a:t>vonatkozó biztosítási összegeket és a biztosítási díjat az árszínvonal változásához igazítja</a:t>
            </a:r>
            <a:r>
              <a:rPr lang="hu-HU" sz="2000" b="1" dirty="0">
                <a:solidFill>
                  <a:srgbClr val="000000"/>
                </a:solidFill>
                <a:latin typeface="Allianz Neo" panose="020B0504020203020204" pitchFamily="34" charset="-18"/>
              </a:rPr>
              <a:t>.</a:t>
            </a:r>
          </a:p>
          <a:p>
            <a:endParaRPr lang="hu-HU" sz="2000" dirty="0">
              <a:latin typeface="Allianz Neo" panose="020B0504020203020204" pitchFamily="34" charset="-18"/>
            </a:endParaRPr>
          </a:p>
          <a:p>
            <a:r>
              <a:rPr lang="hu-HU" sz="2000" dirty="0">
                <a:latin typeface="Allianz Neo" panose="020B0504020203020204" pitchFamily="34" charset="-18"/>
              </a:rPr>
              <a:t>Az indexált biztosítási összeget az előző biztosítási összeg és az index szorzata adja.</a:t>
            </a:r>
          </a:p>
          <a:p>
            <a:r>
              <a:rPr lang="hu-HU" sz="2000" b="1" dirty="0">
                <a:latin typeface="Allianz Neo" panose="020B0504020203020204" pitchFamily="34" charset="-18"/>
              </a:rPr>
              <a:t>Az indexszám </a:t>
            </a:r>
            <a:r>
              <a:rPr lang="hu-HU" sz="2000" dirty="0">
                <a:latin typeface="Allianz Neo" panose="020B0504020203020204" pitchFamily="34" charset="-18"/>
              </a:rPr>
              <a:t>a </a:t>
            </a:r>
            <a:r>
              <a:rPr lang="nb-NO" sz="2000" dirty="0">
                <a:latin typeface="Allianz Neo" panose="020B0504020203020204" pitchFamily="34" charset="-18"/>
              </a:rPr>
              <a:t>Központi Statisztikai Hivatal </a:t>
            </a:r>
            <a:r>
              <a:rPr lang="nb-NO" sz="2000" b="1" dirty="0">
                <a:latin typeface="Allianz Neo" panose="020B0504020203020204" pitchFamily="34" charset="-18"/>
              </a:rPr>
              <a:t>(KSH) által</a:t>
            </a:r>
            <a:r>
              <a:rPr lang="hu-HU" sz="2000" b="1" dirty="0">
                <a:latin typeface="Allianz Neo" panose="020B0504020203020204" pitchFamily="34" charset="-18"/>
              </a:rPr>
              <a:t> közzétett, az előző év azonos hónapjára vonatkoztatott júniusi fogyasztói árindex, amelytől a biztosító 5 százalékponttal eltérhet. </a:t>
            </a:r>
          </a:p>
          <a:p>
            <a:endParaRPr lang="hu-HU" sz="2000" b="1" dirty="0">
              <a:latin typeface="Allianz Neo" panose="020B0504020203020204" pitchFamily="34" charset="-18"/>
            </a:endParaRPr>
          </a:p>
          <a:p>
            <a:r>
              <a:rPr lang="hu-HU" sz="2000" b="1" dirty="0">
                <a:latin typeface="Allianz Neo" panose="020B0504020203020204" pitchFamily="34" charset="-18"/>
              </a:rPr>
              <a:t>Az </a:t>
            </a:r>
            <a:r>
              <a:rPr lang="hu-HU" sz="2000" b="1" dirty="0" err="1">
                <a:latin typeface="Allianz Neo" panose="020B0504020203020204" pitchFamily="34" charset="-18"/>
              </a:rPr>
              <a:t>Assistance</a:t>
            </a:r>
            <a:r>
              <a:rPr lang="hu-HU" sz="2000" b="1" dirty="0">
                <a:latin typeface="Allianz Neo" panose="020B0504020203020204" pitchFamily="34" charset="-18"/>
              </a:rPr>
              <a:t> biztosítás díjának biztosító általi megváltoztatására </a:t>
            </a:r>
            <a:r>
              <a:rPr lang="hu-HU" sz="2000" dirty="0">
                <a:latin typeface="Allianz Neo" panose="020B0504020203020204" pitchFamily="34" charset="-18"/>
              </a:rPr>
              <a:t>az a körülmény adhat okot, </a:t>
            </a:r>
            <a:r>
              <a:rPr lang="hu-HU" sz="2000" b="1" dirty="0">
                <a:latin typeface="Allianz Neo" panose="020B0504020203020204" pitchFamily="34" charset="-18"/>
              </a:rPr>
              <a:t>ha a KSH által közzétett</a:t>
            </a:r>
            <a:r>
              <a:rPr lang="hu-HU" sz="2000" dirty="0">
                <a:latin typeface="Allianz Neo" panose="020B0504020203020204" pitchFamily="34" charset="-18"/>
              </a:rPr>
              <a:t>, az előző év azonos hónapjára vonatkoztatott </a:t>
            </a:r>
            <a:r>
              <a:rPr lang="hu-HU" sz="2000" b="1" dirty="0">
                <a:latin typeface="Allianz Neo" panose="020B0504020203020204" pitchFamily="34" charset="-18"/>
              </a:rPr>
              <a:t>júniusi fogyasztóiárindex </a:t>
            </a:r>
            <a:r>
              <a:rPr lang="es-ES" sz="2000" b="1" dirty="0">
                <a:latin typeface="Allianz Neo" panose="020B0504020203020204" pitchFamily="34" charset="-18"/>
              </a:rPr>
              <a:t>a 3%-ot meghaladja. </a:t>
            </a:r>
            <a:r>
              <a:rPr lang="es-ES" sz="2000" dirty="0">
                <a:latin typeface="Allianz Neo" panose="020B0504020203020204" pitchFamily="34" charset="-18"/>
              </a:rPr>
              <a:t>Ebben az</a:t>
            </a:r>
            <a:r>
              <a:rPr lang="hu-HU" sz="2000" dirty="0">
                <a:latin typeface="Allianz Neo" panose="020B0504020203020204" pitchFamily="34" charset="-18"/>
              </a:rPr>
              <a:t> esetben az </a:t>
            </a:r>
            <a:r>
              <a:rPr lang="hu-HU" sz="2000" dirty="0" err="1">
                <a:latin typeface="Allianz Neo" panose="020B0504020203020204" pitchFamily="34" charset="-18"/>
              </a:rPr>
              <a:t>Assistance</a:t>
            </a:r>
            <a:r>
              <a:rPr lang="hu-HU" sz="2000" dirty="0">
                <a:latin typeface="Allianz Neo" panose="020B0504020203020204" pitchFamily="34" charset="-18"/>
              </a:rPr>
              <a:t> biztosítás díja a</a:t>
            </a:r>
          </a:p>
          <a:p>
            <a:r>
              <a:rPr lang="hu-HU" sz="2000" dirty="0">
                <a:latin typeface="Allianz Neo" panose="020B0504020203020204" pitchFamily="34" charset="-18"/>
              </a:rPr>
              <a:t>biztosított vagyontárgyak biztosítási összegeinek indexálásával egyidejűleg, azokkal arányosan változik.</a:t>
            </a:r>
          </a:p>
        </p:txBody>
      </p:sp>
    </p:spTree>
    <p:extLst>
      <p:ext uri="{BB962C8B-B14F-4D97-AF65-F5344CB8AC3E}">
        <p14:creationId xmlns:p14="http://schemas.microsoft.com/office/powerpoint/2010/main" val="3983845095"/>
      </p:ext>
    </p:extLst>
  </p:cSld>
  <p:clrMapOvr>
    <a:masterClrMapping/>
  </p:clrMapOvr>
</p:sld>
</file>

<file path=ppt/theme/theme1.xml><?xml version="1.0" encoding="utf-8"?>
<a:theme xmlns:a="http://schemas.openxmlformats.org/drawingml/2006/main" name="1_AZ_Global_Master_16_9_June_2017">
  <a:themeElements>
    <a:clrScheme name="Global_Master_June_2017">
      <a:dk1>
        <a:srgbClr val="000000"/>
      </a:dk1>
      <a:lt1>
        <a:srgbClr val="FFFFFF"/>
      </a:lt1>
      <a:dk2>
        <a:srgbClr val="49648C"/>
      </a:dk2>
      <a:lt2>
        <a:srgbClr val="D4CDCD"/>
      </a:lt2>
      <a:accent1>
        <a:srgbClr val="96DCFA"/>
      </a:accent1>
      <a:accent2>
        <a:srgbClr val="CCDD61"/>
      </a:accent2>
      <a:accent3>
        <a:srgbClr val="EECCD5"/>
      </a:accent3>
      <a:accent4>
        <a:srgbClr val="FDD25C"/>
      </a:accent4>
      <a:accent5>
        <a:srgbClr val="FF934F"/>
      </a:accent5>
      <a:accent6>
        <a:srgbClr val="C0DDBD"/>
      </a:accent6>
      <a:hlink>
        <a:srgbClr val="003781"/>
      </a:hlink>
      <a:folHlink>
        <a:srgbClr val="5A3982"/>
      </a:folHlink>
    </a:clrScheme>
    <a:fontScheme name="Allianz_Arial_20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4F2F2"/>
        </a:solidFill>
        <a:ln>
          <a:noFill/>
        </a:ln>
      </a:spPr>
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spcBef>
            <a:spcPts val="100"/>
          </a:spcBef>
          <a:spcAft>
            <a:spcPts val="100"/>
          </a:spcAft>
          <a:defRPr sz="1400" dirty="0" smtClean="0"/>
        </a:defPPr>
      </a:lstStyle>
    </a:spDef>
    <a:txDef>
      <a:spPr/>
      <a:bodyPr vert="horz" wrap="square" lIns="72000" tIns="72000" rIns="72000" bIns="72000" rtlCol="0">
        <a:spAutoFit/>
      </a:bodyPr>
      <a:lstStyle>
        <a:defPPr>
          <a:defRPr sz="1800" dirty="0" smtClean="0"/>
        </a:defPPr>
      </a:lstStyle>
    </a:txDef>
  </a:objectDefaults>
  <a:extraClrSchemeLst/>
  <a:custClrLst>
    <a:custClr name="rgb(90,83,96)">
      <a:srgbClr val="5A5360"/>
    </a:custClr>
    <a:custClr name="rgb(215,211,217)">
      <a:srgbClr val="D7D3D9"/>
    </a:custClr>
    <a:custClr name="rgb(90,57,130)">
      <a:srgbClr val="5A3982"/>
    </a:custClr>
    <a:custClr name="rgb(218,208,225)">
      <a:srgbClr val="DAD0E1"/>
    </a:custClr>
    <a:custClr name="rgb(91,93,48)">
      <a:srgbClr val="5B5D30"/>
    </a:custClr>
    <a:custClr name="rgb(212,213,200)">
      <a:srgbClr val="D4D5C8"/>
    </a:custClr>
    <a:custClr name="rgb(64,125,113)">
      <a:srgbClr val="407D71"/>
    </a:custClr>
    <a:custClr name="rgb(195,216,212)">
      <a:srgbClr val="C3D8D4"/>
    </a:custClr>
    <a:custClr name="rgb(73,100,140)">
      <a:srgbClr val="49648C"/>
    </a:custClr>
    <a:custClr name="rgb(202,212,222)">
      <a:srgbClr val="CAD4DE"/>
    </a:custClr>
    <a:custClr name="rgb(183,30,63)">
      <a:srgbClr val="B71E3F"/>
    </a:custClr>
    <a:custClr name="rgb(241,200,208)">
      <a:srgbClr val="F1C8D0"/>
    </a:custClr>
    <a:custClr name="rgb(0,125,140)">
      <a:srgbClr val="007D8C"/>
    </a:custClr>
    <a:custClr name="rgb(177,218,221)">
      <a:srgbClr val="B1DADD"/>
    </a:custClr>
    <a:custClr name="rgb(192,221,189)">
      <a:srgbClr val="C0DDBD"/>
    </a:custClr>
    <a:custClr name="rgb(223,238,222)">
      <a:srgbClr val="DFEEDE"/>
    </a:custClr>
    <a:custClr name="rgb(239,246,238)">
      <a:srgbClr val="EFF6EE"/>
    </a:custClr>
    <a:custClr name="rgb(234,207,192)">
      <a:srgbClr val="EACFC0"/>
    </a:custClr>
    <a:custClr name="rgb(243,229,223)">
      <a:srgbClr val="F3E5DF"/>
    </a:custClr>
    <a:custClr name="rgb(249,242,239)">
      <a:srgbClr val="F9F2EF"/>
    </a:custClr>
    <a:custClr name="rgb(212,205,205)">
      <a:srgbClr val="D4CDCD"/>
    </a:custClr>
    <a:custClr name="rgb(239,232,230)">
      <a:srgbClr val="EFE8E6"/>
    </a:custClr>
    <a:custClr name="rgb(248,244,242)">
      <a:srgbClr val="F8F4F2"/>
    </a:custClr>
    <a:custClr name="rgb(207,233,238)">
      <a:srgbClr val="CFE9EE"/>
    </a:custClr>
    <a:custClr name="rgb(230,244,246)">
      <a:srgbClr val="E6F4F6"/>
    </a:custClr>
    <a:custClr name="rgb(241,249,250)">
      <a:srgbClr val="F1F9FA"/>
    </a:custClr>
    <a:custClr name="rgb(235,225,191)">
      <a:srgbClr val="EBE1BF"/>
    </a:custClr>
    <a:custClr name="rgb(245,240,224)">
      <a:srgbClr val="F5F0E0"/>
    </a:custClr>
    <a:custClr name="rgb(250,247,239)">
      <a:srgbClr val="FAF7EF"/>
    </a:custClr>
    <a:custClr name="rgb(0,55,129)">
      <a:srgbClr val="003781"/>
    </a:custClr>
    <a:custClr name="rgb(238,204,213)">
      <a:srgbClr val="EECCD5"/>
    </a:custClr>
    <a:custClr name="rgb(246,229,234)">
      <a:srgbClr val="F6E5EA"/>
    </a:custClr>
    <a:custClr name="rgb(251,242,244)">
      <a:srgbClr val="FBF2F4"/>
    </a:custClr>
    <a:custClr name="rgb(219,211,189)">
      <a:srgbClr val="DBD3BD"/>
    </a:custClr>
    <a:custClr name="rgb(235,231,219)">
      <a:srgbClr val="EBE7DB"/>
    </a:custClr>
    <a:custClr name="rgb(245,243,237)">
      <a:srgbClr val="F5F3ED"/>
    </a:custClr>
    <a:custClr name="rgb(204,221,97)">
      <a:srgbClr val="CCDD61"/>
    </a:custClr>
    <a:custClr name="rgb(227,235,175)">
      <a:srgbClr val="E3EBAF"/>
    </a:custClr>
    <a:custClr name="rgb(150,220,250)">
      <a:srgbClr val="96DCFA"/>
    </a:custClr>
    <a:custClr name="rgb(193,235,251)">
      <a:srgbClr val="C1EBFB"/>
    </a:custClr>
    <a:custClr name="rgb(138,103,156)">
      <a:srgbClr val="8A679C"/>
    </a:custClr>
    <a:custClr name="rgb(225,207,234)">
      <a:srgbClr val="E1CFEA"/>
    </a:custClr>
    <a:custClr name="rgb(228,0,58)">
      <a:srgbClr val="E4003A"/>
    </a:custClr>
    <a:custClr name="rgb(247,199,195)">
      <a:srgbClr val="F7C7C3"/>
    </a:custClr>
    <a:custClr name="rgb(127,228,224)">
      <a:srgbClr val="7FE4E0"/>
    </a:custClr>
    <a:custClr name="rgb(195,232,231)">
      <a:srgbClr val="C3E8E7"/>
    </a:custClr>
    <a:custClr name="rgb(253,210,92)">
      <a:srgbClr val="FDD25C"/>
    </a:custClr>
    <a:custClr name="rgb(255,232,176)">
      <a:srgbClr val="FFE8B0"/>
    </a:custClr>
    <a:custClr name="rgb(255,147,79)">
      <a:srgbClr val="FF934F"/>
    </a:custClr>
    <a:custClr name="rgb(247,202,171)">
      <a:srgbClr val="F7CAAB"/>
    </a:custClr>
  </a:custClr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19e0966f-40cc-446e-a248-c10a673782a7" Revision="1" Stencil="System.MyShapes" StencilVersion="1.0"/>
</Control>
</file>

<file path=customXml/itemProps1.xml><?xml version="1.0" encoding="utf-8"?>
<ds:datastoreItem xmlns:ds="http://schemas.openxmlformats.org/officeDocument/2006/customXml" ds:itemID="{8D3225FD-C76F-4B0A-80B4-9CE389B8141C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AZ_Global_Master_16_9_June_2017</Template>
  <TotalTime>0</TotalTime>
  <Words>7635</Words>
  <Application>Microsoft Office PowerPoint</Application>
  <PresentationFormat>Egyéni</PresentationFormat>
  <Paragraphs>1079</Paragraphs>
  <Slides>69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69</vt:i4>
      </vt:variant>
    </vt:vector>
  </HeadingPairs>
  <TitlesOfParts>
    <vt:vector size="78" baseType="lpstr">
      <vt:lpstr>Microsoft YaHei</vt:lpstr>
      <vt:lpstr>Allianz Neo</vt:lpstr>
      <vt:lpstr>AllianzSansM-Light</vt:lpstr>
      <vt:lpstr>Arial</vt:lpstr>
      <vt:lpstr>Calibri</vt:lpstr>
      <vt:lpstr>Symbol</vt:lpstr>
      <vt:lpstr>Times New Roman</vt:lpstr>
      <vt:lpstr>Wingdings</vt:lpstr>
      <vt:lpstr>1_AZ_Global_Master_16_9_June_2017</vt:lpstr>
      <vt:lpstr>Allianz Otthonom Lakásbiztosítás  2020</vt:lpstr>
      <vt:lpstr>Az anyag célja</vt:lpstr>
      <vt:lpstr>ÁLTALÁNOS TUDNIVALÓK</vt:lpstr>
      <vt:lpstr>A biztosított</vt:lpstr>
      <vt:lpstr>Területi hatály, a kockázatviselés helye</vt:lpstr>
      <vt:lpstr>ÁLTALÁNOS BIZTOSÍTÁSI FELTÉTELEK</vt:lpstr>
      <vt:lpstr>További kedvezmények</vt:lpstr>
      <vt:lpstr>Pótdíjak </vt:lpstr>
      <vt:lpstr>Értékkövetés</vt:lpstr>
      <vt:lpstr>önrészesedés</vt:lpstr>
      <vt:lpstr>PowerPoint-bemutató</vt:lpstr>
      <vt:lpstr>Biztosítható vagyontárgyak</vt:lpstr>
      <vt:lpstr>PowerPoint-bemutató</vt:lpstr>
      <vt:lpstr>Biztosítható vagyontárgyak </vt:lpstr>
      <vt:lpstr>Biztosítható vagyontárgyak </vt:lpstr>
      <vt:lpstr>PowerPoint-bemutató</vt:lpstr>
      <vt:lpstr>A termékcsomagok</vt:lpstr>
      <vt:lpstr>PowerPoint-bemutató</vt:lpstr>
      <vt:lpstr>PowerPoint-bemutató</vt:lpstr>
      <vt:lpstr>Kiegészítő biztosítások</vt:lpstr>
      <vt:lpstr>PowerPoint-bemutató</vt:lpstr>
      <vt:lpstr>PowerPoint-bemutató</vt:lpstr>
      <vt:lpstr>földrengés</vt:lpstr>
      <vt:lpstr>BIZTOSÍTÁSI ESEMÉNNYEL KAPCSOLATOS KÖLTSÉGEK TÉRÍTÉSE</vt:lpstr>
      <vt:lpstr>Kárenyhítési költségek térítése </vt:lpstr>
      <vt:lpstr>Ideiglenes lakás bérleti díjának térítése </vt:lpstr>
      <vt:lpstr>Egyéb költségek térítése</vt:lpstr>
      <vt:lpstr>Assistance BIZTOSÍTÁS</vt:lpstr>
      <vt:lpstr>PowerPoint-bemutató</vt:lpstr>
      <vt:lpstr>PowerPoint-bemutató</vt:lpstr>
      <vt:lpstr>felelősségbiztosítás</vt:lpstr>
      <vt:lpstr>felelősségbiztosítás</vt:lpstr>
      <vt:lpstr>felelősségbiztosítás</vt:lpstr>
      <vt:lpstr>vízkárok</vt:lpstr>
      <vt:lpstr>Csőtöréskár </vt:lpstr>
      <vt:lpstr>Csőtöréskár 2 </vt:lpstr>
      <vt:lpstr>Dugulás miatti kár </vt:lpstr>
      <vt:lpstr>Beázáskár </vt:lpstr>
      <vt:lpstr>Beázáskár - folytatás </vt:lpstr>
      <vt:lpstr>Elfolyt víz miatti veszteség </vt:lpstr>
      <vt:lpstr>üvegtörés</vt:lpstr>
      <vt:lpstr>Betöréses lopás és rablás</vt:lpstr>
      <vt:lpstr>Betöréses lopás és rablás</vt:lpstr>
      <vt:lpstr>Betöréses lopás és rablás</vt:lpstr>
      <vt:lpstr>vagyonvédelem</vt:lpstr>
      <vt:lpstr>Betöréses lopás és rablás</vt:lpstr>
      <vt:lpstr>VANDALIZMUS</vt:lpstr>
      <vt:lpstr>vandalizmus</vt:lpstr>
      <vt:lpstr>vandalizmus</vt:lpstr>
      <vt:lpstr>vandalizmus</vt:lpstr>
      <vt:lpstr>Rövidzárlat és indukció</vt:lpstr>
      <vt:lpstr>A biztosító szolgáltatása</vt:lpstr>
      <vt:lpstr>A kockázatviselés helyének kiterjesztése</vt:lpstr>
      <vt:lpstr>PowerPoint-bemutató</vt:lpstr>
      <vt:lpstr>PowerPoint-bemutató</vt:lpstr>
      <vt:lpstr>családi balesetbiztosítás</vt:lpstr>
      <vt:lpstr>Szolgáltatási szabályok</vt:lpstr>
      <vt:lpstr>családi életbiztosítás</vt:lpstr>
      <vt:lpstr>családi életbiztosítás</vt:lpstr>
      <vt:lpstr>Várakozási idő</vt:lpstr>
      <vt:lpstr>Szolgáltatás szabályai</vt:lpstr>
      <vt:lpstr>A Szolgáltatás szabályai</vt:lpstr>
      <vt:lpstr>Termék jellemzők</vt:lpstr>
      <vt:lpstr>PowerPoint-bemutató</vt:lpstr>
      <vt:lpstr>PowerPoint-bemutató</vt:lpstr>
      <vt:lpstr>PowerPoint-bemutató</vt:lpstr>
      <vt:lpstr>PowerPoint-bemutató</vt:lpstr>
      <vt:lpstr>PowerPoint-bemutató</vt:lpstr>
      <vt:lpstr>vége 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2018-01-16T13:43:15Z</dcterms:created>
  <dcterms:modified xsi:type="dcterms:W3CDTF">2020-06-03T07:42:02Z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