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handoutMasterIdLst>
    <p:handoutMasterId r:id="rId37"/>
  </p:handoutMasterIdLst>
  <p:sldIdLst>
    <p:sldId id="997" r:id="rId2"/>
    <p:sldId id="998" r:id="rId3"/>
    <p:sldId id="1012" r:id="rId4"/>
    <p:sldId id="905" r:id="rId5"/>
    <p:sldId id="889" r:id="rId6"/>
    <p:sldId id="887" r:id="rId7"/>
    <p:sldId id="888" r:id="rId8"/>
    <p:sldId id="895" r:id="rId9"/>
    <p:sldId id="1010" r:id="rId10"/>
    <p:sldId id="1000" r:id="rId11"/>
    <p:sldId id="999" r:id="rId12"/>
    <p:sldId id="1008" r:id="rId13"/>
    <p:sldId id="1009" r:id="rId14"/>
    <p:sldId id="897" r:id="rId15"/>
    <p:sldId id="898" r:id="rId16"/>
    <p:sldId id="899" r:id="rId17"/>
    <p:sldId id="900" r:id="rId18"/>
    <p:sldId id="1002" r:id="rId19"/>
    <p:sldId id="1003" r:id="rId20"/>
    <p:sldId id="1004" r:id="rId21"/>
    <p:sldId id="1006" r:id="rId22"/>
    <p:sldId id="1007" r:id="rId23"/>
    <p:sldId id="906" r:id="rId24"/>
    <p:sldId id="907" r:id="rId25"/>
    <p:sldId id="909" r:id="rId26"/>
    <p:sldId id="902" r:id="rId27"/>
    <p:sldId id="1011" r:id="rId28"/>
    <p:sldId id="1013" r:id="rId29"/>
    <p:sldId id="1014" r:id="rId30"/>
    <p:sldId id="1015" r:id="rId31"/>
    <p:sldId id="1016" r:id="rId32"/>
    <p:sldId id="903" r:id="rId33"/>
    <p:sldId id="904" r:id="rId34"/>
    <p:sldId id="993" r:id="rId35"/>
  </p:sldIdLst>
  <p:sldSz cx="9144000" cy="6858000" type="screen4x3"/>
  <p:notesSz cx="6797675" cy="9926638"/>
  <p:defaultTextStyle>
    <a:defPPr>
      <a:defRPr lang="de-DE"/>
    </a:defPPr>
    <a:lvl1pPr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1pPr>
    <a:lvl2pPr marL="4572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2pPr>
    <a:lvl3pPr marL="9144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3pPr>
    <a:lvl4pPr marL="13716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4pPr>
    <a:lvl5pPr marL="18288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DC587"/>
    <a:srgbClr val="FDB76B"/>
    <a:srgbClr val="FED4A6"/>
    <a:srgbClr val="F1701A"/>
    <a:srgbClr val="FF3300"/>
    <a:srgbClr val="99CC00"/>
    <a:srgbClr val="339933"/>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52" autoAdjust="0"/>
    <p:restoredTop sz="94684" autoAdjust="0"/>
  </p:normalViewPr>
  <p:slideViewPr>
    <p:cSldViewPr>
      <p:cViewPr>
        <p:scale>
          <a:sx n="90" d="100"/>
          <a:sy n="90" d="100"/>
        </p:scale>
        <p:origin x="-606" y="498"/>
      </p:cViewPr>
      <p:guideLst>
        <p:guide orient="horz" pos="935"/>
        <p:guide orient="horz" pos="3884"/>
        <p:guide pos="295"/>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3" d="100"/>
        <a:sy n="83" d="100"/>
      </p:scale>
      <p:origin x="0" y="4206"/>
    </p:cViewPr>
  </p:sorterViewPr>
  <p:notesViewPr>
    <p:cSldViewPr>
      <p:cViewPr varScale="1">
        <p:scale>
          <a:sx n="36" d="100"/>
          <a:sy n="36" d="100"/>
        </p:scale>
        <p:origin x="-1626"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Aft>
                <a:spcPct val="0"/>
              </a:spcAft>
              <a:buClrTx/>
              <a:buFontTx/>
              <a:buNone/>
              <a:defRPr sz="1200">
                <a:latin typeface="Arial" charset="0"/>
              </a:defRPr>
            </a:lvl1pPr>
          </a:lstStyle>
          <a:p>
            <a:pPr>
              <a:defRPr/>
            </a:pPr>
            <a:endParaRPr lang="de-DE"/>
          </a:p>
        </p:txBody>
      </p:sp>
      <p:sp>
        <p:nvSpPr>
          <p:cNvPr id="41987"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buClrTx/>
              <a:buFontTx/>
              <a:buNone/>
              <a:defRPr sz="1200">
                <a:latin typeface="Arial" charset="0"/>
              </a:defRPr>
            </a:lvl1pPr>
          </a:lstStyle>
          <a:p>
            <a:pPr>
              <a:defRPr/>
            </a:pPr>
            <a:endParaRPr lang="de-DE"/>
          </a:p>
        </p:txBody>
      </p:sp>
      <p:sp>
        <p:nvSpPr>
          <p:cNvPr id="41988" name="Rectangle 4"/>
          <p:cNvSpPr>
            <a:spLocks noGrp="1" noChangeArrowheads="1"/>
          </p:cNvSpPr>
          <p:nvPr>
            <p:ph type="ftr" sz="quarter" idx="2"/>
          </p:nvPr>
        </p:nvSpPr>
        <p:spPr bwMode="auto">
          <a:xfrm>
            <a:off x="0"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Aft>
                <a:spcPct val="0"/>
              </a:spcAft>
              <a:buClrTx/>
              <a:buFontTx/>
              <a:buNone/>
              <a:defRPr sz="1200">
                <a:latin typeface="Arial" charset="0"/>
              </a:defRPr>
            </a:lvl1pPr>
          </a:lstStyle>
          <a:p>
            <a:pPr>
              <a:defRPr/>
            </a:pPr>
            <a:endParaRPr lang="de-DE"/>
          </a:p>
        </p:txBody>
      </p:sp>
      <p:sp>
        <p:nvSpPr>
          <p:cNvPr id="41989"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buClrTx/>
              <a:buFontTx/>
              <a:buNone/>
              <a:defRPr sz="1200">
                <a:latin typeface="Arial" charset="0"/>
              </a:defRPr>
            </a:lvl1pPr>
          </a:lstStyle>
          <a:p>
            <a:pPr>
              <a:defRPr/>
            </a:pPr>
            <a:fld id="{325EC894-978D-43A3-9066-E5AA9A7F2820}" type="slidenum">
              <a:rPr lang="de-DE"/>
              <a:pPr>
                <a:defRPr/>
              </a:pPr>
              <a:t>‹#›</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Aft>
                <a:spcPct val="0"/>
              </a:spcAft>
              <a:buClrTx/>
              <a:buFontTx/>
              <a:buNone/>
              <a:defRPr sz="1200">
                <a:latin typeface="Arial" charset="0"/>
              </a:defRPr>
            </a:lvl1pPr>
          </a:lstStyle>
          <a:p>
            <a:pPr>
              <a:defRPr/>
            </a:pPr>
            <a:endParaRPr lang="de-DE"/>
          </a:p>
        </p:txBody>
      </p:sp>
      <p:sp>
        <p:nvSpPr>
          <p:cNvPr id="32771"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buClrTx/>
              <a:buFontTx/>
              <a:buNone/>
              <a:defRPr sz="1200">
                <a:latin typeface="Arial" charset="0"/>
              </a:defRPr>
            </a:lvl1pPr>
          </a:lstStyle>
          <a:p>
            <a:pPr>
              <a:defRPr/>
            </a:pPr>
            <a:endParaRPr lang="de-DE"/>
          </a:p>
        </p:txBody>
      </p:sp>
      <p:sp>
        <p:nvSpPr>
          <p:cNvPr id="1617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gray">
          <a:xfrm>
            <a:off x="679450" y="4714875"/>
            <a:ext cx="5438775" cy="44672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2774"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Aft>
                <a:spcPct val="0"/>
              </a:spcAft>
              <a:buClrTx/>
              <a:buFontTx/>
              <a:buNone/>
              <a:defRPr sz="1200">
                <a:latin typeface="Arial" charset="0"/>
              </a:defRPr>
            </a:lvl1pPr>
          </a:lstStyle>
          <a:p>
            <a:pPr>
              <a:defRPr/>
            </a:pPr>
            <a:endParaRPr lang="de-DE"/>
          </a:p>
        </p:txBody>
      </p:sp>
      <p:sp>
        <p:nvSpPr>
          <p:cNvPr id="32775"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Aft>
                <a:spcPct val="0"/>
              </a:spcAft>
              <a:buClrTx/>
              <a:buFontTx/>
              <a:buNone/>
              <a:defRPr sz="1200">
                <a:latin typeface="Arial" charset="0"/>
              </a:defRPr>
            </a:lvl1pPr>
          </a:lstStyle>
          <a:p>
            <a:pPr>
              <a:defRPr/>
            </a:pPr>
            <a:fld id="{7414449A-7646-420C-B191-5E8BBB24CF3A}" type="slidenum">
              <a:rPr lang="de-DE"/>
              <a:pPr>
                <a:defRPr/>
              </a:pPr>
              <a:t>‹#›</a:t>
            </a:fld>
            <a:endParaRPr 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30000"/>
      </a:spcAft>
      <a:tabLst>
        <a:tab pos="195263" algn="l"/>
      </a:tabLst>
      <a:defRPr kern="1200">
        <a:solidFill>
          <a:schemeClr val="accent1"/>
        </a:solidFill>
        <a:latin typeface="Arial" charset="0"/>
        <a:ea typeface="+mn-ea"/>
        <a:cs typeface="+mn-cs"/>
      </a:defRPr>
    </a:lvl1pPr>
    <a:lvl2pPr marL="1588" algn="l" rtl="0" eaLnBrk="0" fontAlgn="base" hangingPunct="0">
      <a:spcBef>
        <a:spcPct val="0"/>
      </a:spcBef>
      <a:spcAft>
        <a:spcPct val="30000"/>
      </a:spcAft>
      <a:buFont typeface="Wingdings" pitchFamily="2" charset="2"/>
      <a:tabLst>
        <a:tab pos="195263" algn="l"/>
      </a:tabLst>
      <a:defRPr sz="1600" kern="1200">
        <a:solidFill>
          <a:schemeClr val="tx1"/>
        </a:solidFill>
        <a:latin typeface="Arial" charset="0"/>
        <a:ea typeface="+mn-ea"/>
        <a:cs typeface="+mn-cs"/>
      </a:defRPr>
    </a:lvl2pPr>
    <a:lvl3pPr marL="192088" indent="-188913" algn="l" rtl="0" eaLnBrk="0" fontAlgn="base" hangingPunct="0">
      <a:spcBef>
        <a:spcPct val="0"/>
      </a:spcBef>
      <a:spcAft>
        <a:spcPct val="30000"/>
      </a:spcAft>
      <a:buClr>
        <a:schemeClr val="accent1"/>
      </a:buClr>
      <a:buFont typeface="Wingdings" pitchFamily="2" charset="2"/>
      <a:buChar char="§"/>
      <a:tabLst>
        <a:tab pos="195263" algn="l"/>
      </a:tabLst>
      <a:defRPr sz="1600" kern="1200">
        <a:solidFill>
          <a:schemeClr val="tx1"/>
        </a:solidFill>
        <a:latin typeface="Arial" charset="0"/>
        <a:ea typeface="+mn-ea"/>
        <a:cs typeface="+mn-cs"/>
      </a:defRPr>
    </a:lvl3pPr>
    <a:lvl4pPr marL="384175" indent="-190500" algn="l" rtl="0" eaLnBrk="0" fontAlgn="base" hangingPunct="0">
      <a:spcBef>
        <a:spcPct val="0"/>
      </a:spcBef>
      <a:spcAft>
        <a:spcPct val="30000"/>
      </a:spcAft>
      <a:buClr>
        <a:schemeClr val="accent1"/>
      </a:buClr>
      <a:buChar char="-"/>
      <a:tabLst>
        <a:tab pos="195263" algn="l"/>
      </a:tabLst>
      <a:defRPr sz="1600" kern="1200">
        <a:solidFill>
          <a:schemeClr val="tx1"/>
        </a:solidFill>
        <a:latin typeface="Arial" charset="0"/>
        <a:ea typeface="+mn-ea"/>
        <a:cs typeface="+mn-cs"/>
      </a:defRPr>
    </a:lvl4pPr>
    <a:lvl5pPr marL="574675" indent="-177800" algn="l" rtl="0" eaLnBrk="0" fontAlgn="base" hangingPunct="0">
      <a:spcBef>
        <a:spcPct val="0"/>
      </a:spcBef>
      <a:spcAft>
        <a:spcPct val="30000"/>
      </a:spcAft>
      <a:buClr>
        <a:schemeClr val="accent1"/>
      </a:buClr>
      <a:buChar char="-"/>
      <a:tabLst>
        <a:tab pos="195263" algn="l"/>
      </a:tabLs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FAE5EAA-0C27-45A7-8C72-60E9D9934600}" type="slidenum">
              <a:rPr lang="de-DE" smtClean="0"/>
              <a:pPr/>
              <a:t>1</a:t>
            </a:fld>
            <a:endParaRPr lang="de-DE" smtClean="0"/>
          </a:p>
        </p:txBody>
      </p:sp>
      <p:sp>
        <p:nvSpPr>
          <p:cNvPr id="191491" name="Rectangle 2"/>
          <p:cNvSpPr>
            <a:spLocks noGrp="1" noRot="1" noChangeAspect="1" noChangeArrowheads="1" noTextEdit="1"/>
          </p:cNvSpPr>
          <p:nvPr>
            <p:ph type="sldImg"/>
          </p:nvPr>
        </p:nvSpPr>
        <p:spPr>
          <a:xfrm>
            <a:off x="917575" y="744538"/>
            <a:ext cx="4962525" cy="3722687"/>
          </a:xfrm>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1FB966B-4CB3-4DD8-B4A8-CD7FF8BF5CD6}" type="slidenum">
              <a:rPr lang="de-DE" smtClean="0"/>
              <a:pPr/>
              <a:t>11</a:t>
            </a:fld>
            <a:endParaRPr lang="de-DE" smtClean="0"/>
          </a:p>
        </p:txBody>
      </p:sp>
      <p:sp>
        <p:nvSpPr>
          <p:cNvPr id="193539" name="Rectangle 2"/>
          <p:cNvSpPr>
            <a:spLocks noGrp="1" noRot="1" noChangeAspect="1" noChangeArrowheads="1" noTextEdit="1"/>
          </p:cNvSpPr>
          <p:nvPr>
            <p:ph type="sldImg"/>
          </p:nvPr>
        </p:nvSpPr>
        <p:spPr>
          <a:xfrm>
            <a:off x="917575" y="744538"/>
            <a:ext cx="4962525" cy="3722687"/>
          </a:xfrm>
          <a:ln/>
        </p:spPr>
      </p:sp>
      <p:sp>
        <p:nvSpPr>
          <p:cNvPr id="193540" name="Rectangle 3"/>
          <p:cNvSpPr>
            <a:spLocks noGrp="1" noChangeArrowheads="1"/>
          </p:cNvSpPr>
          <p:nvPr>
            <p:ph type="body" idx="1"/>
          </p:nvPr>
        </p:nvSpPr>
        <p:spPr>
          <a:noFill/>
          <a:ln/>
        </p:spPr>
        <p:txBody>
          <a:bodyPr/>
          <a:lstStyle/>
          <a:p>
            <a:pPr eaLnBrk="1" hangingPunct="1">
              <a:tabLst/>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1A0562D4-3ACC-459D-8AA3-2AD0C3A3F6F7}" type="slidenum">
              <a:rPr lang="de-DE" smtClean="0"/>
              <a:pPr/>
              <a:t>14</a:t>
            </a:fld>
            <a:endParaRPr lang="de-DE" smtClean="0"/>
          </a:p>
        </p:txBody>
      </p:sp>
      <p:sp>
        <p:nvSpPr>
          <p:cNvPr id="207875" name="Rectangle 2"/>
          <p:cNvSpPr>
            <a:spLocks noGrp="1" noRot="1" noChangeAspect="1" noChangeArrowheads="1" noTextEdit="1"/>
          </p:cNvSpPr>
          <p:nvPr>
            <p:ph type="sldImg"/>
          </p:nvPr>
        </p:nvSpPr>
        <p:spPr>
          <a:xfrm>
            <a:off x="917575" y="744538"/>
            <a:ext cx="4962525" cy="3722687"/>
          </a:xfrm>
          <a:ln/>
        </p:spPr>
      </p:sp>
      <p:sp>
        <p:nvSpPr>
          <p:cNvPr id="207876"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65FB0A6-DAE0-4F81-9503-C73F6ED9FCFE}" type="slidenum">
              <a:rPr lang="de-DE" smtClean="0"/>
              <a:pPr/>
              <a:t>15</a:t>
            </a:fld>
            <a:endParaRPr lang="de-DE" smtClean="0"/>
          </a:p>
        </p:txBody>
      </p:sp>
      <p:sp>
        <p:nvSpPr>
          <p:cNvPr id="208899" name="Rectangle 2"/>
          <p:cNvSpPr>
            <a:spLocks noGrp="1" noRot="1" noChangeAspect="1" noChangeArrowheads="1" noTextEdit="1"/>
          </p:cNvSpPr>
          <p:nvPr>
            <p:ph type="sldImg"/>
          </p:nvPr>
        </p:nvSpPr>
        <p:spPr>
          <a:xfrm>
            <a:off x="917575" y="744538"/>
            <a:ext cx="4962525" cy="3722687"/>
          </a:xfrm>
          <a:ln/>
        </p:spPr>
      </p:sp>
      <p:sp>
        <p:nvSpPr>
          <p:cNvPr id="208900"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3368C66-7910-4D72-B780-2122EBFDAB4D}" type="slidenum">
              <a:rPr lang="de-DE" smtClean="0"/>
              <a:pPr/>
              <a:t>16</a:t>
            </a:fld>
            <a:endParaRPr lang="de-DE" smtClean="0"/>
          </a:p>
        </p:txBody>
      </p:sp>
      <p:sp>
        <p:nvSpPr>
          <p:cNvPr id="209923" name="Rectangle 2"/>
          <p:cNvSpPr>
            <a:spLocks noGrp="1" noRot="1" noChangeAspect="1" noChangeArrowheads="1" noTextEdit="1"/>
          </p:cNvSpPr>
          <p:nvPr>
            <p:ph type="sldImg"/>
          </p:nvPr>
        </p:nvSpPr>
        <p:spPr>
          <a:xfrm>
            <a:off x="917575" y="744538"/>
            <a:ext cx="4962525" cy="3722687"/>
          </a:xfrm>
          <a:ln/>
        </p:spPr>
      </p:sp>
      <p:sp>
        <p:nvSpPr>
          <p:cNvPr id="20992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15172C9-856D-40BC-BE26-16F4BF096EC5}" type="slidenum">
              <a:rPr lang="de-DE" smtClean="0"/>
              <a:pPr/>
              <a:t>17</a:t>
            </a:fld>
            <a:endParaRPr lang="de-DE" smtClean="0"/>
          </a:p>
        </p:txBody>
      </p:sp>
      <p:sp>
        <p:nvSpPr>
          <p:cNvPr id="210947" name="Rectangle 2"/>
          <p:cNvSpPr>
            <a:spLocks noGrp="1" noRot="1" noChangeAspect="1" noChangeArrowheads="1" noTextEdit="1"/>
          </p:cNvSpPr>
          <p:nvPr>
            <p:ph type="sldImg"/>
          </p:nvPr>
        </p:nvSpPr>
        <p:spPr>
          <a:xfrm>
            <a:off x="917575" y="744538"/>
            <a:ext cx="4962525" cy="3722687"/>
          </a:xfrm>
          <a:ln/>
        </p:spPr>
      </p:sp>
      <p:sp>
        <p:nvSpPr>
          <p:cNvPr id="21094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7E80277-56E0-444F-A9A2-7E61D1317ADD}" type="slidenum">
              <a:rPr lang="de-DE" smtClean="0"/>
              <a:pPr/>
              <a:t>18</a:t>
            </a:fld>
            <a:endParaRPr lang="de-DE" smtClean="0"/>
          </a:p>
        </p:txBody>
      </p:sp>
      <p:sp>
        <p:nvSpPr>
          <p:cNvPr id="194563" name="Rectangle 2"/>
          <p:cNvSpPr>
            <a:spLocks noGrp="1" noRot="1" noChangeAspect="1" noChangeArrowheads="1" noTextEdit="1"/>
          </p:cNvSpPr>
          <p:nvPr>
            <p:ph type="sldImg"/>
          </p:nvPr>
        </p:nvSpPr>
        <p:spPr>
          <a:xfrm>
            <a:off x="917575" y="744538"/>
            <a:ext cx="4962525" cy="3722687"/>
          </a:xfrm>
          <a:ln/>
        </p:spPr>
      </p:sp>
      <p:sp>
        <p:nvSpPr>
          <p:cNvPr id="19456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DF03D24-AD53-4DC0-A683-B01E43753258}" type="slidenum">
              <a:rPr lang="de-DE" smtClean="0"/>
              <a:pPr/>
              <a:t>28</a:t>
            </a:fld>
            <a:endParaRPr lang="de-DE" smtClean="0"/>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5D5E12E-2ADC-47C0-8A9D-FCBF0CE0B611}" type="slidenum">
              <a:rPr lang="de-DE" smtClean="0"/>
              <a:pPr/>
              <a:t>29</a:t>
            </a:fld>
            <a:endParaRPr lang="de-DE" smtClean="0"/>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noFill/>
          <a:ln/>
        </p:spPr>
        <p:txBody>
          <a:bodyPr/>
          <a:lstStyle/>
          <a:p>
            <a:pPr eaLnBrk="1" hangingPunct="1">
              <a:tabLst/>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28968E-16EE-4DE1-8CE1-03237090D481}" type="slidenum">
              <a:rPr lang="de-DE" smtClean="0"/>
              <a:pPr/>
              <a:t>31</a:t>
            </a:fld>
            <a:endParaRPr lang="de-DE" smtClean="0"/>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noFill/>
          <a:ln/>
        </p:spPr>
        <p:txBody>
          <a:bodyPr/>
          <a:lstStyle/>
          <a:p>
            <a:pPr eaLnBrk="1" hangingPunct="1">
              <a:tabLst/>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1860D33-EBBC-4949-9839-720D51A22C76}" type="slidenum">
              <a:rPr lang="de-DE" smtClean="0"/>
              <a:pPr/>
              <a:t>32</a:t>
            </a:fld>
            <a:endParaRPr lang="de-DE" smtClean="0"/>
          </a:p>
        </p:txBody>
      </p:sp>
      <p:sp>
        <p:nvSpPr>
          <p:cNvPr id="214019" name="Rectangle 2"/>
          <p:cNvSpPr>
            <a:spLocks noGrp="1" noRot="1" noChangeAspect="1" noChangeArrowheads="1" noTextEdit="1"/>
          </p:cNvSpPr>
          <p:nvPr>
            <p:ph type="sldImg"/>
          </p:nvPr>
        </p:nvSpPr>
        <p:spPr>
          <a:xfrm>
            <a:off x="917575" y="744538"/>
            <a:ext cx="4962525" cy="3722687"/>
          </a:xfrm>
          <a:ln/>
        </p:spPr>
      </p:sp>
      <p:sp>
        <p:nvSpPr>
          <p:cNvPr id="214020"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32A8A1D-C92D-4291-B8CC-77906346A1C2}" type="slidenum">
              <a:rPr lang="de-DE" smtClean="0"/>
              <a:pPr/>
              <a:t>2</a:t>
            </a:fld>
            <a:endParaRPr lang="de-DE" smtClean="0"/>
          </a:p>
        </p:txBody>
      </p:sp>
      <p:sp>
        <p:nvSpPr>
          <p:cNvPr id="192515" name="Rectangle 2"/>
          <p:cNvSpPr>
            <a:spLocks noGrp="1" noRot="1" noChangeAspect="1" noChangeArrowheads="1" noTextEdit="1"/>
          </p:cNvSpPr>
          <p:nvPr>
            <p:ph type="sldImg"/>
          </p:nvPr>
        </p:nvSpPr>
        <p:spPr>
          <a:xfrm>
            <a:off x="917575" y="744538"/>
            <a:ext cx="4962525" cy="3722687"/>
          </a:xfrm>
          <a:ln/>
        </p:spPr>
      </p:sp>
      <p:sp>
        <p:nvSpPr>
          <p:cNvPr id="192516"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7E7A54F0-859D-444C-97A6-A830126F073B}" type="slidenum">
              <a:rPr lang="de-DE" smtClean="0"/>
              <a:pPr/>
              <a:t>33</a:t>
            </a:fld>
            <a:endParaRPr lang="de-DE" smtClean="0"/>
          </a:p>
        </p:txBody>
      </p:sp>
      <p:sp>
        <p:nvSpPr>
          <p:cNvPr id="215043" name="Rectangle 2"/>
          <p:cNvSpPr>
            <a:spLocks noGrp="1" noRot="1" noChangeAspect="1" noChangeArrowheads="1" noTextEdit="1"/>
          </p:cNvSpPr>
          <p:nvPr>
            <p:ph type="sldImg"/>
          </p:nvPr>
        </p:nvSpPr>
        <p:spPr>
          <a:xfrm>
            <a:off x="917575" y="744538"/>
            <a:ext cx="4962525" cy="3722687"/>
          </a:xfrm>
          <a:ln/>
        </p:spPr>
      </p:sp>
      <p:sp>
        <p:nvSpPr>
          <p:cNvPr id="21504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2FF850FD-ECE2-47A5-992D-A1A68BA3FB6E}" type="slidenum">
              <a:rPr lang="de-DE" smtClean="0"/>
              <a:pPr/>
              <a:t>34</a:t>
            </a:fld>
            <a:endParaRPr lang="de-DE" smtClean="0"/>
          </a:p>
        </p:txBody>
      </p:sp>
      <p:sp>
        <p:nvSpPr>
          <p:cNvPr id="218115" name="Rectangle 7"/>
          <p:cNvSpPr txBox="1">
            <a:spLocks noGrp="1" noChangeArrowheads="1"/>
          </p:cNvSpPr>
          <p:nvPr/>
        </p:nvSpPr>
        <p:spPr bwMode="auto">
          <a:xfrm>
            <a:off x="3851275" y="9429750"/>
            <a:ext cx="2944813" cy="495300"/>
          </a:xfrm>
          <a:prstGeom prst="rect">
            <a:avLst/>
          </a:prstGeom>
          <a:noFill/>
          <a:ln w="9525">
            <a:noFill/>
            <a:miter lim="800000"/>
            <a:headEnd/>
            <a:tailEnd/>
          </a:ln>
        </p:spPr>
        <p:txBody>
          <a:bodyPr anchor="b"/>
          <a:lstStyle/>
          <a:p>
            <a:pPr algn="r">
              <a:spcAft>
                <a:spcPct val="0"/>
              </a:spcAft>
              <a:buClrTx/>
              <a:buFontTx/>
              <a:buNone/>
            </a:pPr>
            <a:fld id="{53B31613-7249-43BF-AB08-7E8DE0A7CC88}" type="slidenum">
              <a:rPr lang="de-DE" sz="1200"/>
              <a:pPr algn="r">
                <a:spcAft>
                  <a:spcPct val="0"/>
                </a:spcAft>
                <a:buClrTx/>
                <a:buFontTx/>
                <a:buNone/>
              </a:pPr>
              <a:t>34</a:t>
            </a:fld>
            <a:endParaRPr lang="de-DE" sz="1200"/>
          </a:p>
        </p:txBody>
      </p:sp>
      <p:sp>
        <p:nvSpPr>
          <p:cNvPr id="218116" name="Rectangle 2"/>
          <p:cNvSpPr>
            <a:spLocks noGrp="1" noRot="1" noChangeAspect="1" noChangeArrowheads="1" noTextEdit="1"/>
          </p:cNvSpPr>
          <p:nvPr>
            <p:ph type="sldImg"/>
          </p:nvPr>
        </p:nvSpPr>
        <p:spPr>
          <a:xfrm>
            <a:off x="919163" y="744538"/>
            <a:ext cx="4964112" cy="3722687"/>
          </a:xfrm>
          <a:ln/>
        </p:spPr>
      </p:sp>
      <p:sp>
        <p:nvSpPr>
          <p:cNvPr id="218117" name="Rectangle 3"/>
          <p:cNvSpPr>
            <a:spLocks noGrp="1" noChangeArrowheads="1"/>
          </p:cNvSpPr>
          <p:nvPr>
            <p:ph type="body" idx="1"/>
          </p:nvPr>
        </p:nvSpPr>
        <p:spPr>
          <a:xfrm>
            <a:off x="679450" y="4713288"/>
            <a:ext cx="5438775" cy="4468812"/>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DAC1E861-769E-41D1-9654-6175D6A58D94}" type="slidenum">
              <a:rPr lang="de-DE" smtClean="0"/>
              <a:pPr/>
              <a:t>3</a:t>
            </a:fld>
            <a:endParaRPr lang="de-DE" smtClean="0"/>
          </a:p>
        </p:txBody>
      </p:sp>
      <p:sp>
        <p:nvSpPr>
          <p:cNvPr id="201731" name="Rectangle 2"/>
          <p:cNvSpPr>
            <a:spLocks noGrp="1" noChangeArrowheads="1"/>
          </p:cNvSpPr>
          <p:nvPr>
            <p:ph type="body" idx="1"/>
          </p:nvPr>
        </p:nvSpPr>
        <p:spPr>
          <a:xfrm>
            <a:off x="906463" y="4714875"/>
            <a:ext cx="4984750" cy="4467225"/>
          </a:xfrm>
          <a:noFill/>
          <a:ln/>
        </p:spPr>
        <p:txBody>
          <a:bodyPr lIns="90488" tIns="44450" rIns="90488" bIns="44450"/>
          <a:lstStyle/>
          <a:p>
            <a:pPr defTabSz="762000" eaLnBrk="1" hangingPunct="1">
              <a:tabLst/>
            </a:pPr>
            <a:endParaRPr lang="hu-HU" smtClean="0"/>
          </a:p>
        </p:txBody>
      </p:sp>
      <p:sp>
        <p:nvSpPr>
          <p:cNvPr id="201732" name="Rectangle 3"/>
          <p:cNvSpPr>
            <a:spLocks noGrp="1" noRot="1" noChangeAspect="1" noChangeArrowheads="1" noTextEdit="1"/>
          </p:cNvSpPr>
          <p:nvPr>
            <p:ph type="sldImg"/>
          </p:nvPr>
        </p:nvSpPr>
        <p:spPr>
          <a:xfrm>
            <a:off x="927100" y="750888"/>
            <a:ext cx="4943475" cy="37084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FEB1F45-D648-468C-BD40-E3BCF9C3FC49}" type="slidenum">
              <a:rPr lang="de-DE" smtClean="0"/>
              <a:pPr/>
              <a:t>4</a:t>
            </a:fld>
            <a:endParaRPr lang="de-DE" smtClean="0"/>
          </a:p>
        </p:txBody>
      </p:sp>
      <p:sp>
        <p:nvSpPr>
          <p:cNvPr id="198659" name="Rectangle 2"/>
          <p:cNvSpPr>
            <a:spLocks noGrp="1" noRot="1" noChangeAspect="1" noChangeArrowheads="1" noTextEdit="1"/>
          </p:cNvSpPr>
          <p:nvPr>
            <p:ph type="sldImg"/>
          </p:nvPr>
        </p:nvSpPr>
        <p:spPr>
          <a:xfrm>
            <a:off x="917575" y="744538"/>
            <a:ext cx="4962525" cy="3722687"/>
          </a:xfrm>
          <a:ln/>
        </p:spPr>
      </p:sp>
      <p:sp>
        <p:nvSpPr>
          <p:cNvPr id="198660" name="Rectangle 3"/>
          <p:cNvSpPr>
            <a:spLocks noGrp="1" noChangeArrowheads="1"/>
          </p:cNvSpPr>
          <p:nvPr>
            <p:ph type="body" idx="1"/>
          </p:nvPr>
        </p:nvSpPr>
        <p:spPr>
          <a:noFill/>
          <a:ln/>
        </p:spPr>
        <p:txBody>
          <a:bodyPr/>
          <a:lstStyle/>
          <a:p>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A38DAE25-41A1-47EE-9D53-B97CEF7FACDE}" type="slidenum">
              <a:rPr lang="de-DE" smtClean="0"/>
              <a:pPr/>
              <a:t>5</a:t>
            </a:fld>
            <a:endParaRPr lang="de-DE" smtClean="0"/>
          </a:p>
        </p:txBody>
      </p:sp>
      <p:sp>
        <p:nvSpPr>
          <p:cNvPr id="199683" name="Rectangle 2"/>
          <p:cNvSpPr>
            <a:spLocks noGrp="1" noRot="1" noChangeAspect="1" noChangeArrowheads="1" noTextEdit="1"/>
          </p:cNvSpPr>
          <p:nvPr>
            <p:ph type="sldImg"/>
          </p:nvPr>
        </p:nvSpPr>
        <p:spPr>
          <a:xfrm>
            <a:off x="917575" y="744538"/>
            <a:ext cx="4962525" cy="3722687"/>
          </a:xfrm>
          <a:ln/>
        </p:spPr>
      </p:sp>
      <p:sp>
        <p:nvSpPr>
          <p:cNvPr id="19968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52AF4A22-1BD7-47CD-A21D-4EA6D71BC364}" type="slidenum">
              <a:rPr lang="de-DE" smtClean="0"/>
              <a:pPr/>
              <a:t>6</a:t>
            </a:fld>
            <a:endParaRPr lang="de-DE" smtClean="0"/>
          </a:p>
        </p:txBody>
      </p:sp>
      <p:sp>
        <p:nvSpPr>
          <p:cNvPr id="196611" name="Rectangle 2"/>
          <p:cNvSpPr>
            <a:spLocks noGrp="1" noRot="1" noChangeAspect="1" noChangeArrowheads="1" noTextEdit="1"/>
          </p:cNvSpPr>
          <p:nvPr>
            <p:ph type="sldImg"/>
          </p:nvPr>
        </p:nvSpPr>
        <p:spPr>
          <a:xfrm>
            <a:off x="917575" y="744538"/>
            <a:ext cx="4962525" cy="3722687"/>
          </a:xfrm>
          <a:ln/>
        </p:spPr>
      </p:sp>
      <p:sp>
        <p:nvSpPr>
          <p:cNvPr id="196612"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49CA8EF-8A10-48A8-A75C-779A10CE4ECB}" type="slidenum">
              <a:rPr lang="de-DE" smtClean="0"/>
              <a:pPr/>
              <a:t>7</a:t>
            </a:fld>
            <a:endParaRPr lang="de-DE" smtClean="0"/>
          </a:p>
        </p:txBody>
      </p:sp>
      <p:sp>
        <p:nvSpPr>
          <p:cNvPr id="197635" name="Rectangle 2"/>
          <p:cNvSpPr>
            <a:spLocks noGrp="1" noRot="1" noChangeAspect="1" noChangeArrowheads="1" noTextEdit="1"/>
          </p:cNvSpPr>
          <p:nvPr>
            <p:ph type="sldImg"/>
          </p:nvPr>
        </p:nvSpPr>
        <p:spPr>
          <a:xfrm>
            <a:off x="917575" y="744538"/>
            <a:ext cx="4962525" cy="3722687"/>
          </a:xfrm>
          <a:ln/>
        </p:spPr>
      </p:sp>
      <p:sp>
        <p:nvSpPr>
          <p:cNvPr id="197636"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98E5D26-F31A-458A-B06E-F15327BAFC99}" type="slidenum">
              <a:rPr lang="de-DE" smtClean="0"/>
              <a:pPr/>
              <a:t>8</a:t>
            </a:fld>
            <a:endParaRPr lang="de-DE" smtClean="0"/>
          </a:p>
        </p:txBody>
      </p:sp>
      <p:sp>
        <p:nvSpPr>
          <p:cNvPr id="205827" name="Rectangle 2"/>
          <p:cNvSpPr>
            <a:spLocks noGrp="1" noRot="1" noChangeAspect="1" noChangeArrowheads="1" noTextEdit="1"/>
          </p:cNvSpPr>
          <p:nvPr>
            <p:ph type="sldImg"/>
          </p:nvPr>
        </p:nvSpPr>
        <p:spPr>
          <a:xfrm>
            <a:off x="917575" y="744538"/>
            <a:ext cx="4962525" cy="3722687"/>
          </a:xfrm>
          <a:ln/>
        </p:spPr>
      </p:sp>
      <p:sp>
        <p:nvSpPr>
          <p:cNvPr id="20582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7B28145-727F-4C8C-8808-04011107E62C}" type="slidenum">
              <a:rPr lang="de-DE" smtClean="0"/>
              <a:pPr/>
              <a:t>9</a:t>
            </a:fld>
            <a:endParaRPr lang="de-DE" smtClean="0"/>
          </a:p>
        </p:txBody>
      </p:sp>
      <p:sp>
        <p:nvSpPr>
          <p:cNvPr id="200707" name="Rectangle 2"/>
          <p:cNvSpPr>
            <a:spLocks noGrp="1" noRot="1" noChangeAspect="1" noChangeArrowheads="1" noTextEdit="1"/>
          </p:cNvSpPr>
          <p:nvPr>
            <p:ph type="sldImg"/>
          </p:nvPr>
        </p:nvSpPr>
        <p:spPr>
          <a:xfrm>
            <a:off x="917575" y="744538"/>
            <a:ext cx="4962525" cy="3722687"/>
          </a:xfrm>
          <a:ln/>
        </p:spPr>
      </p:sp>
      <p:sp>
        <p:nvSpPr>
          <p:cNvPr id="20070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4" name="Picture 14" descr="Titselseite_Schatten"/>
          <p:cNvPicPr>
            <a:picLocks noChangeAspect="1" noChangeArrowheads="1"/>
          </p:cNvPicPr>
          <p:nvPr/>
        </p:nvPicPr>
        <p:blipFill>
          <a:blip r:embed="rId2" cstate="print"/>
          <a:srcRect/>
          <a:stretch>
            <a:fillRect/>
          </a:stretch>
        </p:blipFill>
        <p:spPr bwMode="gray">
          <a:xfrm>
            <a:off x="6588125" y="5516563"/>
            <a:ext cx="2222500" cy="1081087"/>
          </a:xfrm>
          <a:prstGeom prst="rect">
            <a:avLst/>
          </a:prstGeom>
          <a:noFill/>
          <a:ln w="9525">
            <a:noFill/>
            <a:miter lim="800000"/>
            <a:headEnd/>
            <a:tailEnd/>
          </a:ln>
        </p:spPr>
      </p:pic>
      <p:sp>
        <p:nvSpPr>
          <p:cNvPr id="5" name="Rectangle 16"/>
          <p:cNvSpPr>
            <a:spLocks noChangeArrowheads="1"/>
          </p:cNvSpPr>
          <p:nvPr/>
        </p:nvSpPr>
        <p:spPr bwMode="gray">
          <a:xfrm>
            <a:off x="468313" y="5589588"/>
            <a:ext cx="7991475" cy="395287"/>
          </a:xfrm>
          <a:prstGeom prst="rect">
            <a:avLst/>
          </a:prstGeom>
          <a:solidFill>
            <a:schemeClr val="accent1"/>
          </a:solidFill>
          <a:ln w="6350">
            <a:noFill/>
            <a:miter lim="800000"/>
            <a:headEnd/>
            <a:tailEnd/>
          </a:ln>
          <a:effectLst/>
        </p:spPr>
        <p:txBody>
          <a:bodyPr lIns="198000" tIns="46800" rIns="90000" bIns="82800" anchor="b"/>
          <a:lstStyle/>
          <a:p>
            <a:pPr algn="l">
              <a:spcAft>
                <a:spcPct val="25000"/>
              </a:spcAft>
              <a:buClrTx/>
              <a:defRPr/>
            </a:pPr>
            <a:endParaRPr lang="en-US">
              <a:solidFill>
                <a:schemeClr val="bg1"/>
              </a:solidFill>
            </a:endParaRPr>
          </a:p>
        </p:txBody>
      </p:sp>
      <p:grpSp>
        <p:nvGrpSpPr>
          <p:cNvPr id="6" name="Group 22"/>
          <p:cNvGrpSpPr>
            <a:grpSpLocks/>
          </p:cNvGrpSpPr>
          <p:nvPr userDrawn="1"/>
        </p:nvGrpSpPr>
        <p:grpSpPr bwMode="auto">
          <a:xfrm>
            <a:off x="6804025" y="5734050"/>
            <a:ext cx="1798638" cy="647700"/>
            <a:chOff x="4350" y="3617"/>
            <a:chExt cx="1122" cy="415"/>
          </a:xfrm>
        </p:grpSpPr>
        <p:sp>
          <p:nvSpPr>
            <p:cNvPr id="7" name="Rectangle 23"/>
            <p:cNvSpPr>
              <a:spLocks noChangeArrowheads="1"/>
            </p:cNvSpPr>
            <p:nvPr/>
          </p:nvSpPr>
          <p:spPr bwMode="gray">
            <a:xfrm>
              <a:off x="4350" y="3617"/>
              <a:ext cx="1122" cy="415"/>
            </a:xfrm>
            <a:prstGeom prst="rect">
              <a:avLst/>
            </a:prstGeom>
            <a:solidFill>
              <a:schemeClr val="bg1"/>
            </a:solidFill>
            <a:ln w="6350">
              <a:noFill/>
              <a:miter lim="800000"/>
              <a:headEnd/>
              <a:tailEnd/>
            </a:ln>
            <a:effectLst/>
          </p:spPr>
          <p:txBody>
            <a:bodyPr wrap="none" lIns="90000" tIns="46800" rIns="90000" bIns="46800" anchor="ctr"/>
            <a:lstStyle/>
            <a:p>
              <a:pPr>
                <a:defRPr/>
              </a:pPr>
              <a:endParaRPr lang="hu-HU"/>
            </a:p>
          </p:txBody>
        </p:sp>
        <p:pic>
          <p:nvPicPr>
            <p:cNvPr id="8" name="Picture 24" descr="Logo"/>
            <p:cNvPicPr>
              <a:picLocks noChangeAspect="1" noChangeArrowheads="1"/>
            </p:cNvPicPr>
            <p:nvPr/>
          </p:nvPicPr>
          <p:blipFill>
            <a:blip r:embed="rId3" cstate="print"/>
            <a:srcRect/>
            <a:stretch>
              <a:fillRect/>
            </a:stretch>
          </p:blipFill>
          <p:spPr bwMode="gray">
            <a:xfrm>
              <a:off x="4477" y="3716"/>
              <a:ext cx="870" cy="233"/>
            </a:xfrm>
            <a:prstGeom prst="rect">
              <a:avLst/>
            </a:prstGeom>
            <a:noFill/>
            <a:ln w="9525">
              <a:noFill/>
              <a:miter lim="800000"/>
              <a:headEnd/>
              <a:tailEnd/>
            </a:ln>
          </p:spPr>
        </p:pic>
      </p:grpSp>
      <p:sp>
        <p:nvSpPr>
          <p:cNvPr id="5123" name="Rectangle 3"/>
          <p:cNvSpPr>
            <a:spLocks noGrp="1" noChangeArrowheads="1"/>
          </p:cNvSpPr>
          <p:nvPr>
            <p:ph type="ctrTitle"/>
          </p:nvPr>
        </p:nvSpPr>
        <p:spPr>
          <a:xfrm>
            <a:off x="468313" y="3213100"/>
            <a:ext cx="7991475" cy="1728788"/>
          </a:xfrm>
          <a:solidFill>
            <a:schemeClr val="accent1"/>
          </a:solidFill>
          <a:ln w="6350"/>
        </p:spPr>
        <p:txBody>
          <a:bodyPr lIns="198000" tIns="46800" rIns="90000" bIns="82800" anchor="b"/>
          <a:lstStyle>
            <a:lvl1pPr defTabSz="914400" eaLnBrk="1" hangingPunct="1">
              <a:buFont typeface="Wingdings" pitchFamily="2" charset="2"/>
              <a:buNone/>
              <a:defRPr sz="5400">
                <a:solidFill>
                  <a:schemeClr val="bg1"/>
                </a:solidFill>
              </a:defRPr>
            </a:lvl1pPr>
          </a:lstStyle>
          <a:p>
            <a:r>
              <a:rPr lang="hu-HU"/>
              <a:t>A prezentáció címe</a:t>
            </a:r>
            <a:br>
              <a:rPr lang="hu-HU"/>
            </a:br>
            <a:r>
              <a:rPr lang="hu-HU"/>
              <a:t>Opcionális második sor</a:t>
            </a:r>
            <a:endParaRPr lang="en-US"/>
          </a:p>
        </p:txBody>
      </p:sp>
      <p:sp>
        <p:nvSpPr>
          <p:cNvPr id="5124" name="Rectangle 4"/>
          <p:cNvSpPr>
            <a:spLocks noGrp="1" noChangeArrowheads="1"/>
          </p:cNvSpPr>
          <p:nvPr>
            <p:ph type="subTitle" idx="1"/>
          </p:nvPr>
        </p:nvSpPr>
        <p:spPr>
          <a:xfrm>
            <a:off x="468313" y="4941888"/>
            <a:ext cx="7991475" cy="647700"/>
          </a:xfrm>
          <a:solidFill>
            <a:schemeClr val="accent1"/>
          </a:solidFill>
          <a:ln w="6350"/>
        </p:spPr>
        <p:txBody>
          <a:bodyPr lIns="198000" tIns="46800" rIns="90000" bIns="10800" anchor="b"/>
          <a:lstStyle>
            <a:lvl1pPr eaLnBrk="1" hangingPunct="1">
              <a:spcAft>
                <a:spcPct val="0"/>
              </a:spcAft>
              <a:buFont typeface="Wingdings" pitchFamily="2" charset="2"/>
              <a:buNone/>
              <a:tabLst/>
              <a:defRPr sz="2400">
                <a:solidFill>
                  <a:schemeClr val="bg1"/>
                </a:solidFill>
              </a:defRPr>
            </a:lvl1pPr>
          </a:lstStyle>
          <a:p>
            <a:r>
              <a:rPr lang="hu-HU"/>
              <a:t>A prezentáció alcíme/a prezentáló neve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544085D-065B-4CF1-B008-475AC6D3F485}" type="slidenum">
              <a:rPr lang="hu-HU"/>
              <a:pPr>
                <a:defRPr/>
              </a:pPr>
              <a:t>‹#›</a:t>
            </a:fld>
            <a:r>
              <a:rPr lang="hu-HU"/>
              <a:t>Allianz Cégmester Vállalkozásbiztosítás</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4638" y="692150"/>
            <a:ext cx="2051050" cy="54737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68313" y="692150"/>
            <a:ext cx="6003925" cy="54737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5374A08-772A-46D4-8007-B430D3BF0072}" type="slidenum">
              <a:rPr lang="hu-HU"/>
              <a:pPr>
                <a:defRPr/>
              </a:pPr>
              <a:t>‹#›</a:t>
            </a:fld>
            <a:r>
              <a:rPr lang="hu-HU"/>
              <a:t>Allianz Cégmester Vállalkozásbiztosítás</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68313" y="692150"/>
            <a:ext cx="6264275" cy="685800"/>
          </a:xfrm>
        </p:spPr>
        <p:txBody>
          <a:bodyPr/>
          <a:lstStyle/>
          <a:p>
            <a:r>
              <a:rPr lang="hu-HU" smtClean="0"/>
              <a:t>Mintacím szerkesztése</a:t>
            </a:r>
            <a:endParaRPr lang="hu-HU"/>
          </a:p>
        </p:txBody>
      </p:sp>
      <p:sp>
        <p:nvSpPr>
          <p:cNvPr id="3" name="Szöveg helye 2"/>
          <p:cNvSpPr>
            <a:spLocks noGrp="1"/>
          </p:cNvSpPr>
          <p:nvPr>
            <p:ph type="body" sz="half" idx="1"/>
          </p:nvPr>
        </p:nvSpPr>
        <p:spPr>
          <a:xfrm>
            <a:off x="468313" y="1371600"/>
            <a:ext cx="4027487" cy="47942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371600"/>
            <a:ext cx="4027488" cy="47942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72A00B8-FCF1-4BB0-A572-C4483738C436}" type="slidenum">
              <a:rPr lang="hu-HU"/>
              <a:pPr>
                <a:defRPr/>
              </a:pPr>
              <a:t>‹#›</a:t>
            </a:fld>
            <a:r>
              <a:rPr lang="hu-HU"/>
              <a:t>Allianz Cégmester Vállalkozásbiztosítás</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68313" y="692150"/>
            <a:ext cx="6264275" cy="685800"/>
          </a:xfrm>
        </p:spPr>
        <p:txBody>
          <a:bodyPr/>
          <a:lstStyle/>
          <a:p>
            <a:r>
              <a:rPr lang="hu-HU" smtClean="0"/>
              <a:t>Mintacím szerkesztése</a:t>
            </a:r>
            <a:endParaRPr lang="hu-HU"/>
          </a:p>
        </p:txBody>
      </p:sp>
      <p:sp>
        <p:nvSpPr>
          <p:cNvPr id="3" name="Szöveg helye 2"/>
          <p:cNvSpPr>
            <a:spLocks noGrp="1"/>
          </p:cNvSpPr>
          <p:nvPr>
            <p:ph type="body" sz="half" idx="1"/>
          </p:nvPr>
        </p:nvSpPr>
        <p:spPr>
          <a:xfrm>
            <a:off x="468313" y="1371600"/>
            <a:ext cx="4027487" cy="47942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371600"/>
            <a:ext cx="4027488" cy="23209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3844925"/>
            <a:ext cx="4027488" cy="23209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0728048B-4F48-49E4-AF1B-6D30912A13E2}" type="slidenum">
              <a:rPr lang="hu-HU"/>
              <a:pPr>
                <a:defRPr/>
              </a:pPr>
              <a:t>‹#›</a:t>
            </a:fld>
            <a:r>
              <a:rPr lang="hu-HU"/>
              <a:t>Allianz Cégmester Vállalkozásbiztosítás</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68313" y="692150"/>
            <a:ext cx="6264275" cy="685800"/>
          </a:xfrm>
        </p:spPr>
        <p:txBody>
          <a:bodyPr/>
          <a:lstStyle/>
          <a:p>
            <a:r>
              <a:rPr lang="hu-HU" smtClean="0"/>
              <a:t>Mintacím szerkesztése</a:t>
            </a:r>
            <a:endParaRPr lang="hu-HU"/>
          </a:p>
        </p:txBody>
      </p:sp>
      <p:sp>
        <p:nvSpPr>
          <p:cNvPr id="3" name="Táblázat helye 2"/>
          <p:cNvSpPr>
            <a:spLocks noGrp="1"/>
          </p:cNvSpPr>
          <p:nvPr>
            <p:ph type="tbl" idx="1"/>
          </p:nvPr>
        </p:nvSpPr>
        <p:spPr>
          <a:xfrm>
            <a:off x="468313" y="1371600"/>
            <a:ext cx="8207375" cy="4794250"/>
          </a:xfrm>
        </p:spPr>
        <p:txBody>
          <a:bodyPr/>
          <a:lstStyle/>
          <a:p>
            <a:pPr lvl="0"/>
            <a:endParaRPr lang="hu-HU" noProof="0"/>
          </a:p>
        </p:txBody>
      </p:sp>
      <p:sp>
        <p:nvSpPr>
          <p:cNvPr id="4" name="Dátum helye 3"/>
          <p:cNvSpPr>
            <a:spLocks noGrp="1"/>
          </p:cNvSpPr>
          <p:nvPr>
            <p:ph type="dt" sz="half" idx="10"/>
          </p:nvPr>
        </p:nvSpPr>
        <p:spPr>
          <a:xfrm>
            <a:off x="457200" y="6308725"/>
            <a:ext cx="2122488" cy="549275"/>
          </a:xfrm>
        </p:spPr>
        <p:txBody>
          <a:bodyPr/>
          <a:lstStyle>
            <a:lvl1pPr>
              <a:defRPr/>
            </a:lvl1pPr>
          </a:lstStyle>
          <a:p>
            <a:pPr>
              <a:defRPr/>
            </a:pPr>
            <a:endParaRPr lang="en-US"/>
          </a:p>
        </p:txBody>
      </p:sp>
      <p:sp>
        <p:nvSpPr>
          <p:cNvPr id="5" name="Dia számának helye 4"/>
          <p:cNvSpPr>
            <a:spLocks noGrp="1"/>
          </p:cNvSpPr>
          <p:nvPr>
            <p:ph type="sldNum" sz="quarter" idx="11"/>
          </p:nvPr>
        </p:nvSpPr>
        <p:spPr>
          <a:xfrm>
            <a:off x="6553200" y="6308725"/>
            <a:ext cx="2122488" cy="549275"/>
          </a:xfrm>
        </p:spPr>
        <p:txBody>
          <a:bodyPr/>
          <a:lstStyle>
            <a:lvl1pPr>
              <a:defRPr/>
            </a:lvl1pPr>
          </a:lstStyle>
          <a:p>
            <a:pPr>
              <a:defRPr/>
            </a:pPr>
            <a:fld id="{81C173BA-93B2-4B6F-B89F-6799A09388F9}" type="slidenum">
              <a:rPr lang="en-US"/>
              <a:pPr>
                <a:defRPr/>
              </a:pPr>
              <a:t>‹#›</a:t>
            </a:fld>
            <a:endParaRPr lang="en-US"/>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ED8BC44-4A93-44C4-9712-4A73EC145EEE}" type="slidenum">
              <a:rPr lang="hu-HU"/>
              <a:pPr>
                <a:defRPr/>
              </a:pPr>
              <a:t>‹#›</a:t>
            </a:fld>
            <a:r>
              <a:rPr lang="hu-HU"/>
              <a:t>Allianz Cégmester Vállalkozásbiztosítás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D52E201-13AB-4588-8EF0-1776E98C2893}" type="slidenum">
              <a:rPr lang="hu-HU"/>
              <a:pPr>
                <a:defRPr/>
              </a:pPr>
              <a:t>‹#›</a:t>
            </a:fld>
            <a:r>
              <a:rPr lang="hu-HU"/>
              <a:t>Allianz Cégmester Vállalkozásbiztosítás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68313" y="1371600"/>
            <a:ext cx="4027487"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371600"/>
            <a:ext cx="4027488"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CD377D-E451-4698-86AA-C42F1E050C7F}" type="slidenum">
              <a:rPr lang="hu-HU"/>
              <a:pPr>
                <a:defRPr/>
              </a:pPr>
              <a:t>‹#›</a:t>
            </a:fld>
            <a:r>
              <a:rPr lang="hu-HU"/>
              <a:t>Allianz Cégmester Vállalkozásbiztosítás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6AEC012-904C-4018-99DB-03622C8FC5FE}" type="slidenum">
              <a:rPr lang="hu-HU"/>
              <a:pPr>
                <a:defRPr/>
              </a:pPr>
              <a:t>‹#›</a:t>
            </a:fld>
            <a:r>
              <a:rPr lang="hu-HU"/>
              <a:t>Allianz Cégmester Vállalkozásbiztosítás</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EC0DB26-DE26-47A3-9AAB-FD8E0653AD35}" type="slidenum">
              <a:rPr lang="hu-HU"/>
              <a:pPr>
                <a:defRPr/>
              </a:pPr>
              <a:t>‹#›</a:t>
            </a:fld>
            <a:r>
              <a:rPr lang="hu-HU"/>
              <a:t>Allianz Cégmester Vállalkozásbiztosítás</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4D5B758-52B5-4A94-98B1-40E95F57CC52}" type="slidenum">
              <a:rPr lang="hu-HU"/>
              <a:pPr>
                <a:defRPr/>
              </a:pPr>
              <a:t>‹#›</a:t>
            </a:fld>
            <a:r>
              <a:rPr lang="hu-HU"/>
              <a:t>Allianz Cégmester Vállalkozásbiztosítás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B23EFB6-4152-461D-9151-7985132E656F}" type="slidenum">
              <a:rPr lang="hu-HU"/>
              <a:pPr>
                <a:defRPr/>
              </a:pPr>
              <a:t>‹#›</a:t>
            </a:fld>
            <a:r>
              <a:rPr lang="hu-HU"/>
              <a:t>Allianz Cégmester Vállalkozásbiztosítás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D968071-2E87-45B3-8172-68746F16277F}" type="slidenum">
              <a:rPr lang="hu-HU"/>
              <a:pPr>
                <a:defRPr/>
              </a:pPr>
              <a:t>‹#›</a:t>
            </a:fld>
            <a:r>
              <a:rPr lang="hu-HU"/>
              <a:t>Allianz Cégmester Vállalkozásbiztosítás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gray">
          <a:xfrm>
            <a:off x="468313" y="692150"/>
            <a:ext cx="6264275"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u-HU" smtClean="0"/>
              <a:t>Cím beírásához kattintson ide</a:t>
            </a:r>
            <a:endParaRPr lang="en-US" smtClean="0"/>
          </a:p>
        </p:txBody>
      </p:sp>
      <p:sp>
        <p:nvSpPr>
          <p:cNvPr id="5123" name="Rectangle 4"/>
          <p:cNvSpPr>
            <a:spLocks noGrp="1" noChangeArrowheads="1"/>
          </p:cNvSpPr>
          <p:nvPr>
            <p:ph type="body" idx="1"/>
          </p:nvPr>
        </p:nvSpPr>
        <p:spPr bwMode="gray">
          <a:xfrm>
            <a:off x="468313" y="1371600"/>
            <a:ext cx="8207375" cy="4794250"/>
          </a:xfrm>
          <a:prstGeom prst="rect">
            <a:avLst/>
          </a:prstGeom>
          <a:noFill/>
          <a:ln w="9525">
            <a:noFill/>
            <a:miter lim="800000"/>
            <a:headEnd/>
            <a:tailEnd/>
          </a:ln>
        </p:spPr>
        <p:txBody>
          <a:bodyPr vert="horz" wrap="square" lIns="0" tIns="54000" rIns="0" bIns="0" numCol="1" anchor="t" anchorCtr="0" compatLnSpc="1">
            <a:prstTxWarp prst="textNoShape">
              <a:avLst/>
            </a:prstTxWarp>
          </a:bodyPr>
          <a:lstStyle/>
          <a:p>
            <a:pPr lvl="0"/>
            <a:r>
              <a:rPr lang="hu-HU" smtClean="0"/>
              <a:t>1. szint: Alcím beírásához kattintson ide</a:t>
            </a:r>
            <a:endParaRPr lang="en-US" smtClean="0"/>
          </a:p>
          <a:p>
            <a:pPr lvl="1"/>
            <a:r>
              <a:rPr lang="hu-HU" smtClean="0"/>
              <a:t>2. szint: Folyamatos szöveg</a:t>
            </a:r>
            <a:endParaRPr lang="en-US" smtClean="0"/>
          </a:p>
          <a:p>
            <a:pPr lvl="2"/>
            <a:r>
              <a:rPr lang="hu-HU" smtClean="0"/>
              <a:t>3. szint: Felsorolás (első szint)</a:t>
            </a:r>
            <a:endParaRPr lang="en-US" smtClean="0"/>
          </a:p>
          <a:p>
            <a:pPr lvl="3"/>
            <a:r>
              <a:rPr lang="hu-HU" smtClean="0"/>
              <a:t>4. szint: Felsorolás (második szint)</a:t>
            </a:r>
            <a:endParaRPr lang="en-US" smtClean="0"/>
          </a:p>
          <a:p>
            <a:pPr lvl="4"/>
            <a:r>
              <a:rPr lang="hu-HU" smtClean="0"/>
              <a:t>5. szint: Felsorolás (harmadik szint)</a:t>
            </a:r>
            <a:endParaRPr lang="en-US" smtClean="0"/>
          </a:p>
        </p:txBody>
      </p:sp>
      <p:sp>
        <p:nvSpPr>
          <p:cNvPr id="4101" name="Rectangle 5"/>
          <p:cNvSpPr>
            <a:spLocks noGrp="1" noChangeArrowheads="1"/>
          </p:cNvSpPr>
          <p:nvPr>
            <p:ph type="dt" sz="half" idx="2"/>
          </p:nvPr>
        </p:nvSpPr>
        <p:spPr bwMode="gray">
          <a:xfrm>
            <a:off x="468313" y="6308725"/>
            <a:ext cx="2122487" cy="549275"/>
          </a:xfrm>
          <a:prstGeom prst="rect">
            <a:avLst/>
          </a:prstGeom>
          <a:noFill/>
          <a:ln w="9525">
            <a:noFill/>
            <a:miter lim="800000"/>
            <a:headEnd/>
            <a:tailEnd/>
          </a:ln>
          <a:effectLst/>
        </p:spPr>
        <p:txBody>
          <a:bodyPr vert="horz" wrap="none" lIns="0" tIns="90000" rIns="0" bIns="0" numCol="1" anchor="t" anchorCtr="0" compatLnSpc="1">
            <a:prstTxWarp prst="textNoShape">
              <a:avLst/>
            </a:prstTxWarp>
          </a:bodyPr>
          <a:lstStyle>
            <a:lvl1pPr algn="l" eaLnBrk="0" hangingPunct="0">
              <a:spcAft>
                <a:spcPct val="0"/>
              </a:spcAft>
              <a:buClrTx/>
              <a:buFontTx/>
              <a:buNone/>
              <a:defRPr sz="800">
                <a:solidFill>
                  <a:schemeClr val="accent1"/>
                </a:solidFill>
                <a:latin typeface="Arial" charset="0"/>
              </a:defRPr>
            </a:lvl1pPr>
          </a:lstStyle>
          <a:p>
            <a:pPr>
              <a:defRPr/>
            </a:pPr>
            <a:endParaRPr lang="en-US"/>
          </a:p>
        </p:txBody>
      </p:sp>
      <p:sp>
        <p:nvSpPr>
          <p:cNvPr id="4102" name="Rectangle 6"/>
          <p:cNvSpPr>
            <a:spLocks noGrp="1" noChangeArrowheads="1"/>
          </p:cNvSpPr>
          <p:nvPr>
            <p:ph type="sldNum" sz="quarter" idx="4"/>
          </p:nvPr>
        </p:nvSpPr>
        <p:spPr bwMode="gray">
          <a:xfrm>
            <a:off x="5580063" y="6308725"/>
            <a:ext cx="3095625" cy="549275"/>
          </a:xfrm>
          <a:prstGeom prst="rect">
            <a:avLst/>
          </a:prstGeom>
          <a:noFill/>
          <a:ln w="9525">
            <a:noFill/>
            <a:miter lim="800000"/>
            <a:headEnd/>
            <a:tailEnd/>
          </a:ln>
          <a:effectLst/>
        </p:spPr>
        <p:txBody>
          <a:bodyPr vert="horz" wrap="none" lIns="0" tIns="90000" rIns="0" bIns="0" numCol="1" anchor="t" anchorCtr="0" compatLnSpc="1">
            <a:prstTxWarp prst="textNoShape">
              <a:avLst/>
            </a:prstTxWarp>
          </a:bodyPr>
          <a:lstStyle>
            <a:lvl1pPr algn="r" eaLnBrk="0" hangingPunct="0">
              <a:spcAft>
                <a:spcPct val="0"/>
              </a:spcAft>
              <a:buClrTx/>
              <a:buFontTx/>
              <a:buNone/>
              <a:defRPr sz="1200">
                <a:solidFill>
                  <a:schemeClr val="accent1"/>
                </a:solidFill>
                <a:latin typeface="Arial" charset="0"/>
              </a:defRPr>
            </a:lvl1pPr>
          </a:lstStyle>
          <a:p>
            <a:pPr>
              <a:defRPr/>
            </a:pPr>
            <a:fld id="{9BF17B43-6331-45D9-B500-F454E89A70AA}" type="slidenum">
              <a:rPr lang="hu-HU"/>
              <a:pPr>
                <a:defRPr/>
              </a:pPr>
              <a:t>‹#›</a:t>
            </a:fld>
            <a:r>
              <a:rPr lang="hu-HU"/>
              <a:t>Allianz Cégmester Vállalkozásbiztosítás</a:t>
            </a:r>
            <a:endParaRPr lang="en-US"/>
          </a:p>
        </p:txBody>
      </p:sp>
      <p:grpSp>
        <p:nvGrpSpPr>
          <p:cNvPr id="5126" name="Group 20"/>
          <p:cNvGrpSpPr>
            <a:grpSpLocks/>
          </p:cNvGrpSpPr>
          <p:nvPr userDrawn="1"/>
        </p:nvGrpSpPr>
        <p:grpSpPr bwMode="auto">
          <a:xfrm>
            <a:off x="7092950" y="188913"/>
            <a:ext cx="1781175" cy="658812"/>
            <a:chOff x="4350" y="3617"/>
            <a:chExt cx="1122" cy="415"/>
          </a:xfrm>
        </p:grpSpPr>
        <p:sp>
          <p:nvSpPr>
            <p:cNvPr id="4117" name="Rectangle 21"/>
            <p:cNvSpPr>
              <a:spLocks noChangeArrowheads="1"/>
            </p:cNvSpPr>
            <p:nvPr/>
          </p:nvSpPr>
          <p:spPr bwMode="gray">
            <a:xfrm>
              <a:off x="4350" y="3617"/>
              <a:ext cx="1122" cy="415"/>
            </a:xfrm>
            <a:prstGeom prst="rect">
              <a:avLst/>
            </a:prstGeom>
            <a:solidFill>
              <a:schemeClr val="bg1"/>
            </a:solidFill>
            <a:ln w="6350">
              <a:noFill/>
              <a:miter lim="800000"/>
              <a:headEnd/>
              <a:tailEnd/>
            </a:ln>
            <a:effectLst/>
          </p:spPr>
          <p:txBody>
            <a:bodyPr wrap="none" lIns="90000" tIns="46800" rIns="90000" bIns="46800" anchor="ctr"/>
            <a:lstStyle/>
            <a:p>
              <a:pPr>
                <a:defRPr/>
              </a:pPr>
              <a:endParaRPr lang="hu-HU"/>
            </a:p>
          </p:txBody>
        </p:sp>
        <p:pic>
          <p:nvPicPr>
            <p:cNvPr id="5128" name="Picture 22" descr="Logo"/>
            <p:cNvPicPr>
              <a:picLocks noChangeAspect="1" noChangeArrowheads="1"/>
            </p:cNvPicPr>
            <p:nvPr/>
          </p:nvPicPr>
          <p:blipFill>
            <a:blip r:embed="rId16" cstate="print"/>
            <a:srcRect/>
            <a:stretch>
              <a:fillRect/>
            </a:stretch>
          </p:blipFill>
          <p:spPr bwMode="gray">
            <a:xfrm>
              <a:off x="4477" y="3716"/>
              <a:ext cx="870" cy="23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410"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11" r:id="rId14"/>
  </p:sldLayoutIdLst>
  <p:timing>
    <p:tnLst>
      <p:par>
        <p:cTn id="1" dur="indefinite" restart="never" nodeType="tmRoot"/>
      </p:par>
    </p:tnLst>
  </p:timing>
  <p:hf sldNum="0" hdr="0" ftr="0" dt="0"/>
  <p:txStyles>
    <p:titleStyle>
      <a:lvl1pPr algn="l" defTabSz="784225" rtl="0" eaLnBrk="0" fontAlgn="base" hangingPunct="0">
        <a:spcBef>
          <a:spcPct val="0"/>
        </a:spcBef>
        <a:spcAft>
          <a:spcPct val="0"/>
        </a:spcAft>
        <a:defRPr sz="3200">
          <a:solidFill>
            <a:schemeClr val="accent1"/>
          </a:solidFill>
          <a:latin typeface="+mj-lt"/>
          <a:ea typeface="+mj-ea"/>
          <a:cs typeface="+mj-cs"/>
        </a:defRPr>
      </a:lvl1pPr>
      <a:lvl2pPr algn="l" defTabSz="784225" rtl="0" eaLnBrk="0" fontAlgn="base" hangingPunct="0">
        <a:spcBef>
          <a:spcPct val="0"/>
        </a:spcBef>
        <a:spcAft>
          <a:spcPct val="0"/>
        </a:spcAft>
        <a:defRPr sz="3200">
          <a:solidFill>
            <a:schemeClr val="accent1"/>
          </a:solidFill>
          <a:latin typeface="Arial" charset="0"/>
        </a:defRPr>
      </a:lvl2pPr>
      <a:lvl3pPr algn="l" defTabSz="784225" rtl="0" eaLnBrk="0" fontAlgn="base" hangingPunct="0">
        <a:spcBef>
          <a:spcPct val="0"/>
        </a:spcBef>
        <a:spcAft>
          <a:spcPct val="0"/>
        </a:spcAft>
        <a:defRPr sz="3200">
          <a:solidFill>
            <a:schemeClr val="accent1"/>
          </a:solidFill>
          <a:latin typeface="Arial" charset="0"/>
        </a:defRPr>
      </a:lvl3pPr>
      <a:lvl4pPr algn="l" defTabSz="784225" rtl="0" eaLnBrk="0" fontAlgn="base" hangingPunct="0">
        <a:spcBef>
          <a:spcPct val="0"/>
        </a:spcBef>
        <a:spcAft>
          <a:spcPct val="0"/>
        </a:spcAft>
        <a:defRPr sz="3200">
          <a:solidFill>
            <a:schemeClr val="accent1"/>
          </a:solidFill>
          <a:latin typeface="Arial" charset="0"/>
        </a:defRPr>
      </a:lvl4pPr>
      <a:lvl5pPr algn="l" defTabSz="784225" rtl="0" eaLnBrk="0" fontAlgn="base" hangingPunct="0">
        <a:spcBef>
          <a:spcPct val="0"/>
        </a:spcBef>
        <a:spcAft>
          <a:spcPct val="0"/>
        </a:spcAft>
        <a:defRPr sz="3200">
          <a:solidFill>
            <a:schemeClr val="accent1"/>
          </a:solidFill>
          <a:latin typeface="Arial" charset="0"/>
        </a:defRPr>
      </a:lvl5pPr>
      <a:lvl6pPr marL="457200" algn="l" defTabSz="784225" rtl="0" eaLnBrk="0" fontAlgn="base" hangingPunct="0">
        <a:spcBef>
          <a:spcPct val="0"/>
        </a:spcBef>
        <a:spcAft>
          <a:spcPct val="0"/>
        </a:spcAft>
        <a:defRPr sz="3200">
          <a:solidFill>
            <a:schemeClr val="accent1"/>
          </a:solidFill>
          <a:latin typeface="Arial" charset="0"/>
        </a:defRPr>
      </a:lvl6pPr>
      <a:lvl7pPr marL="914400" algn="l" defTabSz="784225" rtl="0" eaLnBrk="0" fontAlgn="base" hangingPunct="0">
        <a:spcBef>
          <a:spcPct val="0"/>
        </a:spcBef>
        <a:spcAft>
          <a:spcPct val="0"/>
        </a:spcAft>
        <a:defRPr sz="3200">
          <a:solidFill>
            <a:schemeClr val="accent1"/>
          </a:solidFill>
          <a:latin typeface="Arial" charset="0"/>
        </a:defRPr>
      </a:lvl7pPr>
      <a:lvl8pPr marL="1371600" algn="l" defTabSz="784225" rtl="0" eaLnBrk="0" fontAlgn="base" hangingPunct="0">
        <a:spcBef>
          <a:spcPct val="0"/>
        </a:spcBef>
        <a:spcAft>
          <a:spcPct val="0"/>
        </a:spcAft>
        <a:defRPr sz="3200">
          <a:solidFill>
            <a:schemeClr val="accent1"/>
          </a:solidFill>
          <a:latin typeface="Arial" charset="0"/>
        </a:defRPr>
      </a:lvl8pPr>
      <a:lvl9pPr marL="1828800" algn="l" defTabSz="784225" rtl="0" eaLnBrk="0" fontAlgn="base" hangingPunct="0">
        <a:spcBef>
          <a:spcPct val="0"/>
        </a:spcBef>
        <a:spcAft>
          <a:spcPct val="0"/>
        </a:spcAft>
        <a:defRPr sz="3200">
          <a:solidFill>
            <a:schemeClr val="accent1"/>
          </a:solidFill>
          <a:latin typeface="Arial" charset="0"/>
        </a:defRPr>
      </a:lvl9pPr>
    </p:titleStyle>
    <p:bodyStyle>
      <a:lvl1pPr marL="342900" indent="-342900" algn="l" rtl="0" eaLnBrk="0" fontAlgn="base" hangingPunct="0">
        <a:spcBef>
          <a:spcPct val="0"/>
        </a:spcBef>
        <a:spcAft>
          <a:spcPct val="30000"/>
        </a:spcAft>
        <a:tabLst>
          <a:tab pos="195263" algn="l"/>
        </a:tabLst>
        <a:defRPr sz="2800">
          <a:solidFill>
            <a:schemeClr val="accent1"/>
          </a:solidFill>
          <a:latin typeface="+mn-lt"/>
          <a:ea typeface="+mn-ea"/>
          <a:cs typeface="+mn-cs"/>
        </a:defRPr>
      </a:lvl1pPr>
      <a:lvl2pPr marL="1588" indent="455613" algn="l" rtl="0" eaLnBrk="0" fontAlgn="base" hangingPunct="0">
        <a:spcBef>
          <a:spcPct val="0"/>
        </a:spcBef>
        <a:spcAft>
          <a:spcPct val="30000"/>
        </a:spcAft>
        <a:buFont typeface="Wingdings" pitchFamily="2" charset="2"/>
        <a:tabLst>
          <a:tab pos="195263" algn="l"/>
        </a:tabLst>
        <a:defRPr sz="2400">
          <a:solidFill>
            <a:schemeClr val="tx1"/>
          </a:solidFill>
          <a:latin typeface="+mn-lt"/>
        </a:defRPr>
      </a:lvl2pPr>
      <a:lvl3pPr marL="192088" indent="-188913" algn="l" rtl="0" eaLnBrk="0" fontAlgn="base" hangingPunct="0">
        <a:spcBef>
          <a:spcPct val="0"/>
        </a:spcBef>
        <a:spcAft>
          <a:spcPct val="30000"/>
        </a:spcAft>
        <a:buClr>
          <a:schemeClr val="accent1"/>
        </a:buClr>
        <a:buFont typeface="Wingdings" pitchFamily="2" charset="2"/>
        <a:buChar char="§"/>
        <a:tabLst>
          <a:tab pos="195263" algn="l"/>
        </a:tabLst>
        <a:defRPr sz="2400">
          <a:solidFill>
            <a:schemeClr val="tx1"/>
          </a:solidFill>
          <a:latin typeface="+mn-lt"/>
        </a:defRPr>
      </a:lvl3pPr>
      <a:lvl4pPr marL="384175" indent="-1905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4pPr>
      <a:lvl5pPr marL="574675" indent="-1778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5pPr>
      <a:lvl6pPr marL="1031875" indent="-1778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6pPr>
      <a:lvl7pPr marL="1489075" indent="-1778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7pPr>
      <a:lvl8pPr marL="1946275" indent="-1778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8pPr>
      <a:lvl9pPr marL="2403475" indent="-177800" algn="l" rtl="0" eaLnBrk="0" fontAlgn="base" hangingPunct="0">
        <a:spcBef>
          <a:spcPct val="0"/>
        </a:spcBef>
        <a:spcAft>
          <a:spcPct val="30000"/>
        </a:spcAft>
        <a:buClr>
          <a:schemeClr val="accent1"/>
        </a:buClr>
        <a:buChar char="-"/>
        <a:tabLst>
          <a:tab pos="195263" algn="l"/>
        </a:tabLst>
        <a:defRPr sz="24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munkalap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munkalap2.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oleObject" Target="../embeddings/oleObject1.bin"/><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Ballerina_Titelbild"/>
          <p:cNvPicPr>
            <a:picLocks noChangeAspect="1" noChangeArrowheads="1"/>
          </p:cNvPicPr>
          <p:nvPr/>
        </p:nvPicPr>
        <p:blipFill>
          <a:blip r:embed="rId3" cstate="print"/>
          <a:srcRect/>
          <a:stretch>
            <a:fillRect/>
          </a:stretch>
        </p:blipFill>
        <p:spPr bwMode="auto">
          <a:xfrm>
            <a:off x="119063" y="104775"/>
            <a:ext cx="8905875" cy="6042025"/>
          </a:xfrm>
          <a:prstGeom prst="rect">
            <a:avLst/>
          </a:prstGeom>
          <a:noFill/>
          <a:ln w="9525">
            <a:noFill/>
            <a:miter lim="800000"/>
            <a:headEnd/>
            <a:tailEnd/>
          </a:ln>
        </p:spPr>
      </p:pic>
      <p:sp>
        <p:nvSpPr>
          <p:cNvPr id="76803" name="Freeform 8"/>
          <p:cNvSpPr>
            <a:spLocks/>
          </p:cNvSpPr>
          <p:nvPr/>
        </p:nvSpPr>
        <p:spPr bwMode="auto">
          <a:xfrm>
            <a:off x="642938" y="679450"/>
            <a:ext cx="3878262" cy="329565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Lst>
            <a:ahLst/>
            <a:cxnLst>
              <a:cxn ang="T12">
                <a:pos x="T0" y="T1"/>
              </a:cxn>
              <a:cxn ang="T13">
                <a:pos x="T2" y="T3"/>
              </a:cxn>
              <a:cxn ang="T14">
                <a:pos x="T4" y="T5"/>
              </a:cxn>
              <a:cxn ang="T15">
                <a:pos x="T6" y="T7"/>
              </a:cxn>
              <a:cxn ang="T16">
                <a:pos x="T8" y="T9"/>
              </a:cxn>
              <a:cxn ang="T17">
                <a:pos x="T10" y="T11"/>
              </a:cxn>
            </a:cxnLst>
            <a:rect l="T18" t="T19" r="T20" b="T21"/>
            <a:pathLst>
              <a:path w="2322" h="2304">
                <a:moveTo>
                  <a:pt x="0" y="2304"/>
                </a:moveTo>
                <a:lnTo>
                  <a:pt x="2010" y="2304"/>
                </a:lnTo>
                <a:lnTo>
                  <a:pt x="2322" y="1992"/>
                </a:lnTo>
                <a:lnTo>
                  <a:pt x="2322" y="0"/>
                </a:lnTo>
                <a:lnTo>
                  <a:pt x="0" y="0"/>
                </a:lnTo>
                <a:lnTo>
                  <a:pt x="0" y="2304"/>
                </a:lnTo>
                <a:close/>
              </a:path>
            </a:pathLst>
          </a:custGeom>
          <a:solidFill>
            <a:schemeClr val="accent1"/>
          </a:solidFill>
          <a:ln w="9525">
            <a:noFill/>
            <a:round/>
            <a:headEnd/>
            <a:tailEnd/>
          </a:ln>
        </p:spPr>
        <p:txBody>
          <a:bodyPr/>
          <a:lstStyle/>
          <a:p>
            <a:endParaRPr lang="hu-HU"/>
          </a:p>
        </p:txBody>
      </p:sp>
      <p:sp>
        <p:nvSpPr>
          <p:cNvPr id="76804" name="Rectangle 2"/>
          <p:cNvSpPr txBox="1">
            <a:spLocks noChangeArrowheads="1"/>
          </p:cNvSpPr>
          <p:nvPr/>
        </p:nvSpPr>
        <p:spPr bwMode="gray">
          <a:xfrm>
            <a:off x="809625" y="828675"/>
            <a:ext cx="3419475" cy="2854325"/>
          </a:xfrm>
          <a:prstGeom prst="rect">
            <a:avLst/>
          </a:prstGeom>
          <a:noFill/>
          <a:ln w="9525">
            <a:noFill/>
            <a:miter lim="800000"/>
            <a:headEnd/>
            <a:tailEnd/>
          </a:ln>
        </p:spPr>
        <p:txBody>
          <a:bodyPr lIns="0" tIns="0" rIns="0" bIns="0"/>
          <a:lstStyle/>
          <a:p>
            <a:pPr algn="l" defTabSz="784225" eaLnBrk="0" hangingPunct="0"/>
            <a:r>
              <a:rPr lang="hu-HU" sz="2800">
                <a:solidFill>
                  <a:srgbClr val="FFFFFF"/>
                </a:solidFill>
                <a:ea typeface="ＭＳ Ｐゴシック" pitchFamily="34" charset="-128"/>
              </a:rPr>
              <a:t>Megújult</a:t>
            </a:r>
          </a:p>
          <a:p>
            <a:pPr algn="l" defTabSz="784225" eaLnBrk="0" hangingPunct="0"/>
            <a:r>
              <a:rPr lang="hu-HU" sz="2800">
                <a:solidFill>
                  <a:srgbClr val="FFFFFF"/>
                </a:solidFill>
                <a:ea typeface="ＭＳ Ｐゴシック" pitchFamily="34" charset="-128"/>
              </a:rPr>
              <a:t>Allianz otthonbiztosítás</a:t>
            </a:r>
            <a:endParaRPr lang="en-US" sz="2800">
              <a:solidFill>
                <a:schemeClr val="bg1"/>
              </a:solidFill>
              <a:ea typeface="ＭＳ Ｐゴシック" pitchFamily="34" charset="-128"/>
            </a:endParaRPr>
          </a:p>
        </p:txBody>
      </p:sp>
      <p:pic>
        <p:nvPicPr>
          <p:cNvPr id="76805" name="Bild 8" descr="AZ_Logo_RGB.ai"/>
          <p:cNvPicPr>
            <a:picLocks noChangeAspect="1"/>
          </p:cNvPicPr>
          <p:nvPr/>
        </p:nvPicPr>
        <p:blipFill>
          <a:blip r:embed="rId4" cstate="print"/>
          <a:srcRect/>
          <a:stretch>
            <a:fillRect/>
          </a:stretch>
        </p:blipFill>
        <p:spPr bwMode="auto">
          <a:xfrm>
            <a:off x="6754813" y="5614988"/>
            <a:ext cx="1920875" cy="85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50825" y="1314450"/>
          <a:ext cx="8642350" cy="4873625"/>
        </p:xfrm>
        <a:graphic>
          <a:graphicData uri="http://schemas.openxmlformats.org/presentationml/2006/ole">
            <p:oleObj spid="_x0000_s4098" name="Worksheet" r:id="rId3" imgW="8048608" imgH="4286385" progId="Excel.Sheet.8">
              <p:embed/>
            </p:oleObj>
          </a:graphicData>
        </a:graphic>
      </p:graphicFrame>
      <p:sp>
        <p:nvSpPr>
          <p:cNvPr id="4099" name="Szövegdoboz 2"/>
          <p:cNvSpPr txBox="1">
            <a:spLocks noChangeArrowheads="1"/>
          </p:cNvSpPr>
          <p:nvPr/>
        </p:nvSpPr>
        <p:spPr bwMode="auto">
          <a:xfrm>
            <a:off x="204788" y="404813"/>
            <a:ext cx="3143250" cy="522287"/>
          </a:xfrm>
          <a:prstGeom prst="rect">
            <a:avLst/>
          </a:prstGeom>
          <a:noFill/>
          <a:ln w="9525">
            <a:noFill/>
            <a:miter lim="800000"/>
            <a:headEnd/>
            <a:tailEnd/>
          </a:ln>
        </p:spPr>
        <p:txBody>
          <a:bodyPr wrap="none">
            <a:spAutoFit/>
          </a:bodyPr>
          <a:lstStyle/>
          <a:p>
            <a:r>
              <a:rPr lang="hu-HU" sz="2800">
                <a:solidFill>
                  <a:schemeClr val="accent1"/>
                </a:solidFill>
              </a:rPr>
              <a:t>Összefoglaló tábla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4"/>
          <p:cNvSpPr>
            <a:spLocks noChangeArrowheads="1"/>
          </p:cNvSpPr>
          <p:nvPr/>
        </p:nvSpPr>
        <p:spPr bwMode="gray">
          <a:xfrm>
            <a:off x="427038" y="1147763"/>
            <a:ext cx="8362950" cy="336550"/>
          </a:xfrm>
          <a:prstGeom prst="rect">
            <a:avLst/>
          </a:prstGeom>
          <a:solidFill>
            <a:srgbClr val="113388"/>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Csomagok</a:t>
            </a:r>
          </a:p>
        </p:txBody>
      </p:sp>
      <p:sp>
        <p:nvSpPr>
          <p:cNvPr id="32774" name="Rectangle 5"/>
          <p:cNvSpPr>
            <a:spLocks noChangeArrowheads="1"/>
          </p:cNvSpPr>
          <p:nvPr/>
        </p:nvSpPr>
        <p:spPr bwMode="gray">
          <a:xfrm>
            <a:off x="454025" y="1820863"/>
            <a:ext cx="2693988" cy="336550"/>
          </a:xfrm>
          <a:prstGeom prst="rect">
            <a:avLst/>
          </a:prstGeom>
          <a:solidFill>
            <a:srgbClr val="426BB3"/>
          </a:solidFill>
          <a:ln w="28575">
            <a:noFill/>
            <a:miter lim="800000"/>
            <a:headEnd/>
            <a:tailEnd/>
          </a:ln>
        </p:spPr>
        <p:txBody>
          <a:bodyPr lIns="90000" tIns="46800" rIns="90000" bIns="46800" anchor="ctr"/>
          <a:lstStyle/>
          <a:p>
            <a:pPr eaLnBrk="0" hangingPunct="0">
              <a:buClr>
                <a:schemeClr val="tx2"/>
              </a:buClr>
              <a:buSzPct val="70000"/>
            </a:pPr>
            <a:r>
              <a:rPr lang="hu-HU">
                <a:solidFill>
                  <a:srgbClr val="FFFFFF"/>
                </a:solidFill>
              </a:rPr>
              <a:t>Alap csomag</a:t>
            </a:r>
            <a:endParaRPr lang="en-US">
              <a:solidFill>
                <a:srgbClr val="FFFFFF"/>
              </a:solidFill>
            </a:endParaRPr>
          </a:p>
        </p:txBody>
      </p:sp>
      <p:sp>
        <p:nvSpPr>
          <p:cNvPr id="32775" name="Rectangle 6"/>
          <p:cNvSpPr>
            <a:spLocks noChangeArrowheads="1"/>
          </p:cNvSpPr>
          <p:nvPr/>
        </p:nvSpPr>
        <p:spPr bwMode="gray">
          <a:xfrm>
            <a:off x="3276600" y="1820863"/>
            <a:ext cx="2673350" cy="336550"/>
          </a:xfrm>
          <a:prstGeom prst="rect">
            <a:avLst/>
          </a:prstGeom>
          <a:solidFill>
            <a:srgbClr val="426BB3"/>
          </a:solidFill>
          <a:ln w="28575" algn="ctr">
            <a:noFill/>
            <a:miter lim="800000"/>
            <a:headEnd/>
            <a:tailEnd/>
          </a:ln>
        </p:spPr>
        <p:txBody>
          <a:bodyPr lIns="90000" tIns="46800" rIns="90000" bIns="46800" anchor="ctr"/>
          <a:lstStyle/>
          <a:p>
            <a:pPr eaLnBrk="0" hangingPunct="0">
              <a:buClr>
                <a:schemeClr val="tx2"/>
              </a:buClr>
              <a:buSzPct val="70000"/>
            </a:pPr>
            <a:r>
              <a:rPr lang="hu-HU">
                <a:solidFill>
                  <a:srgbClr val="FFFFFF"/>
                </a:solidFill>
              </a:rPr>
              <a:t>Bővített csomag</a:t>
            </a:r>
            <a:endParaRPr lang="en-US">
              <a:solidFill>
                <a:srgbClr val="FFFFFF"/>
              </a:solidFill>
            </a:endParaRPr>
          </a:p>
        </p:txBody>
      </p:sp>
      <p:sp>
        <p:nvSpPr>
          <p:cNvPr id="32779" name="Rectangle 10"/>
          <p:cNvSpPr>
            <a:spLocks noChangeArrowheads="1"/>
          </p:cNvSpPr>
          <p:nvPr/>
        </p:nvSpPr>
        <p:spPr bwMode="gray">
          <a:xfrm>
            <a:off x="3276600" y="2195513"/>
            <a:ext cx="2673350" cy="4259262"/>
          </a:xfrm>
          <a:prstGeom prst="rect">
            <a:avLst/>
          </a:prstGeom>
          <a:solidFill>
            <a:srgbClr val="D8D8D5"/>
          </a:solidFill>
          <a:ln w="28575" algn="ctr">
            <a:noFill/>
            <a:miter lim="800000"/>
            <a:headEnd/>
            <a:tailEnd/>
          </a:ln>
        </p:spPr>
        <p:txBody>
          <a:bodyPr lIns="90000" tIns="118800" rIns="90000" bIns="46800"/>
          <a:lstStyle/>
          <a:p>
            <a:pPr marL="182563" indent="-182563">
              <a:buClr>
                <a:srgbClr val="002060"/>
              </a:buClr>
              <a:buFont typeface="Wingdings" pitchFamily="2" charset="2"/>
              <a:buChar char="§"/>
              <a:defRPr/>
            </a:pPr>
            <a:r>
              <a:rPr lang="hu-HU" sz="1400" dirty="0">
                <a:solidFill>
                  <a:srgbClr val="000000"/>
                </a:solidFill>
                <a:latin typeface="Arial" pitchFamily="34" charset="0"/>
              </a:rPr>
              <a:t>Épületbiztosítás, háztartási ingóságbiztosítás, értékőrző ingóságbiztosítás, vállalkozás eszközei választható biztosítási összeggel</a:t>
            </a:r>
          </a:p>
          <a:p>
            <a:pPr marL="182563" indent="-182563">
              <a:spcBef>
                <a:spcPts val="600"/>
              </a:spcBef>
              <a:buClr>
                <a:srgbClr val="002060"/>
              </a:buClr>
              <a:buFont typeface="Wingdings" pitchFamily="2" charset="2"/>
              <a:buChar char="§"/>
              <a:defRPr/>
            </a:pPr>
            <a:r>
              <a:rPr lang="hu-HU" sz="1400" dirty="0">
                <a:solidFill>
                  <a:srgbClr val="000000"/>
                </a:solidFill>
                <a:latin typeface="Arial" pitchFamily="34" charset="0"/>
              </a:rPr>
              <a:t>Felelősségbiztosítás 10 m Ft</a:t>
            </a:r>
          </a:p>
          <a:p>
            <a:pPr marL="182563" indent="-182563">
              <a:spcBef>
                <a:spcPts val="600"/>
              </a:spcBef>
              <a:buClr>
                <a:srgbClr val="002060"/>
              </a:buClr>
              <a:buFont typeface="Wingdings" pitchFamily="2" charset="2"/>
              <a:buChar char="§"/>
              <a:defRPr/>
            </a:pPr>
            <a:r>
              <a:rPr lang="hu-HU" sz="1400" dirty="0">
                <a:solidFill>
                  <a:srgbClr val="000000"/>
                </a:solidFill>
                <a:latin typeface="Arial" pitchFamily="34" charset="0"/>
              </a:rPr>
              <a:t>Családi baleset-biztosítás    400 E Ft</a:t>
            </a:r>
          </a:p>
          <a:p>
            <a:pPr marL="182563" indent="-182563">
              <a:spcBef>
                <a:spcPts val="600"/>
              </a:spcBef>
              <a:buClr>
                <a:srgbClr val="002060"/>
              </a:buClr>
              <a:buFont typeface="Wingdings" pitchFamily="2" charset="2"/>
              <a:buChar char="§"/>
              <a:defRPr/>
            </a:pPr>
            <a:r>
              <a:rPr lang="hu-HU" sz="1400" dirty="0">
                <a:solidFill>
                  <a:srgbClr val="000000"/>
                </a:solidFill>
                <a:latin typeface="Arial" pitchFamily="34" charset="0"/>
              </a:rPr>
              <a:t>Tetőbeázás- és panelhézag-biztosítás</a:t>
            </a:r>
          </a:p>
          <a:p>
            <a:pPr marL="182563" indent="-182563">
              <a:spcBef>
                <a:spcPts val="600"/>
              </a:spcBef>
              <a:buClr>
                <a:srgbClr val="002060"/>
              </a:buClr>
              <a:buFont typeface="Wingdings" pitchFamily="2" charset="2"/>
              <a:buChar char="§"/>
              <a:defRPr/>
            </a:pPr>
            <a:r>
              <a:rPr lang="hu-HU" sz="1400" dirty="0">
                <a:solidFill>
                  <a:srgbClr val="FF0000"/>
                </a:solidFill>
                <a:latin typeface="Arial" pitchFamily="34" charset="0"/>
              </a:rPr>
              <a:t>ÚJ!</a:t>
            </a:r>
            <a:r>
              <a:rPr lang="hu-HU" sz="1400" dirty="0">
                <a:solidFill>
                  <a:srgbClr val="000000"/>
                </a:solidFill>
                <a:latin typeface="Arial" pitchFamily="34" charset="0"/>
              </a:rPr>
              <a:t> Extraszolgáltatás-biztosítás 200 E Ft </a:t>
            </a:r>
          </a:p>
          <a:p>
            <a:pPr marL="182563" indent="-182563">
              <a:spcBef>
                <a:spcPts val="600"/>
              </a:spcBef>
              <a:buClr>
                <a:srgbClr val="002060"/>
              </a:buClr>
              <a:buFont typeface="Wingdings" pitchFamily="2" charset="2"/>
              <a:buChar char="§"/>
              <a:defRPr/>
            </a:pPr>
            <a:r>
              <a:rPr lang="hu-HU" sz="1400" dirty="0">
                <a:solidFill>
                  <a:srgbClr val="FF0000"/>
                </a:solidFill>
                <a:latin typeface="Arial" pitchFamily="34" charset="0"/>
              </a:rPr>
              <a:t>ÚJ!</a:t>
            </a:r>
            <a:r>
              <a:rPr lang="hu-HU" sz="1400" dirty="0">
                <a:solidFill>
                  <a:srgbClr val="000000"/>
                </a:solidFill>
                <a:latin typeface="Arial" pitchFamily="34" charset="0"/>
              </a:rPr>
              <a:t> Csomagengedmény </a:t>
            </a:r>
          </a:p>
          <a:p>
            <a:pPr marL="180975" indent="-180975" eaLnBrk="0" hangingPunct="0">
              <a:buFont typeface="Wingdings" pitchFamily="2" charset="2"/>
              <a:buChar char="§"/>
              <a:defRPr/>
            </a:pPr>
            <a:endParaRPr lang="en-US" dirty="0">
              <a:solidFill>
                <a:srgbClr val="000000"/>
              </a:solidFill>
              <a:latin typeface="Arial" pitchFamily="34" charset="0"/>
            </a:endParaRPr>
          </a:p>
        </p:txBody>
      </p:sp>
      <p:sp>
        <p:nvSpPr>
          <p:cNvPr id="36" name="Rectangle 7"/>
          <p:cNvSpPr>
            <a:spLocks noChangeArrowheads="1"/>
          </p:cNvSpPr>
          <p:nvPr/>
        </p:nvSpPr>
        <p:spPr bwMode="gray">
          <a:xfrm>
            <a:off x="6151563" y="1820863"/>
            <a:ext cx="2638425" cy="336550"/>
          </a:xfrm>
          <a:prstGeom prst="rect">
            <a:avLst/>
          </a:prstGeom>
          <a:solidFill>
            <a:srgbClr val="426BB3"/>
          </a:solidFill>
          <a:ln w="28575" algn="ctr">
            <a:noFill/>
            <a:miter lim="800000"/>
            <a:headEnd/>
            <a:tailEnd/>
          </a:ln>
        </p:spPr>
        <p:txBody>
          <a:bodyPr lIns="90000" tIns="46800" rIns="90000" bIns="46800" anchor="ctr"/>
          <a:lstStyle/>
          <a:p>
            <a:pPr eaLnBrk="0" hangingPunct="0">
              <a:buClr>
                <a:schemeClr val="tx2"/>
              </a:buClr>
              <a:buSzPct val="70000"/>
            </a:pPr>
            <a:r>
              <a:rPr lang="hu-HU">
                <a:solidFill>
                  <a:srgbClr val="FFFFFF"/>
                </a:solidFill>
              </a:rPr>
              <a:t>All Risks csomag</a:t>
            </a:r>
            <a:endParaRPr lang="en-US">
              <a:solidFill>
                <a:srgbClr val="FFFFFF"/>
              </a:solidFill>
            </a:endParaRPr>
          </a:p>
        </p:txBody>
      </p:sp>
      <p:sp>
        <p:nvSpPr>
          <p:cNvPr id="37" name="Rectangle 9"/>
          <p:cNvSpPr>
            <a:spLocks noChangeArrowheads="1"/>
          </p:cNvSpPr>
          <p:nvPr/>
        </p:nvSpPr>
        <p:spPr bwMode="gray">
          <a:xfrm>
            <a:off x="6151563" y="2195513"/>
            <a:ext cx="2638425" cy="4259262"/>
          </a:xfrm>
          <a:prstGeom prst="rect">
            <a:avLst/>
          </a:prstGeom>
          <a:solidFill>
            <a:srgbClr val="D8D8D5"/>
          </a:solidFill>
          <a:ln w="28575" algn="ctr">
            <a:noFill/>
            <a:miter lim="800000"/>
            <a:headEnd/>
            <a:tailEnd/>
          </a:ln>
        </p:spPr>
        <p:txBody>
          <a:bodyPr lIns="90000" tIns="118800" rIns="90000" bIns="46800"/>
          <a:lstStyle/>
          <a:p>
            <a:pPr marL="182563" indent="-182563">
              <a:buClr>
                <a:srgbClr val="002060"/>
              </a:buClr>
              <a:buFont typeface="Wingdings" pitchFamily="2" charset="2"/>
              <a:buChar char="§"/>
              <a:defRPr/>
            </a:pPr>
            <a:r>
              <a:rPr lang="hu-HU" sz="1400" dirty="0">
                <a:solidFill>
                  <a:srgbClr val="000000"/>
                </a:solidFill>
                <a:latin typeface="Arial" pitchFamily="34" charset="0"/>
              </a:rPr>
              <a:t>Épületbiztosítás, háztartási ingóságbiztosítás, értékőrző ingóságbiztosítás, választható biztosítási összeggel</a:t>
            </a:r>
          </a:p>
          <a:p>
            <a:pPr marL="182563" indent="-182563">
              <a:spcBef>
                <a:spcPts val="600"/>
              </a:spcBef>
              <a:buClr>
                <a:srgbClr val="002060"/>
              </a:buClr>
              <a:buFont typeface="Wingdings" pitchFamily="2" charset="2"/>
              <a:buChar char="§"/>
              <a:defRPr/>
            </a:pPr>
            <a:r>
              <a:rPr lang="hu-HU" sz="1400" dirty="0">
                <a:solidFill>
                  <a:srgbClr val="000000"/>
                </a:solidFill>
                <a:latin typeface="Arial" pitchFamily="34" charset="0"/>
              </a:rPr>
              <a:t>Felelősségbiztosítás 10 m Ft</a:t>
            </a:r>
          </a:p>
          <a:p>
            <a:pPr marL="182563" indent="-182563">
              <a:spcBef>
                <a:spcPts val="600"/>
              </a:spcBef>
              <a:buClr>
                <a:srgbClr val="002060"/>
              </a:buClr>
              <a:buFont typeface="Wingdings" pitchFamily="2" charset="2"/>
              <a:buChar char="§"/>
              <a:defRPr/>
            </a:pPr>
            <a:r>
              <a:rPr lang="hu-HU" sz="1400" dirty="0">
                <a:solidFill>
                  <a:srgbClr val="000000"/>
                </a:solidFill>
                <a:latin typeface="Arial" pitchFamily="34" charset="0"/>
              </a:rPr>
              <a:t>Családi baleset-biztosítás </a:t>
            </a:r>
          </a:p>
          <a:p>
            <a:pPr marL="182563" indent="-182563">
              <a:spcBef>
                <a:spcPts val="0"/>
              </a:spcBef>
              <a:buClr>
                <a:srgbClr val="002060"/>
              </a:buClr>
              <a:defRPr/>
            </a:pPr>
            <a:r>
              <a:rPr lang="hu-HU" sz="1400" dirty="0">
                <a:solidFill>
                  <a:srgbClr val="000000"/>
                </a:solidFill>
                <a:latin typeface="Arial" pitchFamily="34" charset="0"/>
              </a:rPr>
              <a:t>   1 m Ft</a:t>
            </a:r>
          </a:p>
          <a:p>
            <a:pPr marL="182563" indent="-182563">
              <a:spcBef>
                <a:spcPts val="600"/>
              </a:spcBef>
              <a:buClr>
                <a:srgbClr val="002060"/>
              </a:buClr>
              <a:buFont typeface="Wingdings" pitchFamily="2" charset="2"/>
              <a:buChar char="§"/>
              <a:defRPr/>
            </a:pPr>
            <a:r>
              <a:rPr lang="hu-HU" sz="1400" dirty="0">
                <a:solidFill>
                  <a:srgbClr val="FF0000"/>
                </a:solidFill>
                <a:latin typeface="Arial" pitchFamily="34" charset="0"/>
              </a:rPr>
              <a:t>ÚJ!</a:t>
            </a:r>
            <a:r>
              <a:rPr lang="hu-HU" sz="1400" dirty="0">
                <a:solidFill>
                  <a:srgbClr val="000000"/>
                </a:solidFill>
                <a:latin typeface="Arial" pitchFamily="34" charset="0"/>
              </a:rPr>
              <a:t> ALR – </a:t>
            </a:r>
            <a:r>
              <a:rPr lang="hu-HU" sz="1400" dirty="0" err="1">
                <a:solidFill>
                  <a:srgbClr val="000000"/>
                </a:solidFill>
                <a:latin typeface="Arial" pitchFamily="34" charset="0"/>
              </a:rPr>
              <a:t>All</a:t>
            </a:r>
            <a:r>
              <a:rPr lang="hu-HU" sz="1400" dirty="0">
                <a:solidFill>
                  <a:srgbClr val="000000"/>
                </a:solidFill>
                <a:latin typeface="Arial" pitchFamily="34" charset="0"/>
              </a:rPr>
              <a:t> </a:t>
            </a:r>
            <a:r>
              <a:rPr lang="hu-HU" sz="1400" dirty="0" err="1">
                <a:solidFill>
                  <a:srgbClr val="000000"/>
                </a:solidFill>
                <a:latin typeface="Arial" pitchFamily="34" charset="0"/>
              </a:rPr>
              <a:t>risks</a:t>
            </a:r>
            <a:r>
              <a:rPr lang="hu-HU" sz="1400" dirty="0">
                <a:solidFill>
                  <a:srgbClr val="000000"/>
                </a:solidFill>
                <a:latin typeface="Arial" pitchFamily="34" charset="0"/>
              </a:rPr>
              <a:t> záradék  (Allianz </a:t>
            </a:r>
            <a:r>
              <a:rPr lang="hu-HU" sz="1400" dirty="0" err="1">
                <a:solidFill>
                  <a:srgbClr val="000000"/>
                </a:solidFill>
                <a:latin typeface="Arial" pitchFamily="34" charset="0"/>
              </a:rPr>
              <a:t>Directen</a:t>
            </a:r>
            <a:r>
              <a:rPr lang="hu-HU" sz="1400" dirty="0">
                <a:solidFill>
                  <a:srgbClr val="000000"/>
                </a:solidFill>
                <a:latin typeface="Arial" pitchFamily="34" charset="0"/>
              </a:rPr>
              <a:t> 2010. októbertől köthető) </a:t>
            </a:r>
          </a:p>
          <a:p>
            <a:pPr marL="182563" indent="-182563">
              <a:spcBef>
                <a:spcPts val="600"/>
              </a:spcBef>
              <a:buClr>
                <a:srgbClr val="002060"/>
              </a:buClr>
              <a:buFont typeface="Wingdings" pitchFamily="2" charset="2"/>
              <a:buChar char="§"/>
              <a:defRPr/>
            </a:pPr>
            <a:r>
              <a:rPr lang="hu-HU" sz="1400" dirty="0">
                <a:solidFill>
                  <a:srgbClr val="FF0000"/>
                </a:solidFill>
                <a:latin typeface="Arial" pitchFamily="34" charset="0"/>
              </a:rPr>
              <a:t>ÚJ!</a:t>
            </a:r>
            <a:r>
              <a:rPr lang="hu-HU" sz="1400" dirty="0">
                <a:solidFill>
                  <a:srgbClr val="000000"/>
                </a:solidFill>
                <a:latin typeface="Arial" pitchFamily="34" charset="0"/>
              </a:rPr>
              <a:t> Kiemelten magas csomagengedmény </a:t>
            </a:r>
          </a:p>
          <a:p>
            <a:pPr marL="180975" indent="-180975" eaLnBrk="0" hangingPunct="0">
              <a:buFont typeface="Wingdings" pitchFamily="2" charset="2"/>
              <a:buChar char="§"/>
              <a:defRPr/>
            </a:pPr>
            <a:endParaRPr lang="hu-HU" sz="1400" dirty="0">
              <a:solidFill>
                <a:srgbClr val="000000"/>
              </a:solidFill>
              <a:latin typeface="Arial" pitchFamily="34" charset="0"/>
            </a:endParaRPr>
          </a:p>
        </p:txBody>
      </p:sp>
      <p:cxnSp>
        <p:nvCxnSpPr>
          <p:cNvPr id="58" name="AutoShape 14"/>
          <p:cNvCxnSpPr>
            <a:cxnSpLocks noChangeShapeType="1"/>
            <a:stCxn id="32773" idx="2"/>
            <a:endCxn id="32775" idx="0"/>
          </p:cNvCxnSpPr>
          <p:nvPr/>
        </p:nvCxnSpPr>
        <p:spPr bwMode="gray">
          <a:xfrm rot="16200000" flipH="1">
            <a:off x="4442619" y="1650207"/>
            <a:ext cx="336550" cy="4762"/>
          </a:xfrm>
          <a:prstGeom prst="straightConnector1">
            <a:avLst/>
          </a:prstGeom>
          <a:noFill/>
          <a:ln w="6350">
            <a:solidFill>
              <a:schemeClr val="accent1"/>
            </a:solidFill>
            <a:round/>
            <a:headEnd/>
            <a:tailEnd/>
          </a:ln>
        </p:spPr>
      </p:cxnSp>
      <p:cxnSp>
        <p:nvCxnSpPr>
          <p:cNvPr id="60" name="AutoShape 13"/>
          <p:cNvCxnSpPr>
            <a:cxnSpLocks noChangeShapeType="1"/>
          </p:cNvCxnSpPr>
          <p:nvPr/>
        </p:nvCxnSpPr>
        <p:spPr bwMode="gray">
          <a:xfrm rot="5400000">
            <a:off x="3023394" y="194469"/>
            <a:ext cx="296862" cy="2876550"/>
          </a:xfrm>
          <a:prstGeom prst="bentConnector3">
            <a:avLst>
              <a:gd name="adj1" fmla="val 52407"/>
            </a:avLst>
          </a:prstGeom>
          <a:noFill/>
          <a:ln w="6350">
            <a:solidFill>
              <a:schemeClr val="accent1"/>
            </a:solidFill>
            <a:miter lim="800000"/>
            <a:headEnd/>
            <a:tailEnd type="triangle" w="med" len="med"/>
          </a:ln>
        </p:spPr>
      </p:cxnSp>
      <p:cxnSp>
        <p:nvCxnSpPr>
          <p:cNvPr id="65" name="AutoShape 12"/>
          <p:cNvCxnSpPr>
            <a:cxnSpLocks noChangeShapeType="1"/>
          </p:cNvCxnSpPr>
          <p:nvPr/>
        </p:nvCxnSpPr>
        <p:spPr bwMode="gray">
          <a:xfrm rot="16200000" flipH="1">
            <a:off x="5882482" y="211931"/>
            <a:ext cx="296862" cy="2841625"/>
          </a:xfrm>
          <a:prstGeom prst="bentConnector3">
            <a:avLst>
              <a:gd name="adj1" fmla="val 52407"/>
            </a:avLst>
          </a:prstGeom>
          <a:noFill/>
          <a:ln w="6350">
            <a:solidFill>
              <a:schemeClr val="accent1"/>
            </a:solidFill>
            <a:miter lim="800000"/>
            <a:headEnd/>
            <a:tailEnd type="triangle" w="med" len="med"/>
          </a:ln>
        </p:spPr>
      </p:cxnSp>
      <p:sp>
        <p:nvSpPr>
          <p:cNvPr id="67" name="Rectangle 8"/>
          <p:cNvSpPr>
            <a:spLocks noChangeArrowheads="1"/>
          </p:cNvSpPr>
          <p:nvPr/>
        </p:nvSpPr>
        <p:spPr bwMode="gray">
          <a:xfrm>
            <a:off x="454025" y="2195513"/>
            <a:ext cx="2700338" cy="4259262"/>
          </a:xfrm>
          <a:prstGeom prst="rect">
            <a:avLst/>
          </a:prstGeom>
          <a:solidFill>
            <a:srgbClr val="D8D8D5"/>
          </a:solidFill>
          <a:ln w="28575" algn="ctr">
            <a:noFill/>
            <a:miter lim="800000"/>
            <a:headEnd/>
            <a:tailEnd/>
          </a:ln>
        </p:spPr>
        <p:txBody>
          <a:bodyPr lIns="90000" tIns="118800" rIns="90000" bIns="46800"/>
          <a:lstStyle/>
          <a:p>
            <a:pPr marL="180975" indent="-180975" eaLnBrk="0" hangingPunct="0">
              <a:buFont typeface="Wingdings" pitchFamily="2" charset="2"/>
              <a:buChar char="§"/>
            </a:pPr>
            <a:r>
              <a:rPr lang="hu-HU" sz="1400">
                <a:solidFill>
                  <a:srgbClr val="FF0000"/>
                </a:solidFill>
              </a:rPr>
              <a:t>ÚJ!</a:t>
            </a:r>
            <a:r>
              <a:rPr lang="hu-HU" sz="1400">
                <a:solidFill>
                  <a:srgbClr val="000000"/>
                </a:solidFill>
              </a:rPr>
              <a:t> Épületbiztosítás, háztartási ingóságbiztosítás, értékőrző ingóságbiztosítás választható biztosítási összeggel</a:t>
            </a:r>
          </a:p>
          <a:p>
            <a:pPr marL="180975" indent="-180975" eaLnBrk="0" hangingPunct="0">
              <a:buFont typeface="Wingdings" pitchFamily="2" charset="2"/>
              <a:buChar char="§"/>
            </a:pPr>
            <a:r>
              <a:rPr lang="hu-HU" sz="1400">
                <a:solidFill>
                  <a:srgbClr val="FF0000"/>
                </a:solidFill>
              </a:rPr>
              <a:t>ÚJ!</a:t>
            </a:r>
            <a:r>
              <a:rPr lang="hu-HU" sz="1400">
                <a:solidFill>
                  <a:srgbClr val="000000"/>
                </a:solidFill>
              </a:rPr>
              <a:t> ACS záradékkal: plusz díj nélküli szolgáltatás a mellék-épületekre, tárolókra, és az ott elhelyezett háztartási ingóságokra (az alapbizt. biztosítási összegén belül)</a:t>
            </a:r>
            <a:endParaRPr lang="en-US" sz="1400">
              <a:solidFill>
                <a:srgbClr val="000000"/>
              </a:solidFill>
            </a:endParaRPr>
          </a:p>
          <a:p>
            <a:pPr marL="180975" indent="-180975" eaLnBrk="0" hangingPunct="0">
              <a:buFont typeface="Wingdings" pitchFamily="2" charset="2"/>
              <a:buChar char="§"/>
            </a:pPr>
            <a:r>
              <a:rPr lang="hu-HU" sz="1400">
                <a:solidFill>
                  <a:srgbClr val="000000"/>
                </a:solidFill>
              </a:rPr>
              <a:t>Fix ALA-hoz hasonlóan fix kiegészítő biztosításokkal:</a:t>
            </a:r>
          </a:p>
          <a:p>
            <a:pPr marL="357188" lvl="1" indent="-174625" eaLnBrk="0" hangingPunct="0">
              <a:buFont typeface="Wingdings" pitchFamily="2" charset="2"/>
              <a:buChar char="§"/>
            </a:pPr>
            <a:r>
              <a:rPr lang="hu-HU" sz="1400">
                <a:solidFill>
                  <a:srgbClr val="000000"/>
                </a:solidFill>
              </a:rPr>
              <a:t>Felelősségbiztosítás 5 m Ft</a:t>
            </a:r>
          </a:p>
          <a:p>
            <a:pPr marL="357188" lvl="1" indent="-174625" eaLnBrk="0" hangingPunct="0">
              <a:buFont typeface="Wingdings" pitchFamily="2" charset="2"/>
              <a:buChar char="§"/>
            </a:pPr>
            <a:r>
              <a:rPr lang="hu-HU" sz="1400">
                <a:solidFill>
                  <a:srgbClr val="000000"/>
                </a:solidFill>
              </a:rPr>
              <a:t>Családi baleset-biztosítás  200 E Ft</a:t>
            </a:r>
          </a:p>
        </p:txBody>
      </p:sp>
      <p:sp>
        <p:nvSpPr>
          <p:cNvPr id="14" name="Rectangle 2"/>
          <p:cNvSpPr txBox="1">
            <a:spLocks noChangeArrowheads="1"/>
          </p:cNvSpPr>
          <p:nvPr/>
        </p:nvSpPr>
        <p:spPr bwMode="gray">
          <a:xfrm>
            <a:off x="582613" y="300038"/>
            <a:ext cx="6264275" cy="685800"/>
          </a:xfrm>
          <a:prstGeom prst="rect">
            <a:avLst/>
          </a:prstGeom>
          <a:noFill/>
          <a:ln w="9525">
            <a:noFill/>
            <a:miter lim="800000"/>
            <a:headEnd/>
            <a:tailEnd/>
          </a:ln>
        </p:spPr>
        <p:txBody>
          <a:bodyPr lIns="0" tIns="0" rIns="0" bIns="0"/>
          <a:lstStyle/>
          <a:p>
            <a:pPr defTabSz="784225" eaLnBrk="0" hangingPunct="0">
              <a:lnSpc>
                <a:spcPct val="105000"/>
              </a:lnSpc>
              <a:defRPr/>
            </a:pPr>
            <a:r>
              <a:rPr lang="hu-HU" sz="2200" kern="0" dirty="0">
                <a:solidFill>
                  <a:schemeClr val="accent1"/>
                </a:solidFill>
                <a:latin typeface="+mj-lt"/>
                <a:ea typeface="+mj-ea"/>
                <a:cs typeface="+mj-cs"/>
              </a:rPr>
              <a:t>Allianz otthonbiztosítás (ALA) csomagok</a:t>
            </a:r>
          </a:p>
          <a:p>
            <a:pPr defTabSz="784225" eaLnBrk="0" hangingPunct="0">
              <a:lnSpc>
                <a:spcPct val="105000"/>
              </a:lnSpc>
              <a:defRPr/>
            </a:pPr>
            <a:r>
              <a:rPr lang="hu-HU" kern="0" dirty="0">
                <a:solidFill>
                  <a:schemeClr val="accent1"/>
                </a:solidFill>
                <a:latin typeface="+mj-lt"/>
                <a:ea typeface="+mj-ea"/>
                <a:cs typeface="+mj-cs"/>
              </a:rPr>
              <a:t>Tartalom</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277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200"/>
                                  </p:stCondLst>
                                  <p:childTnLst>
                                    <p:set>
                                      <p:cBhvr>
                                        <p:cTn id="9" dur="1" fill="hold">
                                          <p:stCondLst>
                                            <p:cond delay="0"/>
                                          </p:stCondLst>
                                        </p:cTn>
                                        <p:tgtEl>
                                          <p:spTgt spid="32774"/>
                                        </p:tgtEl>
                                        <p:attrNameLst>
                                          <p:attrName>style.visibility</p:attrName>
                                        </p:attrNameLst>
                                      </p:cBhvr>
                                      <p:to>
                                        <p:strVal val="visible"/>
                                      </p:to>
                                    </p:set>
                                  </p:childTnLst>
                                </p:cTn>
                              </p:par>
                              <p:par>
                                <p:cTn id="10" presetID="1" presetClass="entr" presetSubtype="0" fill="hold" nodeType="withEffect">
                                  <p:stCondLst>
                                    <p:cond delay="1300"/>
                                  </p:stCondLst>
                                  <p:childTnLst>
                                    <p:set>
                                      <p:cBhvr>
                                        <p:cTn id="11" dur="1" fill="hold">
                                          <p:stCondLst>
                                            <p:cond delay="0"/>
                                          </p:stCondLst>
                                        </p:cTn>
                                        <p:tgtEl>
                                          <p:spTgt spid="60"/>
                                        </p:tgtEl>
                                        <p:attrNameLst>
                                          <p:attrName>style.visibility</p:attrName>
                                        </p:attrNameLst>
                                      </p:cBhvr>
                                      <p:to>
                                        <p:strVal val="visible"/>
                                      </p:to>
                                    </p:set>
                                  </p:childTnLst>
                                </p:cTn>
                              </p:par>
                              <p:par>
                                <p:cTn id="12" presetID="1" presetClass="entr" presetSubtype="0" fill="hold" nodeType="withEffect">
                                  <p:stCondLst>
                                    <p:cond delay="2600"/>
                                  </p:stCondLst>
                                  <p:childTnLst>
                                    <p:set>
                                      <p:cBhvr>
                                        <p:cTn id="13" dur="1" fill="hold">
                                          <p:stCondLst>
                                            <p:cond delay="0"/>
                                          </p:stCondLst>
                                        </p:cTn>
                                        <p:tgtEl>
                                          <p:spTgt spid="58"/>
                                        </p:tgtEl>
                                        <p:attrNameLst>
                                          <p:attrName>style.visibility</p:attrName>
                                        </p:attrNameLst>
                                      </p:cBhvr>
                                      <p:to>
                                        <p:strVal val="visible"/>
                                      </p:to>
                                    </p:set>
                                  </p:childTnLst>
                                </p:cTn>
                              </p:par>
                            </p:childTnLst>
                          </p:cTn>
                        </p:par>
                        <p:par>
                          <p:cTn id="14" fill="hold">
                            <p:stCondLst>
                              <p:cond delay="3600"/>
                            </p:stCondLst>
                            <p:childTnLst>
                              <p:par>
                                <p:cTn id="15" presetID="1" presetClass="entr" presetSubtype="0" fill="hold" grpId="0" nodeType="afterEffect">
                                  <p:stCondLst>
                                    <p:cond delay="0"/>
                                  </p:stCondLst>
                                  <p:childTnLst>
                                    <p:set>
                                      <p:cBhvr>
                                        <p:cTn id="16" dur="1" fill="hold">
                                          <p:stCondLst>
                                            <p:cond delay="0"/>
                                          </p:stCondLst>
                                        </p:cTn>
                                        <p:tgtEl>
                                          <p:spTgt spid="32775"/>
                                        </p:tgtEl>
                                        <p:attrNameLst>
                                          <p:attrName>style.visibility</p:attrName>
                                        </p:attrNameLst>
                                      </p:cBhvr>
                                      <p:to>
                                        <p:strVal val="visible"/>
                                      </p:to>
                                    </p:set>
                                  </p:childTnLst>
                                </p:cTn>
                              </p:par>
                              <p:par>
                                <p:cTn id="17" presetID="1" presetClass="entr" presetSubtype="0" fill="hold" nodeType="withEffect">
                                  <p:stCondLst>
                                    <p:cond delay="1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5100"/>
                            </p:stCondLst>
                            <p:childTnLst>
                              <p:par>
                                <p:cTn id="20" presetID="1"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67"/>
                                        </p:tgtEl>
                                        <p:attrNameLst>
                                          <p:attrName>style.visibility</p:attrName>
                                        </p:attrNameLst>
                                      </p:cBhvr>
                                      <p:to>
                                        <p:strVal val="visible"/>
                                      </p:to>
                                    </p:set>
                                  </p:childTnLst>
                                </p:cTn>
                              </p:par>
                            </p:childTnLst>
                          </p:cTn>
                        </p:par>
                        <p:par>
                          <p:cTn id="24" fill="hold">
                            <p:stCondLst>
                              <p:cond delay="7100"/>
                            </p:stCondLst>
                            <p:childTnLst>
                              <p:par>
                                <p:cTn id="25" presetID="1" presetClass="entr" presetSubtype="0" fill="hold" grpId="0" nodeType="afterEffect">
                                  <p:stCondLst>
                                    <p:cond delay="2000"/>
                                  </p:stCondLst>
                                  <p:childTnLst>
                                    <p:set>
                                      <p:cBhvr>
                                        <p:cTn id="26" dur="1" fill="hold">
                                          <p:stCondLst>
                                            <p:cond delay="0"/>
                                          </p:stCondLst>
                                        </p:cTn>
                                        <p:tgtEl>
                                          <p:spTgt spid="32779"/>
                                        </p:tgtEl>
                                        <p:attrNameLst>
                                          <p:attrName>style.visibility</p:attrName>
                                        </p:attrNameLst>
                                      </p:cBhvr>
                                      <p:to>
                                        <p:strVal val="visible"/>
                                      </p:to>
                                    </p:set>
                                  </p:childTnLst>
                                </p:cTn>
                              </p:par>
                            </p:childTnLst>
                          </p:cTn>
                        </p:par>
                        <p:par>
                          <p:cTn id="27" fill="hold">
                            <p:stCondLst>
                              <p:cond delay="9100"/>
                            </p:stCondLst>
                            <p:childTnLst>
                              <p:par>
                                <p:cTn id="28" presetID="1" presetClass="entr" presetSubtype="0" fill="hold" grpId="0" nodeType="afterEffect">
                                  <p:stCondLst>
                                    <p:cond delay="200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79" grpId="0" animBg="1"/>
      <p:bldP spid="36" grpId="0" animBg="1"/>
      <p:bldP spid="37"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68313" y="798513"/>
            <a:ext cx="6264275" cy="685800"/>
          </a:xfrm>
        </p:spPr>
        <p:txBody>
          <a:bodyPr/>
          <a:lstStyle/>
          <a:p>
            <a:r>
              <a:rPr lang="hu-HU" sz="2800" smtClean="0"/>
              <a:t>ACS záradék</a:t>
            </a:r>
          </a:p>
        </p:txBody>
      </p:sp>
      <p:sp>
        <p:nvSpPr>
          <p:cNvPr id="87043" name="Rectangle 3"/>
          <p:cNvSpPr>
            <a:spLocks noGrp="1" noChangeArrowheads="1"/>
          </p:cNvSpPr>
          <p:nvPr>
            <p:ph type="body" idx="1"/>
          </p:nvPr>
        </p:nvSpPr>
        <p:spPr>
          <a:xfrm>
            <a:off x="468313" y="2132013"/>
            <a:ext cx="8351837" cy="3671887"/>
          </a:xfrm>
        </p:spPr>
        <p:txBody>
          <a:bodyPr/>
          <a:lstStyle/>
          <a:p>
            <a:pPr>
              <a:tabLst/>
            </a:pPr>
            <a:r>
              <a:rPr lang="hu-HU" smtClean="0"/>
              <a:t>Az Allianz otthonbiztosításon belül az Alap csomag tartalmazza.</a:t>
            </a:r>
          </a:p>
          <a:p>
            <a:pPr>
              <a:tabLst/>
            </a:pPr>
            <a:endParaRPr lang="hu-HU" smtClean="0"/>
          </a:p>
          <a:p>
            <a:pPr marL="180975" lvl="2" indent="-177800">
              <a:lnSpc>
                <a:spcPct val="120000"/>
              </a:lnSpc>
              <a:buClr>
                <a:schemeClr val="tx1"/>
              </a:buClr>
              <a:buFont typeface="Wingdings" pitchFamily="2" charset="2"/>
              <a:buNone/>
              <a:tabLst/>
            </a:pPr>
            <a:r>
              <a:rPr lang="hu-HU" sz="2000" smtClean="0"/>
              <a:t>A biztosító kockázatviselése az épületeknél az épület vagyoncsoport biztosítási összegén belül, háztartási ingóságok biztosítási összegén belül kiterjed</a:t>
            </a:r>
          </a:p>
          <a:p>
            <a:pPr marL="180975" lvl="2" indent="-177800">
              <a:lnSpc>
                <a:spcPct val="120000"/>
              </a:lnSpc>
              <a:buClr>
                <a:schemeClr val="tx1"/>
              </a:buClr>
              <a:tabLst/>
            </a:pPr>
            <a:r>
              <a:rPr lang="hu-HU" sz="2000" smtClean="0"/>
              <a:t>Családi ház esetén melléképületre (nem vállalkozás célú) </a:t>
            </a:r>
          </a:p>
          <a:p>
            <a:pPr marL="180975" lvl="2" indent="-177800">
              <a:lnSpc>
                <a:spcPct val="120000"/>
              </a:lnSpc>
              <a:buClr>
                <a:schemeClr val="tx1"/>
              </a:buClr>
              <a:tabLst/>
            </a:pPr>
            <a:r>
              <a:rPr lang="hu-HU" sz="2000" smtClean="0"/>
              <a:t>Lakás esetén tárolóra és egyéb helyiségre (kizárólagos tulajdonú)</a:t>
            </a:r>
            <a:endParaRPr lang="hu-HU" sz="2000" smtClean="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655638"/>
            <a:ext cx="6264275" cy="685800"/>
          </a:xfrm>
        </p:spPr>
        <p:txBody>
          <a:bodyPr/>
          <a:lstStyle/>
          <a:p>
            <a:r>
              <a:rPr lang="hu-HU" sz="2800" smtClean="0"/>
              <a:t>ALR-All risks záradék</a:t>
            </a:r>
          </a:p>
        </p:txBody>
      </p:sp>
      <p:sp>
        <p:nvSpPr>
          <p:cNvPr id="88067" name="Rectangle 3"/>
          <p:cNvSpPr>
            <a:spLocks noGrp="1" noChangeArrowheads="1"/>
          </p:cNvSpPr>
          <p:nvPr>
            <p:ph type="body" idx="1"/>
          </p:nvPr>
        </p:nvSpPr>
        <p:spPr>
          <a:xfrm>
            <a:off x="539750" y="1557338"/>
            <a:ext cx="8351838" cy="4754562"/>
          </a:xfrm>
        </p:spPr>
        <p:txBody>
          <a:bodyPr/>
          <a:lstStyle/>
          <a:p>
            <a:pPr marL="0" indent="0">
              <a:tabLst/>
            </a:pPr>
            <a:r>
              <a:rPr lang="hu-HU" smtClean="0"/>
              <a:t>Az Allianz otthonbiztosításon belül az All risks csomag tartalmazza, az Allianz otthonbiztosításhoz pedig választható</a:t>
            </a:r>
          </a:p>
          <a:p>
            <a:pPr marL="0" indent="0">
              <a:tabLst/>
            </a:pPr>
            <a:endParaRPr lang="hu-HU" smtClean="0"/>
          </a:p>
          <a:p>
            <a:pPr marL="180975" lvl="2" indent="-177800">
              <a:lnSpc>
                <a:spcPct val="120000"/>
              </a:lnSpc>
              <a:buClr>
                <a:schemeClr val="tx1"/>
              </a:buClr>
              <a:tabLst/>
            </a:pPr>
            <a:r>
              <a:rPr lang="hu-HU" sz="1800" smtClean="0"/>
              <a:t>Értékörző vagyonrészben biztosított 50 000Ft értékig a készpénz és a valuta</a:t>
            </a:r>
            <a:br>
              <a:rPr lang="hu-HU" sz="1800" smtClean="0"/>
            </a:br>
            <a:endParaRPr lang="hu-HU" sz="1800" smtClean="0"/>
          </a:p>
          <a:p>
            <a:pPr marL="180975" lvl="2" indent="-177800">
              <a:lnSpc>
                <a:spcPct val="120000"/>
              </a:lnSpc>
              <a:buClr>
                <a:schemeClr val="tx1"/>
              </a:buClr>
              <a:tabLst/>
            </a:pPr>
            <a:r>
              <a:rPr lang="hu-HU" sz="1800" smtClean="0">
                <a:solidFill>
                  <a:schemeClr val="accent1"/>
                </a:solidFill>
              </a:rPr>
              <a:t>Biztosítási esemény a szerződés hatálya alatt a kockázatviselés helyén lévő biztosított vagyontárgyaknak előre nem látható okból, véletlenül, váratlanul bekövetkezett minden olyan károsodása, amelyek az alapbiztosítás illetve az ahhoz kötött egyéb kiegészítő biztosítások alapján nem térülnek meg, és amelyre nézve a biztosító a jelen záradékban </a:t>
            </a:r>
            <a:r>
              <a:rPr lang="hu-HU" sz="1800" b="1" smtClean="0">
                <a:solidFill>
                  <a:schemeClr val="accent1"/>
                </a:solidFill>
              </a:rPr>
              <a:t>nem zárta ki kártérítési kötelezettségét.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684213" y="1412875"/>
            <a:ext cx="7773987" cy="4968875"/>
          </a:xfrm>
          <a:noFill/>
        </p:spPr>
        <p:txBody>
          <a:bodyPr lIns="90488" tIns="44450" rIns="90488" bIns="44450"/>
          <a:lstStyle/>
          <a:p>
            <a:pPr defTabSz="762000">
              <a:lnSpc>
                <a:spcPct val="110000"/>
              </a:lnSpc>
              <a:tabLst/>
            </a:pPr>
            <a:r>
              <a:rPr lang="hu-HU" sz="2100" smtClean="0"/>
              <a:t>Üvegbiztosítás bővítése</a:t>
            </a:r>
          </a:p>
          <a:p>
            <a:pPr defTabSz="762000">
              <a:lnSpc>
                <a:spcPct val="90000"/>
              </a:lnSpc>
              <a:buFontTx/>
              <a:buChar char="•"/>
              <a:tabLst/>
            </a:pPr>
            <a:r>
              <a:rPr lang="hu-HU" sz="2000" smtClean="0">
                <a:solidFill>
                  <a:schemeClr val="tx1"/>
                </a:solidFill>
              </a:rPr>
              <a:t>Az alapbiztosításban (hőszigetelten túl) meghatározott üvegfedezet kibővítve a 4 mm-nél vastagabb üvegekre</a:t>
            </a:r>
            <a:endParaRPr lang="hu-HU" sz="1000" smtClean="0">
              <a:solidFill>
                <a:schemeClr val="tx1"/>
              </a:solidFill>
            </a:endParaRPr>
          </a:p>
          <a:p>
            <a:pPr defTabSz="762000">
              <a:lnSpc>
                <a:spcPct val="90000"/>
              </a:lnSpc>
              <a:tabLst/>
            </a:pPr>
            <a:r>
              <a:rPr lang="hu-HU" sz="2200" smtClean="0"/>
              <a:t>Különleges üvegezés biztosítása</a:t>
            </a:r>
          </a:p>
          <a:p>
            <a:pPr defTabSz="762000">
              <a:lnSpc>
                <a:spcPct val="90000"/>
              </a:lnSpc>
              <a:buFontTx/>
              <a:buChar char="•"/>
              <a:tabLst/>
            </a:pPr>
            <a:r>
              <a:rPr lang="hu-HU" sz="2000" smtClean="0">
                <a:solidFill>
                  <a:schemeClr val="tx1"/>
                </a:solidFill>
              </a:rPr>
              <a:t>Az előző üvegfedezetekben kizárt szerkezeti üvegek fedezetbe vonása</a:t>
            </a:r>
          </a:p>
          <a:p>
            <a:pPr defTabSz="762000">
              <a:lnSpc>
                <a:spcPct val="90000"/>
              </a:lnSpc>
              <a:buFontTx/>
              <a:buChar char="•"/>
              <a:tabLst/>
            </a:pPr>
            <a:r>
              <a:rPr lang="hu-HU" sz="2000" smtClean="0">
                <a:solidFill>
                  <a:schemeClr val="tx1"/>
                </a:solidFill>
              </a:rPr>
              <a:t>Bútorüvegezések</a:t>
            </a:r>
          </a:p>
          <a:p>
            <a:pPr defTabSz="762000">
              <a:lnSpc>
                <a:spcPct val="90000"/>
              </a:lnSpc>
              <a:buFontTx/>
              <a:buChar char="•"/>
              <a:tabLst/>
            </a:pPr>
            <a:r>
              <a:rPr lang="hu-HU" sz="2000" smtClean="0">
                <a:solidFill>
                  <a:schemeClr val="tx1"/>
                </a:solidFill>
              </a:rPr>
              <a:t>Tükörfelületek</a:t>
            </a:r>
          </a:p>
          <a:p>
            <a:pPr defTabSz="762000">
              <a:lnSpc>
                <a:spcPct val="90000"/>
              </a:lnSpc>
              <a:buFontTx/>
              <a:buChar char="•"/>
              <a:tabLst/>
            </a:pPr>
            <a:r>
              <a:rPr lang="hu-HU" sz="2000" smtClean="0">
                <a:solidFill>
                  <a:schemeClr val="tx1"/>
                </a:solidFill>
              </a:rPr>
              <a:t>Összegbiztosítás. 100 E Ft, mely max. tízszerezhető</a:t>
            </a:r>
          </a:p>
          <a:p>
            <a:pPr defTabSz="762000">
              <a:lnSpc>
                <a:spcPct val="90000"/>
              </a:lnSpc>
              <a:tabLst/>
            </a:pPr>
            <a:r>
              <a:rPr lang="hu-HU" sz="2100" smtClean="0"/>
              <a:t>Felelősségbiztosítás</a:t>
            </a:r>
          </a:p>
          <a:p>
            <a:pPr defTabSz="762000">
              <a:lnSpc>
                <a:spcPct val="90000"/>
              </a:lnSpc>
              <a:buFontTx/>
              <a:buChar char="•"/>
              <a:tabLst/>
            </a:pPr>
            <a:r>
              <a:rPr lang="hu-HU" sz="2000" smtClean="0">
                <a:solidFill>
                  <a:schemeClr val="tx1"/>
                </a:solidFill>
              </a:rPr>
              <a:t>Tartalmazza az általános- és az épülettulajdonosi-felelősségbiztosítást is</a:t>
            </a:r>
          </a:p>
          <a:p>
            <a:pPr defTabSz="762000">
              <a:lnSpc>
                <a:spcPct val="90000"/>
              </a:lnSpc>
              <a:buFontTx/>
              <a:buChar char="•"/>
              <a:tabLst/>
            </a:pPr>
            <a:r>
              <a:rPr lang="hu-HU" sz="2000" smtClean="0">
                <a:solidFill>
                  <a:schemeClr val="tx1"/>
                </a:solidFill>
              </a:rPr>
              <a:t>Külön-külön 5 M Ft biztosítási összeg, mely max. négyszerezhető </a:t>
            </a:r>
          </a:p>
        </p:txBody>
      </p:sp>
      <p:sp>
        <p:nvSpPr>
          <p:cNvPr id="101379" name="Rectangle 3"/>
          <p:cNvSpPr>
            <a:spLocks noGrp="1" noChangeArrowheads="1"/>
          </p:cNvSpPr>
          <p:nvPr>
            <p:ph type="title"/>
          </p:nvPr>
        </p:nvSpPr>
        <p:spPr>
          <a:xfrm>
            <a:off x="684213" y="333375"/>
            <a:ext cx="4248150" cy="863600"/>
          </a:xfrm>
          <a:noFill/>
        </p:spPr>
        <p:txBody>
          <a:bodyPr lIns="90488" tIns="44450" rIns="90488" bIns="44450" anchor="ctr"/>
          <a:lstStyle/>
          <a:p>
            <a:pPr defTabSz="762000"/>
            <a:r>
              <a:rPr lang="hu-HU" sz="2800" smtClean="0"/>
              <a:t>Kiegészítő</a:t>
            </a:r>
            <a:r>
              <a:rPr lang="hu-HU" sz="2800" smtClean="0">
                <a:solidFill>
                  <a:srgbClr val="113388"/>
                </a:solidFill>
              </a:rPr>
              <a:t> </a:t>
            </a:r>
            <a:r>
              <a:rPr lang="hu-HU" sz="2800" smtClean="0"/>
              <a:t>biztosítások</a:t>
            </a:r>
          </a:p>
        </p:txBody>
      </p:sp>
      <p:sp>
        <p:nvSpPr>
          <p:cNvPr id="101380"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C15CFC2C-E603-4859-8BC6-D8086B2F394A}" type="slidenum">
              <a:rPr lang="en-US" sz="800">
                <a:solidFill>
                  <a:schemeClr val="accent1"/>
                </a:solidFill>
              </a:rPr>
              <a:pPr algn="r" defTabSz="784225" eaLnBrk="0" hangingPunct="0">
                <a:spcAft>
                  <a:spcPct val="0"/>
                </a:spcAft>
                <a:buClrTx/>
                <a:buFontTx/>
                <a:buNone/>
              </a:pPr>
              <a:t>14</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684213" y="1268413"/>
            <a:ext cx="7773987" cy="5113337"/>
          </a:xfrm>
          <a:noFill/>
        </p:spPr>
        <p:txBody>
          <a:bodyPr lIns="90488" tIns="44450" rIns="90488" bIns="44450"/>
          <a:lstStyle/>
          <a:p>
            <a:pPr defTabSz="762000">
              <a:lnSpc>
                <a:spcPct val="110000"/>
              </a:lnSpc>
              <a:tabLst/>
            </a:pPr>
            <a:r>
              <a:rPr lang="hu-HU" sz="2400" smtClean="0"/>
              <a:t>Tetőbeázás- és panelhézag biztosítás</a:t>
            </a:r>
          </a:p>
          <a:p>
            <a:pPr defTabSz="762000">
              <a:lnSpc>
                <a:spcPct val="80000"/>
              </a:lnSpc>
              <a:buFontTx/>
              <a:buChar char="•"/>
              <a:tabLst/>
            </a:pPr>
            <a:r>
              <a:rPr lang="hu-HU" sz="2000" smtClean="0">
                <a:solidFill>
                  <a:schemeClr val="tx1"/>
                </a:solidFill>
              </a:rPr>
              <a:t>Tetőszigetelés meghibásodása</a:t>
            </a:r>
          </a:p>
          <a:p>
            <a:pPr defTabSz="762000">
              <a:lnSpc>
                <a:spcPct val="80000"/>
              </a:lnSpc>
              <a:buFontTx/>
              <a:buChar char="•"/>
              <a:tabLst/>
            </a:pPr>
            <a:r>
              <a:rPr lang="hu-HU" sz="2000" smtClean="0">
                <a:solidFill>
                  <a:schemeClr val="tx1"/>
                </a:solidFill>
              </a:rPr>
              <a:t>Panelhézag-tömítés hiánya, elöregedése</a:t>
            </a:r>
          </a:p>
          <a:p>
            <a:pPr defTabSz="762000">
              <a:lnSpc>
                <a:spcPct val="80000"/>
              </a:lnSpc>
              <a:buFontTx/>
              <a:buChar char="•"/>
              <a:tabLst/>
            </a:pPr>
            <a:r>
              <a:rPr lang="hu-HU" sz="2000" smtClean="0">
                <a:solidFill>
                  <a:schemeClr val="tx1"/>
                </a:solidFill>
              </a:rPr>
              <a:t>Nyílászáró szigetelés meghibásodása, elöregedése</a:t>
            </a:r>
          </a:p>
          <a:p>
            <a:pPr defTabSz="762000">
              <a:lnSpc>
                <a:spcPct val="80000"/>
              </a:lnSpc>
              <a:buFontTx/>
              <a:buChar char="•"/>
              <a:tabLst/>
            </a:pPr>
            <a:r>
              <a:rPr lang="hu-HU" sz="2000" smtClean="0">
                <a:solidFill>
                  <a:schemeClr val="tx1"/>
                </a:solidFill>
              </a:rPr>
              <a:t>Vízorr hiánya vagy hibája</a:t>
            </a:r>
          </a:p>
          <a:p>
            <a:pPr defTabSz="762000">
              <a:lnSpc>
                <a:spcPct val="80000"/>
              </a:lnSpc>
              <a:buFontTx/>
              <a:buChar char="•"/>
              <a:tabLst/>
            </a:pPr>
            <a:r>
              <a:rPr lang="hu-HU" sz="2000" smtClean="0">
                <a:solidFill>
                  <a:schemeClr val="tx1"/>
                </a:solidFill>
              </a:rPr>
              <a:t>Bármely kívülről érkező víz (pl. nyitva hagyott nyílászáró)</a:t>
            </a:r>
          </a:p>
          <a:p>
            <a:pPr defTabSz="762000">
              <a:lnSpc>
                <a:spcPct val="80000"/>
              </a:lnSpc>
              <a:tabLst/>
            </a:pPr>
            <a:r>
              <a:rPr lang="hu-HU" sz="2400" smtClean="0"/>
              <a:t>Rongálásbiztosítás</a:t>
            </a:r>
          </a:p>
          <a:p>
            <a:pPr defTabSz="762000">
              <a:lnSpc>
                <a:spcPct val="80000"/>
              </a:lnSpc>
              <a:buFontTx/>
              <a:buChar char="•"/>
              <a:tabLst/>
            </a:pPr>
            <a:r>
              <a:rPr lang="hu-HU" sz="2000" smtClean="0">
                <a:solidFill>
                  <a:schemeClr val="tx1"/>
                </a:solidFill>
              </a:rPr>
              <a:t>Betöréses lopással, rongálással összefüggésben keletkező épület- és épületberendezés/tartozék rongálási, lopási kárai</a:t>
            </a:r>
          </a:p>
          <a:p>
            <a:pPr defTabSz="762000">
              <a:lnSpc>
                <a:spcPct val="80000"/>
              </a:lnSpc>
              <a:buFontTx/>
              <a:buChar char="•"/>
              <a:tabLst/>
            </a:pPr>
            <a:r>
              <a:rPr lang="hu-HU" sz="2000" smtClean="0">
                <a:solidFill>
                  <a:schemeClr val="tx1"/>
                </a:solidFill>
              </a:rPr>
              <a:t>Betöréses lopáson kívüli vandalizmus károk – riasztókban, kapukban, ajtókban, napkollektorokban és légkondicionálókban</a:t>
            </a:r>
          </a:p>
          <a:p>
            <a:pPr defTabSz="762000">
              <a:lnSpc>
                <a:spcPct val="80000"/>
              </a:lnSpc>
              <a:buFontTx/>
              <a:buChar char="•"/>
              <a:tabLst/>
            </a:pPr>
            <a:r>
              <a:rPr lang="hu-HU" sz="2000" smtClean="0">
                <a:solidFill>
                  <a:schemeClr val="tx1"/>
                </a:solidFill>
              </a:rPr>
              <a:t>Kaputelefon-rongálási károk</a:t>
            </a:r>
          </a:p>
          <a:p>
            <a:pPr defTabSz="762000">
              <a:lnSpc>
                <a:spcPct val="80000"/>
              </a:lnSpc>
              <a:buFontTx/>
              <a:buChar char="•"/>
              <a:tabLst/>
            </a:pPr>
            <a:r>
              <a:rPr lang="hu-HU" sz="2000" smtClean="0">
                <a:solidFill>
                  <a:schemeClr val="tx1"/>
                </a:solidFill>
              </a:rPr>
              <a:t>Alapbiztosítás eseményei által megsérült okmányok pótlási költségei</a:t>
            </a:r>
          </a:p>
          <a:p>
            <a:pPr defTabSz="762000">
              <a:buFontTx/>
              <a:buChar char="•"/>
              <a:tabLst/>
            </a:pPr>
            <a:r>
              <a:rPr lang="hu-HU" sz="2000" smtClean="0">
                <a:solidFill>
                  <a:schemeClr val="tx1"/>
                </a:solidFill>
              </a:rPr>
              <a:t>Összegbiztosítás. 100 E Ft, mely max. tízszerezhető</a:t>
            </a:r>
          </a:p>
        </p:txBody>
      </p:sp>
      <p:sp>
        <p:nvSpPr>
          <p:cNvPr id="102403" name="Rectangle 3"/>
          <p:cNvSpPr>
            <a:spLocks noGrp="1" noChangeArrowheads="1"/>
          </p:cNvSpPr>
          <p:nvPr>
            <p:ph type="title"/>
          </p:nvPr>
        </p:nvSpPr>
        <p:spPr>
          <a:xfrm>
            <a:off x="755650" y="260350"/>
            <a:ext cx="4176713" cy="863600"/>
          </a:xfrm>
          <a:noFill/>
        </p:spPr>
        <p:txBody>
          <a:bodyPr lIns="90488" tIns="44450" rIns="90488" bIns="44450" anchor="ctr"/>
          <a:lstStyle/>
          <a:p>
            <a:pPr defTabSz="762000"/>
            <a:r>
              <a:rPr lang="hu-HU" sz="2800" smtClean="0"/>
              <a:t>Kiegészítő</a:t>
            </a:r>
            <a:r>
              <a:rPr lang="hu-HU" sz="2800" smtClean="0">
                <a:solidFill>
                  <a:srgbClr val="113388"/>
                </a:solidFill>
              </a:rPr>
              <a:t> </a:t>
            </a:r>
            <a:r>
              <a:rPr lang="hu-HU" sz="2800" smtClean="0"/>
              <a:t>biztosítások</a:t>
            </a:r>
          </a:p>
        </p:txBody>
      </p:sp>
      <p:sp>
        <p:nvSpPr>
          <p:cNvPr id="102404"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347708DA-2295-4374-943E-C09EB961F6DF}" type="slidenum">
              <a:rPr lang="en-US" sz="800">
                <a:solidFill>
                  <a:schemeClr val="accent1"/>
                </a:solidFill>
              </a:rPr>
              <a:pPr algn="r" defTabSz="784225" eaLnBrk="0" hangingPunct="0">
                <a:spcAft>
                  <a:spcPct val="0"/>
                </a:spcAft>
                <a:buClrTx/>
                <a:buFontTx/>
                <a:buNone/>
              </a:pPr>
              <a:t>15</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684213" y="981075"/>
            <a:ext cx="7773987" cy="5399088"/>
          </a:xfrm>
          <a:noFill/>
        </p:spPr>
        <p:txBody>
          <a:bodyPr lIns="90488" tIns="44450" rIns="90488" bIns="44450"/>
          <a:lstStyle/>
          <a:p>
            <a:pPr defTabSz="762000">
              <a:lnSpc>
                <a:spcPct val="80000"/>
              </a:lnSpc>
              <a:tabLst/>
            </a:pPr>
            <a:endParaRPr lang="hu-HU" sz="900" smtClean="0">
              <a:solidFill>
                <a:schemeClr val="tx1"/>
              </a:solidFill>
            </a:endParaRPr>
          </a:p>
          <a:p>
            <a:pPr defTabSz="762000">
              <a:lnSpc>
                <a:spcPct val="110000"/>
              </a:lnSpc>
              <a:tabLst/>
            </a:pPr>
            <a:r>
              <a:rPr lang="hu-HU" sz="2000" smtClean="0"/>
              <a:t>Többletszolgáltatás-biztosítás</a:t>
            </a:r>
          </a:p>
          <a:p>
            <a:pPr defTabSz="762000">
              <a:lnSpc>
                <a:spcPct val="80000"/>
              </a:lnSpc>
              <a:buFontTx/>
              <a:buChar char="•"/>
              <a:tabLst/>
            </a:pPr>
            <a:r>
              <a:rPr lang="hu-HU" sz="1800" smtClean="0">
                <a:solidFill>
                  <a:schemeClr val="tx1"/>
                </a:solidFill>
              </a:rPr>
              <a:t>Fagyasztott élelmiszerek megromlása</a:t>
            </a:r>
          </a:p>
          <a:p>
            <a:pPr defTabSz="762000">
              <a:lnSpc>
                <a:spcPct val="80000"/>
              </a:lnSpc>
              <a:buFontTx/>
              <a:buChar char="•"/>
              <a:tabLst/>
            </a:pPr>
            <a:r>
              <a:rPr lang="hu-HU" sz="1800" smtClean="0">
                <a:solidFill>
                  <a:schemeClr val="tx1"/>
                </a:solidFill>
              </a:rPr>
              <a:t>Bankkártyaletiltás</a:t>
            </a:r>
          </a:p>
          <a:p>
            <a:pPr defTabSz="762000">
              <a:lnSpc>
                <a:spcPct val="80000"/>
              </a:lnSpc>
              <a:buFontTx/>
              <a:buChar char="•"/>
              <a:tabLst/>
            </a:pPr>
            <a:r>
              <a:rPr lang="hu-HU" sz="1800" smtClean="0">
                <a:solidFill>
                  <a:schemeClr val="tx1"/>
                </a:solidFill>
              </a:rPr>
              <a:t>Akváriumrepedés</a:t>
            </a:r>
          </a:p>
          <a:p>
            <a:pPr defTabSz="762000">
              <a:lnSpc>
                <a:spcPct val="90000"/>
              </a:lnSpc>
              <a:buFontTx/>
              <a:buChar char="•"/>
              <a:tabLst/>
            </a:pPr>
            <a:r>
              <a:rPr lang="hu-HU" sz="1800" smtClean="0">
                <a:solidFill>
                  <a:schemeClr val="tx1"/>
                </a:solidFill>
              </a:rPr>
              <a:t>Kockázatviselés helyének kibővítése Magyarországra a háztartási ingóságok tekintetében (belföldi utasbiztosítás) </a:t>
            </a:r>
          </a:p>
          <a:p>
            <a:pPr defTabSz="762000">
              <a:lnSpc>
                <a:spcPct val="80000"/>
              </a:lnSpc>
              <a:buFontTx/>
              <a:buChar char="•"/>
              <a:tabLst/>
            </a:pPr>
            <a:r>
              <a:rPr lang="hu-HU" sz="1800" smtClean="0">
                <a:solidFill>
                  <a:schemeClr val="tx1"/>
                </a:solidFill>
              </a:rPr>
              <a:t>Összegbiztosítás. 100 E Ft, mely max. tízszerezhető</a:t>
            </a:r>
          </a:p>
          <a:p>
            <a:pPr defTabSz="762000">
              <a:lnSpc>
                <a:spcPct val="80000"/>
              </a:lnSpc>
              <a:tabLst/>
            </a:pPr>
            <a:r>
              <a:rPr lang="hu-HU" sz="2000" smtClean="0"/>
              <a:t>Családi baleset-biztosítás</a:t>
            </a:r>
          </a:p>
          <a:p>
            <a:pPr defTabSz="762000">
              <a:lnSpc>
                <a:spcPct val="80000"/>
              </a:lnSpc>
              <a:buFontTx/>
              <a:buChar char="•"/>
              <a:tabLst/>
            </a:pPr>
            <a:r>
              <a:rPr lang="hu-HU" sz="1800" smtClean="0">
                <a:solidFill>
                  <a:schemeClr val="tx1"/>
                </a:solidFill>
              </a:rPr>
              <a:t>A kockázatviselés helye az egész világ területe</a:t>
            </a:r>
          </a:p>
          <a:p>
            <a:pPr defTabSz="762000">
              <a:lnSpc>
                <a:spcPct val="80000"/>
              </a:lnSpc>
              <a:buFontTx/>
              <a:buChar char="•"/>
              <a:tabLst/>
            </a:pPr>
            <a:r>
              <a:rPr lang="hu-HU" sz="1800" smtClean="0">
                <a:solidFill>
                  <a:schemeClr val="tx1"/>
                </a:solidFill>
              </a:rPr>
              <a:t>Biztosítási események:</a:t>
            </a:r>
          </a:p>
          <a:p>
            <a:pPr marL="742950" lvl="1" indent="-285750" defTabSz="762000">
              <a:lnSpc>
                <a:spcPct val="80000"/>
              </a:lnSpc>
              <a:buFont typeface="Wingdings" pitchFamily="2" charset="2"/>
              <a:buChar char="§"/>
              <a:tabLst/>
            </a:pPr>
            <a:r>
              <a:rPr lang="hu-HU" sz="1600" smtClean="0"/>
              <a:t>Baleseti halál</a:t>
            </a:r>
          </a:p>
          <a:p>
            <a:pPr marL="742950" lvl="1" indent="-285750" defTabSz="762000">
              <a:lnSpc>
                <a:spcPct val="80000"/>
              </a:lnSpc>
              <a:buFont typeface="Wingdings" pitchFamily="2" charset="2"/>
              <a:buChar char="§"/>
              <a:tabLst/>
            </a:pPr>
            <a:r>
              <a:rPr lang="hu-HU" sz="1600" smtClean="0"/>
              <a:t>Maradandó 100%-os egészségkárosodás</a:t>
            </a:r>
          </a:p>
          <a:p>
            <a:pPr marL="742950" lvl="1" indent="-285750" defTabSz="762000">
              <a:lnSpc>
                <a:spcPct val="80000"/>
              </a:lnSpc>
              <a:buFont typeface="Wingdings" pitchFamily="2" charset="2"/>
              <a:buChar char="§"/>
              <a:tabLst/>
            </a:pPr>
            <a:r>
              <a:rPr lang="hu-HU" sz="1600" smtClean="0"/>
              <a:t>10%-os vagy azt meghaladó részleges egészségkárosodás</a:t>
            </a:r>
          </a:p>
          <a:p>
            <a:pPr marL="742950" lvl="1" indent="-285750" defTabSz="762000">
              <a:lnSpc>
                <a:spcPct val="80000"/>
              </a:lnSpc>
              <a:buFont typeface="Wingdings" pitchFamily="2" charset="2"/>
              <a:buChar char="§"/>
              <a:tabLst/>
            </a:pPr>
            <a:r>
              <a:rPr lang="hu-HU" sz="1600" smtClean="0"/>
              <a:t>8 napos vagy azt meghaladó kórházi kezelés (b.ö. 3%-a)</a:t>
            </a:r>
          </a:p>
          <a:p>
            <a:pPr marL="742950" lvl="1" indent="-285750" defTabSz="762000">
              <a:lnSpc>
                <a:spcPct val="80000"/>
              </a:lnSpc>
              <a:buFont typeface="Wingdings" pitchFamily="2" charset="2"/>
              <a:buChar char="§"/>
              <a:tabLst/>
            </a:pPr>
            <a:r>
              <a:rPr lang="hu-HU" sz="1600" smtClean="0"/>
              <a:t>Csonttörés, repedés, 28 napot meghaladó munkaképtelenség (b.ö. 3%-a)</a:t>
            </a:r>
          </a:p>
          <a:p>
            <a:pPr defTabSz="762000">
              <a:lnSpc>
                <a:spcPct val="80000"/>
              </a:lnSpc>
              <a:buFontTx/>
              <a:buChar char="•"/>
              <a:tabLst/>
            </a:pPr>
            <a:r>
              <a:rPr lang="hu-HU" sz="1800" smtClean="0">
                <a:solidFill>
                  <a:schemeClr val="tx1"/>
                </a:solidFill>
              </a:rPr>
              <a:t>A biztosítási összeg 200 E Ft, mely max. tízszerezhető</a:t>
            </a:r>
          </a:p>
          <a:p>
            <a:pPr defTabSz="762000">
              <a:lnSpc>
                <a:spcPct val="80000"/>
              </a:lnSpc>
              <a:buFontTx/>
              <a:buChar char="•"/>
              <a:tabLst/>
            </a:pPr>
            <a:r>
              <a:rPr lang="hu-HU" sz="1800" smtClean="0">
                <a:solidFill>
                  <a:schemeClr val="tx1"/>
                </a:solidFill>
              </a:rPr>
              <a:t>Nem szükséges a biztosítottak név szerinti felsorolása</a:t>
            </a:r>
          </a:p>
        </p:txBody>
      </p:sp>
      <p:sp>
        <p:nvSpPr>
          <p:cNvPr id="103427" name="Rectangle 3"/>
          <p:cNvSpPr>
            <a:spLocks noGrp="1" noChangeArrowheads="1"/>
          </p:cNvSpPr>
          <p:nvPr>
            <p:ph type="title"/>
          </p:nvPr>
        </p:nvSpPr>
        <p:spPr>
          <a:xfrm>
            <a:off x="684213" y="333375"/>
            <a:ext cx="3959225" cy="720725"/>
          </a:xfrm>
          <a:noFill/>
        </p:spPr>
        <p:txBody>
          <a:bodyPr lIns="90488" tIns="44450" rIns="90488" bIns="44450" anchor="ctr"/>
          <a:lstStyle/>
          <a:p>
            <a:pPr defTabSz="762000"/>
            <a:r>
              <a:rPr lang="hu-HU" sz="2800" smtClean="0"/>
              <a:t>Kiegészítő</a:t>
            </a:r>
            <a:r>
              <a:rPr lang="hu-HU" sz="2800" smtClean="0">
                <a:solidFill>
                  <a:srgbClr val="113388"/>
                </a:solidFill>
              </a:rPr>
              <a:t> </a:t>
            </a:r>
            <a:r>
              <a:rPr lang="hu-HU" sz="2800" smtClean="0"/>
              <a:t>biztosítások</a:t>
            </a:r>
          </a:p>
        </p:txBody>
      </p:sp>
      <p:sp>
        <p:nvSpPr>
          <p:cNvPr id="103428"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FC78937A-EFC3-4744-8E7D-F6FC8A92340C}" type="slidenum">
              <a:rPr lang="en-US" sz="800">
                <a:solidFill>
                  <a:schemeClr val="accent1"/>
                </a:solidFill>
              </a:rPr>
              <a:pPr algn="r" defTabSz="784225" eaLnBrk="0" hangingPunct="0">
                <a:spcAft>
                  <a:spcPct val="0"/>
                </a:spcAft>
                <a:buClrTx/>
                <a:buFontTx/>
                <a:buNone/>
              </a:pPr>
              <a:t>16</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684213" y="981075"/>
            <a:ext cx="7773987" cy="5543550"/>
          </a:xfrm>
          <a:noFill/>
        </p:spPr>
        <p:txBody>
          <a:bodyPr lIns="90488" tIns="44450" rIns="90488" bIns="44450"/>
          <a:lstStyle/>
          <a:p>
            <a:pPr defTabSz="762000">
              <a:lnSpc>
                <a:spcPct val="90000"/>
              </a:lnSpc>
              <a:tabLst/>
            </a:pPr>
            <a:endParaRPr lang="hu-HU" sz="1000" smtClean="0">
              <a:solidFill>
                <a:schemeClr val="tx1"/>
              </a:solidFill>
            </a:endParaRPr>
          </a:p>
          <a:p>
            <a:pPr defTabSz="762000">
              <a:lnSpc>
                <a:spcPct val="90000"/>
              </a:lnSpc>
              <a:tabLst/>
            </a:pPr>
            <a:r>
              <a:rPr lang="hu-HU" sz="2400" smtClean="0"/>
              <a:t>Családi életbiztosítás</a:t>
            </a:r>
          </a:p>
          <a:p>
            <a:pPr defTabSz="762000">
              <a:lnSpc>
                <a:spcPct val="90000"/>
              </a:lnSpc>
              <a:buFontTx/>
              <a:buChar char="•"/>
              <a:tabLst/>
            </a:pPr>
            <a:r>
              <a:rPr lang="hu-HU" sz="1800" smtClean="0">
                <a:solidFill>
                  <a:schemeClr val="tx1"/>
                </a:solidFill>
              </a:rPr>
              <a:t>A kockázatviselés helye az egész világ területe</a:t>
            </a:r>
          </a:p>
          <a:p>
            <a:pPr defTabSz="762000">
              <a:lnSpc>
                <a:spcPct val="90000"/>
              </a:lnSpc>
              <a:buFontTx/>
              <a:buChar char="•"/>
              <a:tabLst/>
            </a:pPr>
            <a:r>
              <a:rPr lang="hu-HU" sz="1800" smtClean="0">
                <a:solidFill>
                  <a:schemeClr val="tx1"/>
                </a:solidFill>
              </a:rPr>
              <a:t>Biztosítási esemény a bármely okból bekövetkező halál</a:t>
            </a:r>
          </a:p>
          <a:p>
            <a:pPr defTabSz="762000">
              <a:lnSpc>
                <a:spcPct val="90000"/>
              </a:lnSpc>
              <a:buFontTx/>
              <a:buChar char="•"/>
              <a:tabLst/>
            </a:pPr>
            <a:r>
              <a:rPr lang="hu-HU" sz="1800" smtClean="0">
                <a:solidFill>
                  <a:schemeClr val="tx1"/>
                </a:solidFill>
              </a:rPr>
              <a:t>Szolgáltatás: 65 éves korig 100%, 65-70 éves korig 50%, 70-85 éves korig 20%</a:t>
            </a:r>
          </a:p>
          <a:p>
            <a:pPr defTabSz="762000">
              <a:lnSpc>
                <a:spcPct val="90000"/>
              </a:lnSpc>
              <a:buFontTx/>
              <a:buChar char="•"/>
              <a:tabLst/>
            </a:pPr>
            <a:r>
              <a:rPr lang="hu-HU" sz="1800" smtClean="0">
                <a:solidFill>
                  <a:schemeClr val="tx1"/>
                </a:solidFill>
              </a:rPr>
              <a:t>A biztosítási összeg 200 E Ft, mely max. ötszörözhető</a:t>
            </a:r>
          </a:p>
          <a:p>
            <a:pPr defTabSz="762000">
              <a:lnSpc>
                <a:spcPct val="90000"/>
              </a:lnSpc>
              <a:buFontTx/>
              <a:buChar char="•"/>
              <a:tabLst/>
            </a:pPr>
            <a:r>
              <a:rPr lang="hu-HU" sz="1800" smtClean="0">
                <a:solidFill>
                  <a:schemeClr val="tx1"/>
                </a:solidFill>
              </a:rPr>
              <a:t>Nem szükséges a biztosítottak név szerinti felsorolása</a:t>
            </a:r>
          </a:p>
          <a:p>
            <a:pPr defTabSz="762000">
              <a:lnSpc>
                <a:spcPct val="90000"/>
              </a:lnSpc>
              <a:buFontTx/>
              <a:buChar char="•"/>
              <a:tabLst/>
            </a:pPr>
            <a:endParaRPr lang="hu-HU" sz="1000" smtClean="0">
              <a:solidFill>
                <a:schemeClr val="tx1"/>
              </a:solidFill>
            </a:endParaRPr>
          </a:p>
          <a:p>
            <a:pPr defTabSz="762000">
              <a:lnSpc>
                <a:spcPct val="90000"/>
              </a:lnSpc>
              <a:tabLst/>
            </a:pPr>
            <a:r>
              <a:rPr lang="hu-HU" sz="2400" smtClean="0"/>
              <a:t>Családi egészségbiztosítás </a:t>
            </a:r>
            <a:r>
              <a:rPr lang="hu-HU" sz="2000" smtClean="0"/>
              <a:t>(csak életbiztosítással együtt)</a:t>
            </a:r>
          </a:p>
          <a:p>
            <a:pPr defTabSz="762000">
              <a:lnSpc>
                <a:spcPct val="90000"/>
              </a:lnSpc>
              <a:buFontTx/>
              <a:buChar char="•"/>
              <a:tabLst/>
            </a:pPr>
            <a:r>
              <a:rPr lang="hu-HU" sz="1800" smtClean="0">
                <a:solidFill>
                  <a:schemeClr val="tx1"/>
                </a:solidFill>
              </a:rPr>
              <a:t>A kockázatviselés helye az egész világ területe</a:t>
            </a:r>
          </a:p>
          <a:p>
            <a:pPr defTabSz="762000">
              <a:lnSpc>
                <a:spcPct val="90000"/>
              </a:lnSpc>
              <a:buFontTx/>
              <a:buChar char="•"/>
              <a:tabLst/>
            </a:pPr>
            <a:r>
              <a:rPr lang="hu-HU" sz="1800" smtClean="0">
                <a:solidFill>
                  <a:schemeClr val="tx1"/>
                </a:solidFill>
              </a:rPr>
              <a:t>Biztosítási esemény a bármely okból bekövetkező műtét</a:t>
            </a:r>
          </a:p>
          <a:p>
            <a:pPr defTabSz="762000">
              <a:lnSpc>
                <a:spcPct val="90000"/>
              </a:lnSpc>
              <a:buFontTx/>
              <a:buChar char="•"/>
              <a:tabLst/>
            </a:pPr>
            <a:r>
              <a:rPr lang="hu-HU" sz="1800" smtClean="0">
                <a:solidFill>
                  <a:schemeClr val="tx1"/>
                </a:solidFill>
              </a:rPr>
              <a:t>Szolgáltatás: nagyműtét esetén 100%, közepesműtét esetén 50%, kisműtét esetén 20%</a:t>
            </a:r>
          </a:p>
          <a:p>
            <a:pPr defTabSz="762000">
              <a:lnSpc>
                <a:spcPct val="90000"/>
              </a:lnSpc>
              <a:buFontTx/>
              <a:buChar char="•"/>
              <a:tabLst/>
            </a:pPr>
            <a:r>
              <a:rPr lang="hu-HU" sz="1800" smtClean="0">
                <a:solidFill>
                  <a:schemeClr val="tx1"/>
                </a:solidFill>
              </a:rPr>
              <a:t>A biztosítási összeg 40 E Ft, mely max. ötszörözhető</a:t>
            </a:r>
          </a:p>
          <a:p>
            <a:pPr defTabSz="762000">
              <a:lnSpc>
                <a:spcPct val="90000"/>
              </a:lnSpc>
              <a:buFontTx/>
              <a:buChar char="•"/>
              <a:tabLst/>
            </a:pPr>
            <a:r>
              <a:rPr lang="hu-HU" sz="1800" smtClean="0">
                <a:solidFill>
                  <a:schemeClr val="tx1"/>
                </a:solidFill>
              </a:rPr>
              <a:t>Nem szükséges a biztosítottak név szerinti felsorolása</a:t>
            </a:r>
          </a:p>
        </p:txBody>
      </p:sp>
      <p:sp>
        <p:nvSpPr>
          <p:cNvPr id="104451" name="Rectangle 3"/>
          <p:cNvSpPr>
            <a:spLocks noGrp="1" noChangeArrowheads="1"/>
          </p:cNvSpPr>
          <p:nvPr>
            <p:ph type="title"/>
          </p:nvPr>
        </p:nvSpPr>
        <p:spPr>
          <a:xfrm>
            <a:off x="684213" y="333375"/>
            <a:ext cx="3959225" cy="720725"/>
          </a:xfrm>
          <a:noFill/>
        </p:spPr>
        <p:txBody>
          <a:bodyPr lIns="90488" tIns="44450" rIns="90488" bIns="44450" anchor="ctr"/>
          <a:lstStyle/>
          <a:p>
            <a:pPr defTabSz="762000"/>
            <a:r>
              <a:rPr lang="hu-HU" sz="2800" smtClean="0"/>
              <a:t>Kiegészítő</a:t>
            </a:r>
            <a:r>
              <a:rPr lang="hu-HU" sz="2800" smtClean="0">
                <a:solidFill>
                  <a:srgbClr val="113388"/>
                </a:solidFill>
              </a:rPr>
              <a:t> </a:t>
            </a:r>
            <a:r>
              <a:rPr lang="hu-HU" sz="2800" smtClean="0"/>
              <a:t>biztosítások</a:t>
            </a:r>
          </a:p>
        </p:txBody>
      </p:sp>
      <p:sp>
        <p:nvSpPr>
          <p:cNvPr id="104452"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A623ACD5-9D95-4747-BF47-4D4D0D636BC2}" type="slidenum">
              <a:rPr lang="en-US" sz="800">
                <a:solidFill>
                  <a:schemeClr val="accent1"/>
                </a:solidFill>
              </a:rPr>
              <a:pPr algn="r" defTabSz="784225" eaLnBrk="0" hangingPunct="0">
                <a:spcAft>
                  <a:spcPct val="0"/>
                </a:spcAft>
                <a:buClrTx/>
                <a:buFontTx/>
                <a:buNone/>
              </a:pPr>
              <a:t>17</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684213" y="1555750"/>
            <a:ext cx="7773987" cy="5113338"/>
          </a:xfrm>
          <a:noFill/>
        </p:spPr>
        <p:txBody>
          <a:bodyPr lIns="90488" tIns="44450" rIns="90488" bIns="44450"/>
          <a:lstStyle/>
          <a:p>
            <a:pPr defTabSz="762000">
              <a:lnSpc>
                <a:spcPct val="110000"/>
              </a:lnSpc>
              <a:tabLst/>
            </a:pPr>
            <a:r>
              <a:rPr lang="hu-HU" sz="2400" smtClean="0"/>
              <a:t>Extraszolgáltatás-biztosítás</a:t>
            </a:r>
          </a:p>
          <a:p>
            <a:pPr defTabSz="762000">
              <a:lnSpc>
                <a:spcPct val="80000"/>
              </a:lnSpc>
              <a:buFontTx/>
              <a:buChar char="•"/>
              <a:tabLst/>
            </a:pPr>
            <a:r>
              <a:rPr lang="hu-HU" sz="1800" smtClean="0">
                <a:solidFill>
                  <a:schemeClr val="tx1"/>
                </a:solidFill>
              </a:rPr>
              <a:t>Épületrongálás</a:t>
            </a:r>
          </a:p>
          <a:p>
            <a:pPr defTabSz="762000">
              <a:lnSpc>
                <a:spcPct val="80000"/>
              </a:lnSpc>
              <a:buFontTx/>
              <a:buChar char="•"/>
              <a:tabLst/>
            </a:pPr>
            <a:r>
              <a:rPr lang="hu-HU" sz="1800" smtClean="0">
                <a:solidFill>
                  <a:schemeClr val="tx1"/>
                </a:solidFill>
              </a:rPr>
              <a:t>Vandalizmus</a:t>
            </a:r>
          </a:p>
          <a:p>
            <a:pPr defTabSz="762000">
              <a:lnSpc>
                <a:spcPct val="80000"/>
              </a:lnSpc>
              <a:buFontTx/>
              <a:buChar char="•"/>
              <a:tabLst/>
            </a:pPr>
            <a:r>
              <a:rPr lang="hu-HU" sz="1800" smtClean="0">
                <a:solidFill>
                  <a:schemeClr val="tx1"/>
                </a:solidFill>
              </a:rPr>
              <a:t>Fagyasztott élelmiszerek megromlása</a:t>
            </a:r>
          </a:p>
          <a:p>
            <a:pPr defTabSz="762000">
              <a:lnSpc>
                <a:spcPct val="80000"/>
              </a:lnSpc>
              <a:buFontTx/>
              <a:buChar char="•"/>
              <a:tabLst/>
            </a:pPr>
            <a:r>
              <a:rPr lang="hu-HU" sz="1800" smtClean="0">
                <a:solidFill>
                  <a:schemeClr val="tx1"/>
                </a:solidFill>
              </a:rPr>
              <a:t>Bankkártyaletiltás</a:t>
            </a:r>
          </a:p>
          <a:p>
            <a:pPr defTabSz="762000">
              <a:lnSpc>
                <a:spcPct val="80000"/>
              </a:lnSpc>
              <a:buFontTx/>
              <a:buChar char="•"/>
              <a:tabLst/>
            </a:pPr>
            <a:r>
              <a:rPr lang="hu-HU" sz="1800" smtClean="0">
                <a:solidFill>
                  <a:schemeClr val="tx1"/>
                </a:solidFill>
              </a:rPr>
              <a:t>Kockázatviselés helyének kibővítése</a:t>
            </a:r>
          </a:p>
          <a:p>
            <a:pPr defTabSz="762000">
              <a:lnSpc>
                <a:spcPct val="80000"/>
              </a:lnSpc>
              <a:buFontTx/>
              <a:buChar char="•"/>
              <a:tabLst/>
            </a:pPr>
            <a:r>
              <a:rPr lang="hu-HU" sz="1800" smtClean="0">
                <a:solidFill>
                  <a:schemeClr val="tx1"/>
                </a:solidFill>
              </a:rPr>
              <a:t>Akváriumrepedés</a:t>
            </a:r>
          </a:p>
          <a:p>
            <a:pPr defTabSz="762000">
              <a:lnSpc>
                <a:spcPct val="80000"/>
              </a:lnSpc>
              <a:buFontTx/>
              <a:buChar char="•"/>
              <a:tabLst/>
            </a:pPr>
            <a:r>
              <a:rPr lang="hu-HU" sz="1800" smtClean="0"/>
              <a:t>Adathordozók adatainak helyreállítása</a:t>
            </a:r>
          </a:p>
          <a:p>
            <a:pPr defTabSz="762000">
              <a:lnSpc>
                <a:spcPct val="80000"/>
              </a:lnSpc>
              <a:buFontTx/>
              <a:buChar char="•"/>
              <a:tabLst/>
            </a:pPr>
            <a:r>
              <a:rPr lang="hu-HU" sz="1800" smtClean="0"/>
              <a:t>Napkollektorok, napelemek, különleges üvegezések biztosítása</a:t>
            </a:r>
          </a:p>
          <a:p>
            <a:pPr defTabSz="762000">
              <a:lnSpc>
                <a:spcPct val="80000"/>
              </a:lnSpc>
              <a:buFontTx/>
              <a:buChar char="•"/>
              <a:tabLst/>
            </a:pPr>
            <a:r>
              <a:rPr lang="hu-HU" sz="1800" smtClean="0"/>
              <a:t>Vásárolt tartós fogyasztási cikkekre szóló átmeneti áruvédelem</a:t>
            </a:r>
          </a:p>
          <a:p>
            <a:pPr defTabSz="762000">
              <a:lnSpc>
                <a:spcPct val="80000"/>
              </a:lnSpc>
              <a:buFontTx/>
              <a:buChar char="•"/>
              <a:tabLst/>
            </a:pPr>
            <a:r>
              <a:rPr lang="hu-HU" sz="1800" smtClean="0"/>
              <a:t>Mobileszköz-biztosítás az Európai Unió területére </a:t>
            </a:r>
          </a:p>
          <a:p>
            <a:pPr defTabSz="762000">
              <a:lnSpc>
                <a:spcPct val="80000"/>
              </a:lnSpc>
              <a:tabLst/>
            </a:pPr>
            <a:r>
              <a:rPr lang="hu-HU" sz="1800" smtClean="0">
                <a:solidFill>
                  <a:schemeClr val="tx1"/>
                </a:solidFill>
              </a:rPr>
              <a:t>	Összegbiztosítás. 100 E Ft, mely max. tízszerezhető</a:t>
            </a:r>
          </a:p>
          <a:p>
            <a:pPr defTabSz="762000">
              <a:lnSpc>
                <a:spcPct val="80000"/>
              </a:lnSpc>
              <a:tabLst/>
            </a:pPr>
            <a:endParaRPr lang="hu-HU" smtClean="0"/>
          </a:p>
          <a:p>
            <a:pPr defTabSz="762000">
              <a:lnSpc>
                <a:spcPct val="80000"/>
              </a:lnSpc>
              <a:tabLst/>
            </a:pPr>
            <a:r>
              <a:rPr lang="hu-HU" smtClean="0"/>
              <a:t>	</a:t>
            </a:r>
            <a:endParaRPr lang="hu-HU" sz="1800" smtClean="0"/>
          </a:p>
        </p:txBody>
      </p:sp>
      <p:sp>
        <p:nvSpPr>
          <p:cNvPr id="80899" name="Rectangle 3"/>
          <p:cNvSpPr>
            <a:spLocks noGrp="1" noChangeArrowheads="1"/>
          </p:cNvSpPr>
          <p:nvPr>
            <p:ph type="title"/>
          </p:nvPr>
        </p:nvSpPr>
        <p:spPr>
          <a:xfrm>
            <a:off x="395288" y="431800"/>
            <a:ext cx="4176712" cy="520700"/>
          </a:xfrm>
          <a:noFill/>
        </p:spPr>
        <p:txBody>
          <a:bodyPr lIns="90488" tIns="44450" rIns="90488" bIns="44450" anchor="ctr"/>
          <a:lstStyle/>
          <a:p>
            <a:pPr defTabSz="762000"/>
            <a:r>
              <a:rPr lang="hu-HU" sz="2800" smtClean="0"/>
              <a:t>Kiegészítő</a:t>
            </a:r>
            <a:r>
              <a:rPr lang="hu-HU" sz="2800" smtClean="0">
                <a:solidFill>
                  <a:srgbClr val="113388"/>
                </a:solidFill>
              </a:rPr>
              <a:t> </a:t>
            </a:r>
            <a:r>
              <a:rPr lang="hu-HU" sz="2800" smtClean="0"/>
              <a:t>biztosítások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8313" y="2527300"/>
            <a:ext cx="8207375" cy="2794000"/>
          </a:xfrm>
        </p:spPr>
        <p:txBody>
          <a:bodyPr/>
          <a:lstStyle/>
          <a:p>
            <a:pPr marL="192024" indent="-192024" eaLnBrk="1" hangingPunct="1">
              <a:spcBef>
                <a:spcPts val="0"/>
              </a:spcBef>
              <a:spcAft>
                <a:spcPts val="648"/>
              </a:spcAft>
              <a:buClr>
                <a:schemeClr val="accent1"/>
              </a:buClr>
              <a:tabLst>
                <a:tab pos="195326" algn="l"/>
              </a:tabLst>
              <a:defRPr/>
            </a:pPr>
            <a:r>
              <a:rPr lang="hu-HU" dirty="0" smtClean="0">
                <a:solidFill>
                  <a:schemeClr val="tx1"/>
                </a:solidFill>
              </a:rPr>
              <a:t>	</a:t>
            </a:r>
            <a:r>
              <a:rPr lang="hu-HU" sz="2000" dirty="0" smtClean="0">
                <a:solidFill>
                  <a:schemeClr val="tx1"/>
                </a:solidFill>
              </a:rPr>
              <a:t>A biztosító megtéríti a </a:t>
            </a:r>
            <a:r>
              <a:rPr lang="hu-HU" sz="2000" b="1" dirty="0" smtClean="0">
                <a:solidFill>
                  <a:schemeClr val="tx1"/>
                </a:solidFill>
              </a:rPr>
              <a:t>biztosított adathordozókon</a:t>
            </a:r>
            <a:r>
              <a:rPr lang="hu-HU" sz="2000" dirty="0" smtClean="0">
                <a:solidFill>
                  <a:schemeClr val="tx1"/>
                </a:solidFill>
              </a:rPr>
              <a:t> (pl. winchesterek, memóriák, USB kulcsok) </a:t>
            </a:r>
            <a:r>
              <a:rPr lang="hu-HU" sz="2000" b="1" dirty="0" smtClean="0">
                <a:solidFill>
                  <a:schemeClr val="tx1"/>
                </a:solidFill>
              </a:rPr>
              <a:t>tárolt adatok elvesztése, megsérülése miatt szükséges/indokolt helyreállítás költségeit</a:t>
            </a:r>
            <a:r>
              <a:rPr lang="hu-HU" sz="2000" dirty="0" smtClean="0">
                <a:solidFill>
                  <a:schemeClr val="tx1"/>
                </a:solidFill>
              </a:rPr>
              <a:t>, ha az adathordozó</a:t>
            </a:r>
            <a:endParaRPr lang="hu-HU" sz="2000" dirty="0" smtClean="0"/>
          </a:p>
          <a:p>
            <a:pPr marL="384048" indent="-192024" eaLnBrk="1" hangingPunct="1">
              <a:spcBef>
                <a:spcPts val="0"/>
              </a:spcBef>
              <a:spcAft>
                <a:spcPts val="648"/>
              </a:spcAft>
              <a:buClr>
                <a:schemeClr val="tx1"/>
              </a:buClr>
              <a:buFont typeface="Symbol"/>
              <a:buChar char="-"/>
              <a:tabLst>
                <a:tab pos="195326" algn="l"/>
              </a:tabLst>
              <a:defRPr/>
            </a:pPr>
            <a:r>
              <a:rPr lang="hu-HU" sz="2000" dirty="0" smtClean="0">
                <a:solidFill>
                  <a:schemeClr val="tx1"/>
                </a:solidFill>
              </a:rPr>
              <a:t>a Magyar Köztársaság területén,</a:t>
            </a:r>
            <a:endParaRPr lang="hu-HU" sz="2000" dirty="0" smtClean="0"/>
          </a:p>
          <a:p>
            <a:pPr marL="384048" indent="-192024" eaLnBrk="1" hangingPunct="1">
              <a:spcBef>
                <a:spcPts val="0"/>
              </a:spcBef>
              <a:spcAft>
                <a:spcPts val="648"/>
              </a:spcAft>
              <a:buClr>
                <a:schemeClr val="tx1"/>
              </a:buClr>
              <a:buFont typeface="Symbol"/>
              <a:buChar char="-"/>
              <a:tabLst>
                <a:tab pos="195326" algn="l"/>
              </a:tabLst>
              <a:defRPr/>
            </a:pPr>
            <a:r>
              <a:rPr lang="hu-HU" sz="2000" dirty="0" smtClean="0">
                <a:solidFill>
                  <a:schemeClr val="tx1"/>
                </a:solidFill>
              </a:rPr>
              <a:t>az alapbiztosítás biztosítási eseményei miatt károsodott</a:t>
            </a:r>
            <a:endParaRPr lang="hu-HU" sz="2000" dirty="0"/>
          </a:p>
        </p:txBody>
      </p:sp>
      <p:sp>
        <p:nvSpPr>
          <p:cNvPr id="81923" name="Rectangle 28"/>
          <p:cNvSpPr>
            <a:spLocks noGrp="1" noChangeArrowheads="1"/>
          </p:cNvSpPr>
          <p:nvPr>
            <p:ph type="title"/>
          </p:nvPr>
        </p:nvSpPr>
        <p:spPr>
          <a:xfrm>
            <a:off x="468313" y="692150"/>
            <a:ext cx="7127875" cy="685800"/>
          </a:xfrm>
        </p:spPr>
        <p:txBody>
          <a:bodyPr/>
          <a:lstStyle/>
          <a:p>
            <a:pPr eaLnBrk="1" hangingPunct="1"/>
            <a:r>
              <a:rPr lang="hu-HU" sz="2800" smtClean="0"/>
              <a:t>Extraszolgáltatás-biztosítás</a:t>
            </a:r>
            <a:br>
              <a:rPr lang="hu-HU" sz="2800" smtClean="0"/>
            </a:br>
            <a:r>
              <a:rPr lang="hu-HU" smtClean="0"/>
              <a:t/>
            </a:r>
            <a:br>
              <a:rPr lang="hu-HU" smtClean="0"/>
            </a:br>
            <a:r>
              <a:rPr lang="hu-HU" sz="2400" smtClean="0"/>
              <a:t>Adathordozók adatainak helyreállítása</a:t>
            </a:r>
            <a:br>
              <a:rPr lang="hu-HU" sz="2400" smtClean="0"/>
            </a:br>
            <a:endParaRPr lang="de-DE"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549275"/>
            <a:ext cx="6480175" cy="520700"/>
          </a:xfrm>
          <a:noFill/>
        </p:spPr>
        <p:txBody>
          <a:bodyPr lIns="90488" tIns="44450" rIns="90488" bIns="44450" anchor="ctr"/>
          <a:lstStyle/>
          <a:p>
            <a:pPr defTabSz="762000"/>
            <a:r>
              <a:rPr lang="hu-HU" sz="2800" smtClean="0"/>
              <a:t>Allianz otthonbiztosítás (ALA) felépítése</a:t>
            </a:r>
            <a:r>
              <a:rPr lang="hu-HU" sz="2800" smtClean="0">
                <a:solidFill>
                  <a:srgbClr val="113388"/>
                </a:solidFill>
              </a:rPr>
              <a:t> </a:t>
            </a:r>
          </a:p>
        </p:txBody>
      </p:sp>
      <p:sp>
        <p:nvSpPr>
          <p:cNvPr id="77827" name="Rectangle 4"/>
          <p:cNvSpPr>
            <a:spLocks noChangeArrowheads="1"/>
          </p:cNvSpPr>
          <p:nvPr/>
        </p:nvSpPr>
        <p:spPr bwMode="gray">
          <a:xfrm>
            <a:off x="693738" y="2079625"/>
            <a:ext cx="7764462" cy="720725"/>
          </a:xfrm>
          <a:prstGeom prst="rect">
            <a:avLst/>
          </a:prstGeom>
          <a:solidFill>
            <a:srgbClr val="113388"/>
          </a:solidFill>
          <a:ln w="6350">
            <a:noFill/>
            <a:miter lim="800000"/>
            <a:headEnd/>
            <a:tailEnd/>
          </a:ln>
        </p:spPr>
        <p:txBody>
          <a:bodyPr lIns="90000" tIns="46800" rIns="90000" bIns="46800" anchor="ctr"/>
          <a:lstStyle/>
          <a:p>
            <a:pPr eaLnBrk="0" hangingPunct="0">
              <a:buClr>
                <a:schemeClr val="tx2"/>
              </a:buClr>
              <a:buSzPct val="70000"/>
            </a:pPr>
            <a:r>
              <a:rPr lang="hu-HU" b="1">
                <a:solidFill>
                  <a:schemeClr val="bg1"/>
                </a:solidFill>
              </a:rPr>
              <a:t>Alapbiztosítás = Vagyonbiztosítás</a:t>
            </a:r>
            <a:endParaRPr lang="en-US" b="1">
              <a:solidFill>
                <a:schemeClr val="bg1"/>
              </a:solidFill>
            </a:endParaRPr>
          </a:p>
        </p:txBody>
      </p:sp>
      <p:sp>
        <p:nvSpPr>
          <p:cNvPr id="77828" name="Rectangle 5"/>
          <p:cNvSpPr>
            <a:spLocks noChangeArrowheads="1"/>
          </p:cNvSpPr>
          <p:nvPr/>
        </p:nvSpPr>
        <p:spPr bwMode="gray">
          <a:xfrm>
            <a:off x="3535363" y="3594100"/>
            <a:ext cx="2087562" cy="1798638"/>
          </a:xfrm>
          <a:prstGeom prst="rect">
            <a:avLst/>
          </a:prstGeom>
          <a:solidFill>
            <a:srgbClr val="426BB3"/>
          </a:solidFill>
          <a:ln w="6350" algn="ctr">
            <a:noFill/>
            <a:miter lim="800000"/>
            <a:headEnd/>
            <a:tailEnd/>
          </a:ln>
        </p:spPr>
        <p:txBody>
          <a:bodyPr lIns="90000" tIns="46800" rIns="90000" bIns="46800" anchor="ctr"/>
          <a:lstStyle/>
          <a:p>
            <a:pPr eaLnBrk="0" hangingPunct="0">
              <a:buClr>
                <a:schemeClr val="tx2"/>
              </a:buClr>
              <a:buSzPct val="70000"/>
            </a:pPr>
            <a:r>
              <a:rPr lang="hu-HU" b="1">
                <a:solidFill>
                  <a:schemeClr val="bg1"/>
                </a:solidFill>
              </a:rPr>
              <a:t>Záradékok</a:t>
            </a:r>
            <a:endParaRPr lang="en-US" b="1">
              <a:solidFill>
                <a:schemeClr val="bg1"/>
              </a:solidFill>
            </a:endParaRPr>
          </a:p>
        </p:txBody>
      </p:sp>
      <p:sp>
        <p:nvSpPr>
          <p:cNvPr id="77829" name="Rectangle 6"/>
          <p:cNvSpPr>
            <a:spLocks noChangeArrowheads="1"/>
          </p:cNvSpPr>
          <p:nvPr/>
        </p:nvSpPr>
        <p:spPr bwMode="gray">
          <a:xfrm>
            <a:off x="695325" y="4205288"/>
            <a:ext cx="2808288" cy="576262"/>
          </a:xfrm>
          <a:prstGeom prst="rect">
            <a:avLst/>
          </a:prstGeom>
          <a:solidFill>
            <a:schemeClr val="accent2"/>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ALR- All risks záradák</a:t>
            </a:r>
            <a:endParaRPr lang="en-US">
              <a:solidFill>
                <a:schemeClr val="bg1"/>
              </a:solidFill>
            </a:endParaRPr>
          </a:p>
        </p:txBody>
      </p:sp>
      <p:sp>
        <p:nvSpPr>
          <p:cNvPr id="77830" name="Rectangle 7"/>
          <p:cNvSpPr>
            <a:spLocks noChangeArrowheads="1"/>
          </p:cNvSpPr>
          <p:nvPr/>
        </p:nvSpPr>
        <p:spPr bwMode="gray">
          <a:xfrm>
            <a:off x="5659438" y="3592513"/>
            <a:ext cx="2808287" cy="576262"/>
          </a:xfrm>
          <a:prstGeom prst="rect">
            <a:avLst/>
          </a:prstGeom>
          <a:solidFill>
            <a:schemeClr val="accent2"/>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VOV záradék</a:t>
            </a:r>
            <a:endParaRPr lang="en-US">
              <a:solidFill>
                <a:schemeClr val="bg1"/>
              </a:solidFill>
            </a:endParaRPr>
          </a:p>
        </p:txBody>
      </p:sp>
      <p:sp>
        <p:nvSpPr>
          <p:cNvPr id="77831" name="Rectangle 8"/>
          <p:cNvSpPr>
            <a:spLocks noChangeArrowheads="1"/>
          </p:cNvSpPr>
          <p:nvPr/>
        </p:nvSpPr>
        <p:spPr bwMode="gray">
          <a:xfrm>
            <a:off x="692150" y="4818063"/>
            <a:ext cx="2808288" cy="576262"/>
          </a:xfrm>
          <a:prstGeom prst="rect">
            <a:avLst/>
          </a:prstGeom>
          <a:solidFill>
            <a:schemeClr val="accent2"/>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AOC záradék</a:t>
            </a:r>
            <a:endParaRPr lang="en-US">
              <a:solidFill>
                <a:schemeClr val="bg1"/>
              </a:solidFill>
            </a:endParaRPr>
          </a:p>
        </p:txBody>
      </p:sp>
      <p:sp>
        <p:nvSpPr>
          <p:cNvPr id="77832" name="Rectangle 9"/>
          <p:cNvSpPr>
            <a:spLocks noChangeArrowheads="1"/>
          </p:cNvSpPr>
          <p:nvPr/>
        </p:nvSpPr>
        <p:spPr bwMode="gray">
          <a:xfrm>
            <a:off x="5659438" y="4205288"/>
            <a:ext cx="2808287" cy="576262"/>
          </a:xfrm>
          <a:prstGeom prst="rect">
            <a:avLst/>
          </a:prstGeom>
          <a:solidFill>
            <a:schemeClr val="accent2"/>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VVF záradék</a:t>
            </a:r>
            <a:endParaRPr lang="en-US">
              <a:solidFill>
                <a:schemeClr val="bg1"/>
              </a:solidFill>
            </a:endParaRPr>
          </a:p>
        </p:txBody>
      </p:sp>
      <p:sp>
        <p:nvSpPr>
          <p:cNvPr id="77833" name="Rectangle 14"/>
          <p:cNvSpPr>
            <a:spLocks noChangeArrowheads="1"/>
          </p:cNvSpPr>
          <p:nvPr/>
        </p:nvSpPr>
        <p:spPr bwMode="gray">
          <a:xfrm>
            <a:off x="693738" y="3592513"/>
            <a:ext cx="2806700" cy="576262"/>
          </a:xfrm>
          <a:prstGeom prst="rect">
            <a:avLst/>
          </a:prstGeom>
          <a:solidFill>
            <a:schemeClr val="accent2"/>
          </a:solidFill>
          <a:ln w="6350">
            <a:noFill/>
            <a:miter lim="800000"/>
            <a:headEnd/>
            <a:tailEnd/>
          </a:ln>
        </p:spPr>
        <p:txBody>
          <a:bodyPr lIns="90000" tIns="46800" rIns="90000" bIns="46800" anchor="ctr"/>
          <a:lstStyle/>
          <a:p>
            <a:pPr eaLnBrk="0" hangingPunct="0">
              <a:buClr>
                <a:schemeClr val="tx2"/>
              </a:buClr>
              <a:buSzPct val="70000"/>
            </a:pPr>
            <a:r>
              <a:rPr lang="hu-HU">
                <a:solidFill>
                  <a:schemeClr val="bg1"/>
                </a:solidFill>
              </a:rPr>
              <a:t>ACS záradék</a:t>
            </a:r>
            <a:endParaRPr lang="en-US">
              <a:solidFill>
                <a:schemeClr val="bg1"/>
              </a:solidFill>
            </a:endParaRPr>
          </a:p>
        </p:txBody>
      </p:sp>
      <p:sp>
        <p:nvSpPr>
          <p:cNvPr id="77834" name="Rectangle 4"/>
          <p:cNvSpPr>
            <a:spLocks noChangeArrowheads="1"/>
          </p:cNvSpPr>
          <p:nvPr/>
        </p:nvSpPr>
        <p:spPr bwMode="gray">
          <a:xfrm>
            <a:off x="704850" y="2840038"/>
            <a:ext cx="7753350" cy="720725"/>
          </a:xfrm>
          <a:prstGeom prst="rect">
            <a:avLst/>
          </a:prstGeom>
          <a:solidFill>
            <a:srgbClr val="113388"/>
          </a:solidFill>
          <a:ln w="6350">
            <a:noFill/>
            <a:miter lim="800000"/>
            <a:headEnd/>
            <a:tailEnd/>
          </a:ln>
        </p:spPr>
        <p:txBody>
          <a:bodyPr lIns="90000" tIns="46800" rIns="90000" bIns="46800" anchor="ctr"/>
          <a:lstStyle/>
          <a:p>
            <a:pPr eaLnBrk="0" hangingPunct="0">
              <a:buClr>
                <a:schemeClr val="tx2"/>
              </a:buClr>
              <a:buSzPct val="70000"/>
            </a:pPr>
            <a:r>
              <a:rPr lang="hu-HU" b="1">
                <a:solidFill>
                  <a:schemeClr val="bg1"/>
                </a:solidFill>
              </a:rPr>
              <a:t>Kiegészítő biztosítások</a:t>
            </a:r>
            <a:endParaRPr lang="en-US" b="1">
              <a:solidFill>
                <a:schemeClr val="bg1"/>
              </a:solidFill>
            </a:endParaRPr>
          </a:p>
        </p:txBody>
      </p:sp>
      <p:sp>
        <p:nvSpPr>
          <p:cNvPr id="12" name="Rectangle 9"/>
          <p:cNvSpPr>
            <a:spLocks noChangeArrowheads="1"/>
          </p:cNvSpPr>
          <p:nvPr/>
        </p:nvSpPr>
        <p:spPr bwMode="gray">
          <a:xfrm>
            <a:off x="5661025" y="4818063"/>
            <a:ext cx="2808288" cy="576262"/>
          </a:xfrm>
          <a:prstGeom prst="rect">
            <a:avLst/>
          </a:prstGeom>
          <a:solidFill>
            <a:schemeClr val="tx2">
              <a:lumMod val="50000"/>
            </a:schemeClr>
          </a:solidFill>
          <a:ln w="6350">
            <a:noFill/>
            <a:miter lim="800000"/>
            <a:headEnd/>
            <a:tailEnd/>
          </a:ln>
        </p:spPr>
        <p:txBody>
          <a:bodyPr lIns="90000" tIns="46800" rIns="90000" bIns="46800" anchor="ctr"/>
          <a:lstStyle>
            <a:defPPr>
              <a:defRPr lang="de-DE"/>
            </a:defPPr>
            <a:lvl1pPr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1pPr>
            <a:lvl2pPr marL="4572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2pPr>
            <a:lvl3pPr marL="9144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3pPr>
            <a:lvl4pPr marL="13716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4pPr>
            <a:lvl5pPr marL="1828800" algn="ctr" rtl="0" fontAlgn="base">
              <a:spcBef>
                <a:spcPct val="0"/>
              </a:spcBef>
              <a:spcAft>
                <a:spcPct val="30000"/>
              </a:spcAft>
              <a:buClr>
                <a:schemeClr val="accent1"/>
              </a:buClr>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eaLnBrk="0" hangingPunct="0">
              <a:spcAft>
                <a:spcPct val="0"/>
              </a:spcAft>
              <a:buClr>
                <a:schemeClr val="tx2"/>
              </a:buClr>
              <a:buSzPct val="70000"/>
              <a:defRPr/>
            </a:pPr>
            <a:r>
              <a:rPr lang="hu-HU" dirty="0" smtClean="0">
                <a:solidFill>
                  <a:schemeClr val="bg1"/>
                </a:solidFill>
              </a:rPr>
              <a:t>EMA </a:t>
            </a:r>
            <a:r>
              <a:rPr lang="hu-HU" dirty="0">
                <a:solidFill>
                  <a:schemeClr val="bg1"/>
                </a:solidFill>
              </a:rPr>
              <a:t>záradék</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ím 1"/>
          <p:cNvSpPr>
            <a:spLocks noGrp="1"/>
          </p:cNvSpPr>
          <p:nvPr>
            <p:ph type="title"/>
          </p:nvPr>
        </p:nvSpPr>
        <p:spPr/>
        <p:txBody>
          <a:bodyPr/>
          <a:lstStyle/>
          <a:p>
            <a:r>
              <a:rPr lang="hu-HU" sz="2800" smtClean="0"/>
              <a:t>Extraszolgáltatás-biztosítás</a:t>
            </a:r>
            <a:r>
              <a:rPr lang="hu-HU" smtClean="0"/>
              <a:t/>
            </a:r>
            <a:br>
              <a:rPr lang="hu-HU" smtClean="0"/>
            </a:br>
            <a:r>
              <a:rPr lang="hu-HU" smtClean="0"/>
              <a:t/>
            </a:r>
            <a:br>
              <a:rPr lang="hu-HU" smtClean="0"/>
            </a:br>
            <a:r>
              <a:rPr lang="hu-HU" sz="2400" smtClean="0"/>
              <a:t>Napkollektorok, napelemek különleges üvegezések biztosítása 1</a:t>
            </a:r>
          </a:p>
        </p:txBody>
      </p:sp>
      <p:sp>
        <p:nvSpPr>
          <p:cNvPr id="82947" name="Téglalap 3"/>
          <p:cNvSpPr>
            <a:spLocks noChangeArrowheads="1"/>
          </p:cNvSpPr>
          <p:nvPr/>
        </p:nvSpPr>
        <p:spPr bwMode="auto">
          <a:xfrm>
            <a:off x="144463" y="2990850"/>
            <a:ext cx="4572000" cy="2751138"/>
          </a:xfrm>
          <a:prstGeom prst="rect">
            <a:avLst/>
          </a:prstGeom>
          <a:noFill/>
          <a:ln w="9525">
            <a:noFill/>
            <a:miter lim="800000"/>
            <a:headEnd/>
            <a:tailEnd/>
          </a:ln>
        </p:spPr>
        <p:txBody>
          <a:bodyPr>
            <a:spAutoFit/>
          </a:bodyPr>
          <a:lstStyle/>
          <a:p>
            <a:pPr marL="382588" indent="-190500" algn="l" eaLnBrk="0" hangingPunct="0">
              <a:lnSpc>
                <a:spcPct val="90000"/>
              </a:lnSpc>
              <a:buClr>
                <a:schemeClr val="tx1"/>
              </a:buClr>
              <a:buFont typeface="Symbol" pitchFamily="18" charset="2"/>
              <a:buChar char="-"/>
              <a:tabLst>
                <a:tab pos="195263" algn="l"/>
              </a:tabLst>
            </a:pPr>
            <a:r>
              <a:rPr lang="hu-HU"/>
              <a:t>szerkezetileg beépített különleges üvegezésében, </a:t>
            </a:r>
          </a:p>
          <a:p>
            <a:pPr marL="382588" indent="-190500" algn="l" eaLnBrk="0" hangingPunct="0">
              <a:lnSpc>
                <a:spcPct val="90000"/>
              </a:lnSpc>
              <a:buClr>
                <a:schemeClr val="tx1"/>
              </a:buClr>
              <a:buFont typeface="Symbol" pitchFamily="18" charset="2"/>
              <a:buChar char="-"/>
              <a:tabLst>
                <a:tab pos="195263" algn="l"/>
              </a:tabLst>
            </a:pPr>
            <a:r>
              <a:rPr lang="hu-HU"/>
              <a:t>kirakatainak, kirakatszekrényeinek üvegezésében, </a:t>
            </a:r>
          </a:p>
          <a:p>
            <a:pPr marL="382588" indent="-190500" algn="l" eaLnBrk="0" hangingPunct="0">
              <a:lnSpc>
                <a:spcPct val="90000"/>
              </a:lnSpc>
              <a:buClr>
                <a:schemeClr val="tx1"/>
              </a:buClr>
              <a:buFont typeface="Symbol" pitchFamily="18" charset="2"/>
              <a:buChar char="-"/>
              <a:tabLst>
                <a:tab pos="195263" algn="l"/>
              </a:tabLst>
            </a:pPr>
            <a:r>
              <a:rPr lang="hu-HU"/>
              <a:t>törésvédő, fényvédő és biztonsági fóliáiban,</a:t>
            </a:r>
          </a:p>
          <a:p>
            <a:pPr marL="382588" indent="-190500" algn="l" eaLnBrk="0" hangingPunct="0">
              <a:lnSpc>
                <a:spcPct val="90000"/>
              </a:lnSpc>
              <a:buClr>
                <a:schemeClr val="tx1"/>
              </a:buClr>
              <a:buFont typeface="Symbol" pitchFamily="18" charset="2"/>
              <a:buChar char="-"/>
              <a:tabLst>
                <a:tab pos="195263" algn="l"/>
              </a:tabLst>
            </a:pPr>
            <a:r>
              <a:rPr lang="hu-HU"/>
              <a:t>biztonsági üvegeiben,</a:t>
            </a:r>
          </a:p>
          <a:p>
            <a:pPr marL="382588" indent="-190500" algn="l" eaLnBrk="0" hangingPunct="0">
              <a:lnSpc>
                <a:spcPct val="90000"/>
              </a:lnSpc>
              <a:buClr>
                <a:schemeClr val="tx1"/>
              </a:buClr>
              <a:buFont typeface="Symbol" pitchFamily="18" charset="2"/>
              <a:buChar char="-"/>
              <a:tabLst>
                <a:tab pos="195263" algn="l"/>
              </a:tabLst>
            </a:pPr>
            <a:r>
              <a:rPr lang="hu-HU"/>
              <a:t>beépített üvegfalaiban, </a:t>
            </a:r>
          </a:p>
          <a:p>
            <a:pPr marL="382588" indent="-190500" algn="l" eaLnBrk="0" hangingPunct="0">
              <a:lnSpc>
                <a:spcPct val="90000"/>
              </a:lnSpc>
              <a:buClr>
                <a:schemeClr val="tx1"/>
              </a:buClr>
              <a:buFont typeface="Symbol" pitchFamily="18" charset="2"/>
              <a:buChar char="-"/>
              <a:tabLst>
                <a:tab pos="195263" algn="l"/>
              </a:tabLst>
            </a:pPr>
            <a:r>
              <a:rPr lang="hu-HU"/>
              <a:t>kopolitüvegezésében,</a:t>
            </a:r>
          </a:p>
        </p:txBody>
      </p:sp>
      <p:sp>
        <p:nvSpPr>
          <p:cNvPr id="82948" name="Szövegdoboz 6"/>
          <p:cNvSpPr txBox="1">
            <a:spLocks noChangeArrowheads="1"/>
          </p:cNvSpPr>
          <p:nvPr/>
        </p:nvSpPr>
        <p:spPr bwMode="auto">
          <a:xfrm>
            <a:off x="4427538" y="3028950"/>
            <a:ext cx="4587875" cy="2917825"/>
          </a:xfrm>
          <a:prstGeom prst="rect">
            <a:avLst/>
          </a:prstGeom>
          <a:noFill/>
          <a:ln w="9525">
            <a:noFill/>
            <a:miter lim="800000"/>
            <a:headEnd/>
            <a:tailEnd/>
          </a:ln>
        </p:spPr>
        <p:txBody>
          <a:bodyPr>
            <a:spAutoFit/>
          </a:bodyPr>
          <a:lstStyle/>
          <a:p>
            <a:pPr marL="382588" indent="-190500" algn="l" eaLnBrk="0" hangingPunct="0">
              <a:lnSpc>
                <a:spcPct val="90000"/>
              </a:lnSpc>
              <a:buClr>
                <a:schemeClr val="tx1"/>
              </a:buClr>
              <a:buFont typeface="Symbol" pitchFamily="18" charset="2"/>
              <a:buChar char="-"/>
              <a:tabLst>
                <a:tab pos="195263" algn="l"/>
              </a:tabLst>
            </a:pPr>
            <a:r>
              <a:rPr lang="hu-HU"/>
              <a:t>előtető- és üvegtető üvegezésében,</a:t>
            </a:r>
          </a:p>
          <a:p>
            <a:pPr marL="382588" indent="-190500" algn="l" eaLnBrk="0" hangingPunct="0">
              <a:lnSpc>
                <a:spcPct val="90000"/>
              </a:lnSpc>
              <a:buClr>
                <a:schemeClr val="tx1"/>
              </a:buClr>
              <a:buFont typeface="Symbol" pitchFamily="18" charset="2"/>
              <a:buChar char="-"/>
              <a:tabLst>
                <a:tab pos="195263" algn="l"/>
              </a:tabLst>
            </a:pPr>
            <a:r>
              <a:rPr lang="hu-HU"/>
              <a:t>üvegasztalok,</a:t>
            </a:r>
          </a:p>
          <a:p>
            <a:pPr marL="382588" indent="-190500" algn="l" eaLnBrk="0" hangingPunct="0">
              <a:lnSpc>
                <a:spcPct val="90000"/>
              </a:lnSpc>
              <a:buClr>
                <a:schemeClr val="tx1"/>
              </a:buClr>
              <a:buFont typeface="Symbol" pitchFamily="18" charset="2"/>
              <a:buChar char="-"/>
              <a:tabLst>
                <a:tab pos="195263" algn="l"/>
              </a:tabLst>
            </a:pPr>
            <a:r>
              <a:rPr lang="hu-HU"/>
              <a:t>bútorüvegek,</a:t>
            </a:r>
          </a:p>
          <a:p>
            <a:pPr marL="382588" indent="-190500" algn="l" eaLnBrk="0" hangingPunct="0">
              <a:lnSpc>
                <a:spcPct val="90000"/>
              </a:lnSpc>
              <a:buClr>
                <a:schemeClr val="tx1"/>
              </a:buClr>
              <a:buFont typeface="Symbol" pitchFamily="18" charset="2"/>
              <a:buChar char="-"/>
              <a:tabLst>
                <a:tab pos="195263" algn="l"/>
              </a:tabLst>
            </a:pPr>
            <a:r>
              <a:rPr lang="hu-HU"/>
              <a:t>üvegmosdók,</a:t>
            </a:r>
          </a:p>
          <a:p>
            <a:pPr marL="382588" indent="-190500" algn="l" eaLnBrk="0" hangingPunct="0">
              <a:lnSpc>
                <a:spcPct val="90000"/>
              </a:lnSpc>
              <a:buClr>
                <a:schemeClr val="tx1"/>
              </a:buClr>
              <a:buFont typeface="Symbol" pitchFamily="18" charset="2"/>
              <a:buChar char="-"/>
              <a:tabLst>
                <a:tab pos="195263" algn="l"/>
              </a:tabLst>
            </a:pPr>
            <a:r>
              <a:rPr lang="hu-HU"/>
              <a:t>zuhanykabinok</a:t>
            </a:r>
          </a:p>
          <a:p>
            <a:pPr marL="382588" indent="-190500" algn="l" eaLnBrk="0" hangingPunct="0">
              <a:lnSpc>
                <a:spcPct val="90000"/>
              </a:lnSpc>
              <a:buClr>
                <a:schemeClr val="tx1"/>
              </a:buClr>
              <a:buFont typeface="Symbol" pitchFamily="18" charset="2"/>
              <a:buChar char="-"/>
              <a:tabLst>
                <a:tab pos="195263" algn="l"/>
              </a:tabLst>
            </a:pPr>
            <a:r>
              <a:rPr lang="hu-HU"/>
              <a:t>szauna-ajtók, és ablakok,</a:t>
            </a:r>
          </a:p>
          <a:p>
            <a:pPr marL="382588" indent="-190500" algn="l" eaLnBrk="0" hangingPunct="0">
              <a:lnSpc>
                <a:spcPct val="90000"/>
              </a:lnSpc>
              <a:buClr>
                <a:schemeClr val="tx1"/>
              </a:buClr>
              <a:buFont typeface="Symbol" pitchFamily="18" charset="2"/>
              <a:buChar char="-"/>
              <a:tabLst>
                <a:tab pos="195263" algn="l"/>
              </a:tabLst>
            </a:pPr>
            <a:r>
              <a:rPr lang="hu-HU"/>
              <a:t>tükrök,</a:t>
            </a:r>
          </a:p>
          <a:p>
            <a:pPr marL="382588" indent="-190500" algn="l" eaLnBrk="0" hangingPunct="0">
              <a:lnSpc>
                <a:spcPct val="90000"/>
              </a:lnSpc>
              <a:buClr>
                <a:schemeClr val="tx1"/>
              </a:buClr>
              <a:buFont typeface="Symbol" pitchFamily="18" charset="2"/>
              <a:buChar char="-"/>
              <a:tabLst>
                <a:tab pos="195263" algn="l"/>
              </a:tabLst>
            </a:pPr>
            <a:r>
              <a:rPr lang="hu-HU"/>
              <a:t>tűzhelyek üvegkerámia főzőlapjai</a:t>
            </a:r>
            <a:r>
              <a:rPr lang="hu-HU" b="1"/>
              <a:t>	</a:t>
            </a:r>
            <a:endParaRPr lang="hu-HU"/>
          </a:p>
        </p:txBody>
      </p:sp>
      <p:sp>
        <p:nvSpPr>
          <p:cNvPr id="82949" name="Szövegdoboz 10"/>
          <p:cNvSpPr txBox="1">
            <a:spLocks noChangeArrowheads="1"/>
          </p:cNvSpPr>
          <p:nvPr/>
        </p:nvSpPr>
        <p:spPr bwMode="auto">
          <a:xfrm>
            <a:off x="319088" y="2247900"/>
            <a:ext cx="8696325" cy="708025"/>
          </a:xfrm>
          <a:prstGeom prst="rect">
            <a:avLst/>
          </a:prstGeom>
          <a:noFill/>
          <a:ln w="9525">
            <a:noFill/>
            <a:miter lim="800000"/>
            <a:headEnd/>
            <a:tailEnd/>
          </a:ln>
        </p:spPr>
        <p:txBody>
          <a:bodyPr wrap="none">
            <a:spAutoFit/>
          </a:bodyPr>
          <a:lstStyle/>
          <a:p>
            <a:r>
              <a:rPr lang="hu-HU" sz="2000"/>
              <a:t>Biztosítási eseménynek minősül és megtéríti a biztosító a biztosított épület </a:t>
            </a:r>
          </a:p>
          <a:p>
            <a:endParaRPr lang="hu-HU" sz="2000"/>
          </a:p>
        </p:txBody>
      </p:sp>
      <p:sp>
        <p:nvSpPr>
          <p:cNvPr id="82950" name="Szövegdoboz 11"/>
          <p:cNvSpPr txBox="1">
            <a:spLocks noChangeArrowheads="1"/>
          </p:cNvSpPr>
          <p:nvPr/>
        </p:nvSpPr>
        <p:spPr bwMode="auto">
          <a:xfrm>
            <a:off x="323850" y="5949950"/>
            <a:ext cx="8064500" cy="369888"/>
          </a:xfrm>
          <a:prstGeom prst="rect">
            <a:avLst/>
          </a:prstGeom>
          <a:noFill/>
          <a:ln w="9525">
            <a:noFill/>
            <a:miter lim="800000"/>
            <a:headEnd/>
            <a:tailEnd/>
          </a:ln>
        </p:spPr>
        <p:txBody>
          <a:bodyPr>
            <a:spAutoFit/>
          </a:bodyPr>
          <a:lstStyle/>
          <a:p>
            <a:pPr marL="382588" indent="-190500" eaLnBrk="0" hangingPunct="0">
              <a:lnSpc>
                <a:spcPct val="90000"/>
              </a:lnSpc>
              <a:tabLst>
                <a:tab pos="195263" algn="l"/>
              </a:tabLst>
            </a:pPr>
            <a:r>
              <a:rPr lang="hu-HU" sz="2000" b="1"/>
              <a:t>balesetszerűen bekövetkezett törés- vagy repedéskárait.</a:t>
            </a:r>
            <a:endParaRPr lang="hu-HU"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39750" y="2522538"/>
            <a:ext cx="8207375" cy="3282950"/>
          </a:xfrm>
        </p:spPr>
        <p:txBody>
          <a:bodyPr/>
          <a:lstStyle/>
          <a:p>
            <a:pPr marL="192024" indent="-192024" eaLnBrk="1" hangingPunct="1">
              <a:lnSpc>
                <a:spcPct val="90000"/>
              </a:lnSpc>
              <a:spcBef>
                <a:spcPts val="0"/>
              </a:spcBef>
              <a:spcAft>
                <a:spcPts val="648"/>
              </a:spcAft>
              <a:buClr>
                <a:schemeClr val="accent1"/>
              </a:buClr>
              <a:buFont typeface="Wingdings"/>
              <a:buChar char="§"/>
              <a:tabLst>
                <a:tab pos="195326" algn="l"/>
              </a:tabLst>
              <a:defRPr/>
            </a:pPr>
            <a:r>
              <a:rPr lang="hu-HU" sz="1800" b="1" dirty="0" smtClean="0">
                <a:solidFill>
                  <a:schemeClr val="tx1"/>
                </a:solidFill>
              </a:rPr>
              <a:t>Biztosított vagyontárgyak</a:t>
            </a:r>
            <a:r>
              <a:rPr lang="hu-HU" sz="1800" dirty="0" smtClean="0">
                <a:solidFill>
                  <a:schemeClr val="tx1"/>
                </a:solidFill>
              </a:rPr>
              <a:t> a biztosított által a Magyar Köztársaság területén vásárolt és a vásárlás időpontjában </a:t>
            </a:r>
            <a:r>
              <a:rPr lang="hu-HU" sz="1800" b="1" dirty="0" smtClean="0">
                <a:solidFill>
                  <a:schemeClr val="tx1"/>
                </a:solidFill>
              </a:rPr>
              <a:t>hibátlan tartós fogyasztási cikkek</a:t>
            </a:r>
          </a:p>
          <a:p>
            <a:pPr marL="192024" indent="-192024" eaLnBrk="1" hangingPunct="1">
              <a:lnSpc>
                <a:spcPct val="90000"/>
              </a:lnSpc>
              <a:spcBef>
                <a:spcPts val="0"/>
              </a:spcBef>
              <a:spcAft>
                <a:spcPts val="648"/>
              </a:spcAft>
              <a:buClr>
                <a:schemeClr val="accent1"/>
              </a:buClr>
              <a:buFont typeface="Wingdings"/>
              <a:buChar char="§"/>
              <a:tabLst>
                <a:tab pos="195326" algn="l"/>
              </a:tabLst>
              <a:defRPr/>
            </a:pPr>
            <a:r>
              <a:rPr lang="hu-HU" sz="1800" dirty="0" smtClean="0">
                <a:solidFill>
                  <a:schemeClr val="tx1"/>
                </a:solidFill>
              </a:rPr>
              <a:t>Kockázatviselés helye a </a:t>
            </a:r>
            <a:r>
              <a:rPr lang="hu-HU" sz="1800" b="1" dirty="0" smtClean="0">
                <a:solidFill>
                  <a:schemeClr val="tx1"/>
                </a:solidFill>
              </a:rPr>
              <a:t>Magyar Köztársaság területe</a:t>
            </a:r>
          </a:p>
          <a:p>
            <a:pPr marL="192024" indent="-192024" eaLnBrk="1" hangingPunct="1">
              <a:lnSpc>
                <a:spcPct val="90000"/>
              </a:lnSpc>
              <a:spcBef>
                <a:spcPts val="0"/>
              </a:spcBef>
              <a:spcAft>
                <a:spcPts val="648"/>
              </a:spcAft>
              <a:buClr>
                <a:schemeClr val="accent1"/>
              </a:buClr>
              <a:buFont typeface="Wingdings"/>
              <a:buChar char="§"/>
              <a:tabLst>
                <a:tab pos="195326" algn="l"/>
              </a:tabLst>
              <a:defRPr/>
            </a:pPr>
            <a:r>
              <a:rPr lang="hu-HU" sz="1800" b="1" dirty="0" smtClean="0">
                <a:solidFill>
                  <a:schemeClr val="tx1"/>
                </a:solidFill>
              </a:rPr>
              <a:t>Biztosítási események</a:t>
            </a:r>
            <a:endParaRPr lang="hu-HU" sz="1800" dirty="0" smtClean="0"/>
          </a:p>
          <a:p>
            <a:pPr marL="192024" indent="-192024" eaLnBrk="1" hangingPunct="1">
              <a:lnSpc>
                <a:spcPct val="90000"/>
              </a:lnSpc>
              <a:spcBef>
                <a:spcPts val="0"/>
              </a:spcBef>
              <a:spcAft>
                <a:spcPts val="648"/>
              </a:spcAft>
              <a:tabLst>
                <a:tab pos="195326" algn="l"/>
              </a:tabLst>
              <a:defRPr/>
            </a:pPr>
            <a:r>
              <a:rPr lang="hu-HU" sz="1800" dirty="0" smtClean="0">
                <a:solidFill>
                  <a:schemeClr val="tx1"/>
                </a:solidFill>
              </a:rPr>
              <a:t>	- az alapbiztosítás biztosítási eseményei, továbbá</a:t>
            </a:r>
            <a:endParaRPr lang="hu-HU" sz="1800" dirty="0" smtClean="0"/>
          </a:p>
          <a:p>
            <a:pPr marL="192024" indent="-192024" eaLnBrk="1" hangingPunct="1">
              <a:lnSpc>
                <a:spcPct val="90000"/>
              </a:lnSpc>
              <a:spcBef>
                <a:spcPts val="0"/>
              </a:spcBef>
              <a:spcAft>
                <a:spcPts val="648"/>
              </a:spcAft>
              <a:tabLst>
                <a:tab pos="355600" algn="l"/>
              </a:tabLst>
              <a:defRPr/>
            </a:pPr>
            <a:r>
              <a:rPr lang="hu-HU" sz="1800" dirty="0" smtClean="0">
                <a:solidFill>
                  <a:schemeClr val="tx1"/>
                </a:solidFill>
              </a:rPr>
              <a:t>	- költözés során, valamint a biztosított vagyontárgy  vásárlását követő 	30 napon belül, a vásárolt tartós fogyasztási cikk szállítása közben</a:t>
            </a:r>
            <a:endParaRPr lang="hu-HU" sz="1800" dirty="0" smtClean="0"/>
          </a:p>
          <a:p>
            <a:pPr marL="192024" indent="-192024" eaLnBrk="1" hangingPunct="1">
              <a:lnSpc>
                <a:spcPct val="90000"/>
              </a:lnSpc>
              <a:spcBef>
                <a:spcPts val="0"/>
              </a:spcBef>
              <a:spcAft>
                <a:spcPts val="648"/>
              </a:spcAft>
              <a:tabLst>
                <a:tab pos="195326" algn="l"/>
              </a:tabLst>
              <a:defRPr/>
            </a:pPr>
            <a:r>
              <a:rPr lang="hu-HU" sz="1800" dirty="0" smtClean="0">
                <a:solidFill>
                  <a:schemeClr val="tx1"/>
                </a:solidFill>
              </a:rPr>
              <a:t>		  - közlekedési baleset miatt bekövetkezett sérülés,</a:t>
            </a:r>
            <a:endParaRPr lang="hu-HU" sz="1800" dirty="0" smtClean="0"/>
          </a:p>
          <a:p>
            <a:pPr marL="192024" indent="-192024" eaLnBrk="1" hangingPunct="1">
              <a:lnSpc>
                <a:spcPct val="90000"/>
              </a:lnSpc>
              <a:spcBef>
                <a:spcPts val="0"/>
              </a:spcBef>
              <a:spcAft>
                <a:spcPts val="648"/>
              </a:spcAft>
              <a:tabLst>
                <a:tab pos="450850" algn="l"/>
              </a:tabLst>
              <a:defRPr/>
            </a:pPr>
            <a:r>
              <a:rPr lang="hu-HU" sz="1800" dirty="0" smtClean="0">
                <a:solidFill>
                  <a:schemeClr val="tx1"/>
                </a:solidFill>
              </a:rPr>
              <a:t>	  - lezárt szállító kocsiból – annak feltörése után – történő lopás (kivéve, ha a szállítást szállítási vállalkozó végezete)</a:t>
            </a:r>
            <a:endParaRPr lang="hu-HU" sz="1800" dirty="0" smtClean="0"/>
          </a:p>
          <a:p>
            <a:pPr>
              <a:defRPr/>
            </a:pPr>
            <a:endParaRPr lang="hu-HU" sz="1800" dirty="0"/>
          </a:p>
        </p:txBody>
      </p:sp>
      <p:sp>
        <p:nvSpPr>
          <p:cNvPr id="84995" name="Rectangle 28"/>
          <p:cNvSpPr>
            <a:spLocks noGrp="1" noChangeArrowheads="1"/>
          </p:cNvSpPr>
          <p:nvPr>
            <p:ph type="title"/>
          </p:nvPr>
        </p:nvSpPr>
        <p:spPr/>
        <p:txBody>
          <a:bodyPr/>
          <a:lstStyle/>
          <a:p>
            <a:pPr eaLnBrk="1" hangingPunct="1"/>
            <a:r>
              <a:rPr lang="hu-HU" sz="2800" smtClean="0"/>
              <a:t>Extraszolgáltatás-biztosítás</a:t>
            </a:r>
            <a:r>
              <a:rPr lang="hu-HU" sz="2400" smtClean="0"/>
              <a:t/>
            </a:r>
            <a:br>
              <a:rPr lang="hu-HU" sz="2400" smtClean="0"/>
            </a:br>
            <a:r>
              <a:rPr lang="hu-HU" sz="2400" smtClean="0"/>
              <a:t/>
            </a:r>
            <a:br>
              <a:rPr lang="hu-HU" sz="2400" smtClean="0"/>
            </a:br>
            <a:r>
              <a:rPr lang="hu-HU" sz="2400" smtClean="0"/>
              <a:t>Vásárolt tartós fogyasztási cikkekre vonatkozó átmeneti áruvédelem</a:t>
            </a:r>
            <a:endParaRPr lang="de-DE"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artalom helye 2"/>
          <p:cNvSpPr>
            <a:spLocks noGrp="1"/>
          </p:cNvSpPr>
          <p:nvPr>
            <p:ph idx="1"/>
          </p:nvPr>
        </p:nvSpPr>
        <p:spPr>
          <a:xfrm>
            <a:off x="468313" y="2451100"/>
            <a:ext cx="8207375" cy="4794250"/>
          </a:xfrm>
        </p:spPr>
        <p:txBody>
          <a:bodyPr/>
          <a:lstStyle/>
          <a:p>
            <a:pPr lvl="2" eaLnBrk="1" hangingPunct="1">
              <a:lnSpc>
                <a:spcPct val="90000"/>
              </a:lnSpc>
            </a:pPr>
            <a:r>
              <a:rPr lang="hu-HU" sz="2000" smtClean="0"/>
              <a:t>Biztosítási esemény </a:t>
            </a:r>
            <a:r>
              <a:rPr lang="hu-HU" sz="2000" b="1" smtClean="0"/>
              <a:t>a biztosított vagyontárgyakban az alapbiztosítás biztosítási eseményei miatt keletkezett károk</a:t>
            </a:r>
          </a:p>
          <a:p>
            <a:pPr lvl="2" eaLnBrk="1" hangingPunct="1">
              <a:lnSpc>
                <a:spcPct val="90000"/>
              </a:lnSpc>
            </a:pPr>
            <a:r>
              <a:rPr lang="hu-HU" sz="2000" smtClean="0"/>
              <a:t>Biztosított vagyontárgyak kizárólag a mobil, tartós használatra gyártott </a:t>
            </a:r>
          </a:p>
          <a:p>
            <a:pPr lvl="2" eaLnBrk="1" hangingPunct="1">
              <a:lnSpc>
                <a:spcPct val="90000"/>
              </a:lnSpc>
              <a:buFont typeface="Wingdings" pitchFamily="2" charset="2"/>
              <a:buNone/>
            </a:pPr>
            <a:r>
              <a:rPr lang="hu-HU" sz="2000" b="1" smtClean="0"/>
              <a:t>	- szórakoztatóelektronikai</a:t>
            </a:r>
            <a:endParaRPr lang="hu-HU" sz="2000" smtClean="0"/>
          </a:p>
          <a:p>
            <a:pPr lvl="2" eaLnBrk="1" hangingPunct="1">
              <a:lnSpc>
                <a:spcPct val="90000"/>
              </a:lnSpc>
              <a:buFont typeface="Wingdings" pitchFamily="2" charset="2"/>
              <a:buNone/>
            </a:pPr>
            <a:r>
              <a:rPr lang="hu-HU" sz="2000" smtClean="0"/>
              <a:t>	- </a:t>
            </a:r>
            <a:r>
              <a:rPr lang="hu-HU" sz="2000" b="1" smtClean="0"/>
              <a:t>híradástechnikai</a:t>
            </a:r>
          </a:p>
          <a:p>
            <a:pPr lvl="2" eaLnBrk="1" hangingPunct="1">
              <a:lnSpc>
                <a:spcPct val="90000"/>
              </a:lnSpc>
              <a:buFont typeface="Wingdings" pitchFamily="2" charset="2"/>
              <a:buNone/>
            </a:pPr>
            <a:r>
              <a:rPr lang="hu-HU" sz="2000" b="1" smtClean="0"/>
              <a:t>	- számítástechnikai</a:t>
            </a:r>
          </a:p>
          <a:p>
            <a:pPr lvl="2" eaLnBrk="1" hangingPunct="1">
              <a:lnSpc>
                <a:spcPct val="90000"/>
              </a:lnSpc>
              <a:buFont typeface="Wingdings" pitchFamily="2" charset="2"/>
              <a:buNone/>
            </a:pPr>
            <a:r>
              <a:rPr lang="hu-HU" sz="2000" b="1" smtClean="0"/>
              <a:t>	- mobilkommunikációs eszközök</a:t>
            </a:r>
            <a:r>
              <a:rPr lang="hu-HU" sz="2000" smtClean="0"/>
              <a:t> </a:t>
            </a:r>
          </a:p>
          <a:p>
            <a:pPr lvl="2" eaLnBrk="1" hangingPunct="1">
              <a:lnSpc>
                <a:spcPct val="90000"/>
              </a:lnSpc>
            </a:pPr>
            <a:r>
              <a:rPr lang="hu-HU" sz="2000" smtClean="0"/>
              <a:t>A biztosító az </a:t>
            </a:r>
            <a:r>
              <a:rPr lang="hu-HU" sz="2000" b="1" smtClean="0"/>
              <a:t>Európai Unió területén belül bekövetkezett</a:t>
            </a:r>
            <a:r>
              <a:rPr lang="hu-HU" sz="2000" smtClean="0"/>
              <a:t> károkat téríti, mindig avult értéken</a:t>
            </a:r>
          </a:p>
          <a:p>
            <a:endParaRPr lang="hu-HU" smtClean="0"/>
          </a:p>
        </p:txBody>
      </p:sp>
      <p:sp>
        <p:nvSpPr>
          <p:cNvPr id="86019" name="Rectangle 28"/>
          <p:cNvSpPr>
            <a:spLocks noGrp="1" noChangeArrowheads="1"/>
          </p:cNvSpPr>
          <p:nvPr>
            <p:ph type="title"/>
          </p:nvPr>
        </p:nvSpPr>
        <p:spPr/>
        <p:txBody>
          <a:bodyPr/>
          <a:lstStyle/>
          <a:p>
            <a:pPr eaLnBrk="1" hangingPunct="1"/>
            <a:r>
              <a:rPr lang="hu-HU" sz="2800" smtClean="0"/>
              <a:t>Extraszolgáltatás-biztosítás</a:t>
            </a:r>
            <a:r>
              <a:rPr lang="hu-HU" sz="2400" smtClean="0"/>
              <a:t/>
            </a:r>
            <a:br>
              <a:rPr lang="hu-HU" sz="2400" smtClean="0"/>
            </a:br>
            <a:r>
              <a:rPr lang="hu-HU" sz="2400" smtClean="0"/>
              <a:t/>
            </a:r>
            <a:br>
              <a:rPr lang="hu-HU" sz="2400" smtClean="0"/>
            </a:br>
            <a:r>
              <a:rPr lang="hu-HU" sz="2400" smtClean="0"/>
              <a:t>Mobileszközök-biztosítás az Európai Unió területére</a:t>
            </a:r>
            <a:endParaRPr lang="de-DE"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5288" y="404813"/>
            <a:ext cx="6264275" cy="685800"/>
          </a:xfrm>
        </p:spPr>
        <p:txBody>
          <a:bodyPr/>
          <a:lstStyle/>
          <a:p>
            <a:r>
              <a:rPr lang="hu-HU" sz="2800" smtClean="0"/>
              <a:t>VOV záradék</a:t>
            </a:r>
          </a:p>
        </p:txBody>
      </p:sp>
      <p:sp>
        <p:nvSpPr>
          <p:cNvPr id="521219" name="Rectangle 3"/>
          <p:cNvSpPr>
            <a:spLocks noGrp="1" noChangeArrowheads="1"/>
          </p:cNvSpPr>
          <p:nvPr>
            <p:ph type="body" idx="1"/>
          </p:nvPr>
        </p:nvSpPr>
        <p:spPr>
          <a:xfrm>
            <a:off x="468313" y="1484313"/>
            <a:ext cx="8207375" cy="4537075"/>
          </a:xfrm>
        </p:spPr>
        <p:txBody>
          <a:bodyPr/>
          <a:lstStyle/>
          <a:p>
            <a:pPr marL="0" indent="0">
              <a:lnSpc>
                <a:spcPct val="120000"/>
              </a:lnSpc>
              <a:defRPr/>
            </a:pPr>
            <a:r>
              <a:rPr lang="hu-HU" sz="2000" dirty="0"/>
              <a:t>A záradékkal biztosíthatók az otthon folytatott vállalkozói tevékenység eszközei maximum 50 millió Ft biztosítási összegig, ezen belül</a:t>
            </a:r>
          </a:p>
          <a:p>
            <a:pPr lvl="2">
              <a:defRPr/>
            </a:pPr>
            <a:endParaRPr lang="hu-HU" sz="800" dirty="0"/>
          </a:p>
          <a:p>
            <a:pPr lvl="2">
              <a:lnSpc>
                <a:spcPct val="130000"/>
              </a:lnSpc>
              <a:buClr>
                <a:schemeClr val="tx1"/>
              </a:buClr>
              <a:defRPr/>
            </a:pPr>
            <a:r>
              <a:rPr lang="hu-HU" sz="2000" dirty="0"/>
              <a:t> </a:t>
            </a:r>
            <a:r>
              <a:rPr lang="hu-HU" sz="1800" dirty="0"/>
              <a:t>e) vagyoncsoport 30 millió Ft-ig</a:t>
            </a:r>
          </a:p>
          <a:p>
            <a:pPr lvl="2">
              <a:lnSpc>
                <a:spcPct val="130000"/>
              </a:lnSpc>
              <a:buClr>
                <a:schemeClr val="tx1"/>
              </a:buClr>
              <a:defRPr/>
            </a:pPr>
            <a:r>
              <a:rPr lang="hu-HU" sz="1800" dirty="0"/>
              <a:t> f) vagyoncsoport 20 millió Ft-ig</a:t>
            </a:r>
          </a:p>
          <a:p>
            <a:pPr lvl="2">
              <a:lnSpc>
                <a:spcPct val="130000"/>
              </a:lnSpc>
              <a:buClr>
                <a:schemeClr val="tx1"/>
              </a:buClr>
              <a:defRPr/>
            </a:pPr>
            <a:r>
              <a:rPr lang="hu-HU" sz="1800" dirty="0"/>
              <a:t> a) vagyoncsoportban a vállalkozói tevékenység végzéséhez tartozó</a:t>
            </a:r>
          </a:p>
          <a:p>
            <a:pPr lvl="3">
              <a:buFontTx/>
              <a:buNone/>
              <a:defRPr/>
            </a:pPr>
            <a:r>
              <a:rPr lang="hu-HU" sz="1800" dirty="0"/>
              <a:t>     - pénzkészletek 1 millió Ft-ig </a:t>
            </a:r>
          </a:p>
          <a:p>
            <a:pPr lvl="3">
              <a:buFontTx/>
              <a:buNone/>
              <a:defRPr/>
            </a:pPr>
            <a:r>
              <a:rPr lang="hu-HU" sz="1800" dirty="0"/>
              <a:t>     - egyéb értékőrző vagyontárgyak legfeljebb 5 millió </a:t>
            </a:r>
            <a:r>
              <a:rPr lang="hu-HU" sz="1800" dirty="0" smtClean="0"/>
              <a:t>Ft-ig</a:t>
            </a:r>
          </a:p>
          <a:p>
            <a:pPr lvl="3">
              <a:buFontTx/>
              <a:buNone/>
              <a:defRPr/>
            </a:pPr>
            <a:endParaRPr lang="hu-HU" sz="1800" dirty="0" smtClean="0"/>
          </a:p>
          <a:p>
            <a:pPr lvl="3">
              <a:buFontTx/>
              <a:buNone/>
              <a:defRPr/>
            </a:pPr>
            <a:endParaRPr lang="hu-HU" sz="1800" dirty="0" smtClean="0"/>
          </a:p>
          <a:p>
            <a:pPr marL="0" lvl="2" indent="3175">
              <a:lnSpc>
                <a:spcPct val="90000"/>
              </a:lnSpc>
              <a:buClr>
                <a:schemeClr val="tx1"/>
              </a:buClr>
              <a:buFont typeface="Wingdings" pitchFamily="2" charset="2"/>
              <a:buNone/>
              <a:tabLst>
                <a:tab pos="0" algn="l"/>
              </a:tabLst>
              <a:defRPr/>
            </a:pPr>
            <a:r>
              <a:rPr lang="hu-HU" sz="2000" dirty="0" smtClean="0">
                <a:solidFill>
                  <a:schemeClr val="accent1"/>
                </a:solidFill>
                <a:ea typeface="+mn-ea"/>
                <a:cs typeface="+mn-cs"/>
              </a:rPr>
              <a:t>A VOV, és VVF záradékkal ajánlat kizárólag a kockázatviselés helyén vehető fel!</a:t>
            </a:r>
          </a:p>
          <a:p>
            <a:pPr lvl="3">
              <a:buFontTx/>
              <a:buNone/>
              <a:defRPr/>
            </a:pPr>
            <a:endParaRPr lang="hu-HU" sz="1800" dirty="0"/>
          </a:p>
        </p:txBody>
      </p:sp>
      <p:sp>
        <p:nvSpPr>
          <p:cNvPr id="105476"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85514670-655B-42F5-9047-BE09835D5FCA}" type="slidenum">
              <a:rPr lang="en-US" sz="800">
                <a:solidFill>
                  <a:schemeClr val="accent1"/>
                </a:solidFill>
              </a:rPr>
              <a:pPr algn="r" defTabSz="784225" eaLnBrk="0" hangingPunct="0">
                <a:spcAft>
                  <a:spcPct val="0"/>
                </a:spcAft>
                <a:buClrTx/>
                <a:buFontTx/>
                <a:buNone/>
              </a:pPr>
              <a:t>23</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476250"/>
            <a:ext cx="6264275" cy="685800"/>
          </a:xfrm>
        </p:spPr>
        <p:txBody>
          <a:bodyPr/>
          <a:lstStyle/>
          <a:p>
            <a:r>
              <a:rPr lang="hu-HU" sz="2800" smtClean="0"/>
              <a:t>VVF záradék</a:t>
            </a:r>
          </a:p>
        </p:txBody>
      </p:sp>
      <p:sp>
        <p:nvSpPr>
          <p:cNvPr id="106499" name="Rectangle 3"/>
          <p:cNvSpPr>
            <a:spLocks noGrp="1" noChangeArrowheads="1"/>
          </p:cNvSpPr>
          <p:nvPr>
            <p:ph type="body" idx="1"/>
          </p:nvPr>
        </p:nvSpPr>
        <p:spPr>
          <a:xfrm>
            <a:off x="468313" y="1196975"/>
            <a:ext cx="8351837" cy="5400675"/>
          </a:xfrm>
        </p:spPr>
        <p:txBody>
          <a:bodyPr/>
          <a:lstStyle/>
          <a:p>
            <a:pPr>
              <a:tabLst/>
            </a:pPr>
            <a:r>
              <a:rPr lang="hu-HU" sz="2000" smtClean="0"/>
              <a:t>Alkalmazásával az általános felelősségbiztosítás feltételeit bővítjük</a:t>
            </a:r>
            <a:endParaRPr lang="hu-HU" sz="2000" smtClean="0">
              <a:solidFill>
                <a:schemeClr val="tx1"/>
              </a:solidFill>
            </a:endParaRPr>
          </a:p>
          <a:p>
            <a:pPr marL="180975" lvl="2" indent="-177800">
              <a:buFont typeface="Wingdings" pitchFamily="2" charset="2"/>
              <a:buNone/>
              <a:tabLst/>
            </a:pPr>
            <a:r>
              <a:rPr lang="hu-HU" sz="2000" smtClean="0">
                <a:solidFill>
                  <a:schemeClr val="accent1"/>
                </a:solidFill>
              </a:rPr>
              <a:t>Alkalmazásának feltétele </a:t>
            </a:r>
          </a:p>
          <a:p>
            <a:pPr marL="180975" lvl="2" indent="-177800">
              <a:lnSpc>
                <a:spcPct val="120000"/>
              </a:lnSpc>
              <a:buClr>
                <a:schemeClr val="tx1"/>
              </a:buClr>
              <a:tabLst/>
            </a:pPr>
            <a:r>
              <a:rPr lang="hu-HU" sz="2000" smtClean="0"/>
              <a:t>   </a:t>
            </a:r>
            <a:r>
              <a:rPr lang="hu-HU" sz="1800" smtClean="0"/>
              <a:t>e) és / vagy az f) vagyoncsoportban a vállalkozás célú</a:t>
            </a:r>
            <a:br>
              <a:rPr lang="hu-HU" sz="1800" smtClean="0"/>
            </a:br>
            <a:r>
              <a:rPr lang="hu-HU" sz="1800" smtClean="0"/>
              <a:t>   ingóság biztosítása és</a:t>
            </a:r>
          </a:p>
          <a:p>
            <a:pPr marL="180975" lvl="2" indent="-177800">
              <a:buClr>
                <a:schemeClr val="tx1"/>
              </a:buClr>
              <a:tabLst/>
            </a:pPr>
            <a:r>
              <a:rPr lang="hu-HU" sz="1800" smtClean="0"/>
              <a:t>   a VOV záradék megléte a szerződésen</a:t>
            </a:r>
          </a:p>
          <a:p>
            <a:pPr marL="180975" lvl="2" indent="-177800">
              <a:buFont typeface="Wingdings" pitchFamily="2" charset="2"/>
              <a:buNone/>
              <a:tabLst/>
            </a:pPr>
            <a:endParaRPr lang="hu-HU" sz="2000" smtClean="0">
              <a:solidFill>
                <a:schemeClr val="accent1"/>
              </a:solidFill>
            </a:endParaRPr>
          </a:p>
          <a:p>
            <a:pPr marL="180975" lvl="2" indent="-177800">
              <a:buFont typeface="Wingdings" pitchFamily="2" charset="2"/>
              <a:buNone/>
              <a:tabLst/>
            </a:pPr>
            <a:r>
              <a:rPr lang="hu-HU" sz="2000" smtClean="0">
                <a:solidFill>
                  <a:schemeClr val="accent1"/>
                </a:solidFill>
              </a:rPr>
              <a:t>A záradék díja</a:t>
            </a:r>
          </a:p>
          <a:p>
            <a:pPr marL="180975" lvl="2" indent="-177800">
              <a:lnSpc>
                <a:spcPct val="90000"/>
              </a:lnSpc>
              <a:buFont typeface="Wingdings" pitchFamily="2" charset="2"/>
              <a:buNone/>
              <a:tabLst/>
            </a:pPr>
            <a:r>
              <a:rPr lang="hu-HU" sz="1800" smtClean="0">
                <a:solidFill>
                  <a:schemeClr val="accent1"/>
                </a:solidFill>
              </a:rPr>
              <a:t>   </a:t>
            </a:r>
            <a:r>
              <a:rPr lang="hu-HU" sz="1800" smtClean="0"/>
              <a:t>az általános felelősségbiztosítás díjtételének 500%-a </a:t>
            </a:r>
          </a:p>
          <a:p>
            <a:pPr marL="180975" lvl="2" indent="-177800">
              <a:lnSpc>
                <a:spcPct val="90000"/>
              </a:lnSpc>
              <a:buFont typeface="Wingdings" pitchFamily="2" charset="2"/>
              <a:buNone/>
              <a:tabLst/>
            </a:pPr>
            <a:r>
              <a:rPr lang="hu-HU" sz="1800" smtClean="0"/>
              <a:t>    (a kockázat- elbírálási módosító tényezőt alkalmazva)</a:t>
            </a:r>
          </a:p>
          <a:p>
            <a:pPr marL="180975" lvl="2" indent="-177800">
              <a:buFont typeface="Wingdings" pitchFamily="2" charset="2"/>
              <a:buNone/>
              <a:tabLst/>
            </a:pPr>
            <a:endParaRPr lang="hu-HU" sz="2000" smtClean="0">
              <a:solidFill>
                <a:schemeClr val="accent1"/>
              </a:solidFill>
            </a:endParaRPr>
          </a:p>
          <a:p>
            <a:pPr marL="180975" lvl="2" indent="-177800">
              <a:buFont typeface="Wingdings" pitchFamily="2" charset="2"/>
              <a:buNone/>
              <a:tabLst/>
            </a:pPr>
            <a:r>
              <a:rPr lang="hu-HU" sz="2000" smtClean="0">
                <a:solidFill>
                  <a:schemeClr val="accent1"/>
                </a:solidFill>
              </a:rPr>
              <a:t>A záradék biztosítási összege </a:t>
            </a:r>
          </a:p>
          <a:p>
            <a:pPr marL="180975" lvl="2" indent="-177800">
              <a:lnSpc>
                <a:spcPct val="120000"/>
              </a:lnSpc>
              <a:buFont typeface="Wingdings" pitchFamily="2" charset="2"/>
              <a:buNone/>
              <a:tabLst/>
            </a:pPr>
            <a:r>
              <a:rPr lang="hu-HU" sz="1800" smtClean="0"/>
              <a:t>  a választott általános felelősségbiztosítás biztosítási összegének 20%-a, azaz egységenként 1millió Ft</a:t>
            </a:r>
          </a:p>
        </p:txBody>
      </p:sp>
      <p:sp>
        <p:nvSpPr>
          <p:cNvPr id="106500"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58EE8BCD-B83A-4E6E-8E5F-60E97AA9B8D4}" type="slidenum">
              <a:rPr lang="en-US" sz="800">
                <a:solidFill>
                  <a:schemeClr val="accent1"/>
                </a:solidFill>
              </a:rPr>
              <a:pPr algn="r" defTabSz="784225" eaLnBrk="0" hangingPunct="0">
                <a:spcAft>
                  <a:spcPct val="0"/>
                </a:spcAft>
                <a:buClrTx/>
                <a:buFontTx/>
                <a:buNone/>
              </a:pPr>
              <a:t>24</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68313" y="476250"/>
            <a:ext cx="6264275" cy="685800"/>
          </a:xfrm>
        </p:spPr>
        <p:txBody>
          <a:bodyPr/>
          <a:lstStyle/>
          <a:p>
            <a:r>
              <a:rPr lang="hu-HU" sz="2800" smtClean="0"/>
              <a:t>Értékesítés-támogatás</a:t>
            </a:r>
          </a:p>
        </p:txBody>
      </p:sp>
      <p:sp>
        <p:nvSpPr>
          <p:cNvPr id="108547" name="Rectangle 3"/>
          <p:cNvSpPr>
            <a:spLocks noGrp="1" noChangeArrowheads="1"/>
          </p:cNvSpPr>
          <p:nvPr>
            <p:ph type="body" idx="1"/>
          </p:nvPr>
        </p:nvSpPr>
        <p:spPr>
          <a:xfrm>
            <a:off x="468313" y="1341438"/>
            <a:ext cx="8424862" cy="4578350"/>
          </a:xfrm>
        </p:spPr>
        <p:txBody>
          <a:bodyPr/>
          <a:lstStyle/>
          <a:p>
            <a:r>
              <a:rPr lang="hu-HU" sz="2000" smtClean="0"/>
              <a:t>Előnyök ügyfelek részére</a:t>
            </a:r>
          </a:p>
          <a:p>
            <a:endParaRPr lang="hu-HU" sz="800" smtClean="0">
              <a:solidFill>
                <a:schemeClr val="tx1"/>
              </a:solidFill>
            </a:endParaRPr>
          </a:p>
          <a:p>
            <a:pPr lvl="2">
              <a:lnSpc>
                <a:spcPct val="110000"/>
              </a:lnSpc>
              <a:buClr>
                <a:schemeClr val="tx1"/>
              </a:buClr>
            </a:pPr>
            <a:r>
              <a:rPr lang="hu-HU" sz="2000" smtClean="0"/>
              <a:t> </a:t>
            </a:r>
            <a:r>
              <a:rPr lang="hu-HU" sz="1800" smtClean="0"/>
              <a:t>Egyszerűbb szerződéskötés - egy szerződés, egy számla, egy díj</a:t>
            </a:r>
          </a:p>
          <a:p>
            <a:pPr lvl="2">
              <a:lnSpc>
                <a:spcPct val="110000"/>
              </a:lnSpc>
              <a:buClr>
                <a:schemeClr val="tx1"/>
              </a:buClr>
            </a:pPr>
            <a:r>
              <a:rPr lang="hu-HU" sz="1800" smtClean="0"/>
              <a:t> Az ALA sokoldalú kedvezményrendszere a vállalkozásra is érvényes</a:t>
            </a:r>
          </a:p>
          <a:p>
            <a:pPr lvl="2">
              <a:lnSpc>
                <a:spcPct val="110000"/>
              </a:lnSpc>
              <a:buClr>
                <a:schemeClr val="tx1"/>
              </a:buClr>
            </a:pPr>
            <a:r>
              <a:rPr lang="hu-HU" sz="1800" smtClean="0"/>
              <a:t> Kedvező</a:t>
            </a:r>
            <a:r>
              <a:rPr lang="hu-HU" sz="1800" smtClean="0">
                <a:solidFill>
                  <a:srgbClr val="F1701A"/>
                </a:solidFill>
              </a:rPr>
              <a:t> </a:t>
            </a:r>
            <a:r>
              <a:rPr lang="hu-HU" sz="1800" smtClean="0"/>
              <a:t>vagyonvédelmi előírások</a:t>
            </a:r>
          </a:p>
          <a:p>
            <a:pPr lvl="2">
              <a:lnSpc>
                <a:spcPct val="110000"/>
              </a:lnSpc>
              <a:buClr>
                <a:schemeClr val="tx1"/>
              </a:buClr>
            </a:pPr>
            <a:r>
              <a:rPr lang="hu-HU" sz="1800" smtClean="0"/>
              <a:t> Széles körű szolgáltatás</a:t>
            </a:r>
          </a:p>
          <a:p>
            <a:pPr lvl="3">
              <a:buClr>
                <a:schemeClr val="tx1"/>
              </a:buClr>
              <a:buFontTx/>
              <a:buNone/>
            </a:pPr>
            <a:r>
              <a:rPr lang="hu-HU" sz="1800" smtClean="0"/>
              <a:t>  -  már az alapbiztosítás 23 biztosítási eseményre nyújt fedezetet,</a:t>
            </a:r>
          </a:p>
          <a:p>
            <a:pPr lvl="3">
              <a:lnSpc>
                <a:spcPct val="90000"/>
              </a:lnSpc>
              <a:buClr>
                <a:schemeClr val="tx1"/>
              </a:buClr>
              <a:buFontTx/>
              <a:buNone/>
            </a:pPr>
            <a:r>
              <a:rPr lang="hu-HU" sz="1800" smtClean="0"/>
              <a:t>  -  betöréses lopás, lopás és rablás kockázatra is kiterjed, valamint</a:t>
            </a:r>
          </a:p>
          <a:p>
            <a:pPr lvl="3">
              <a:lnSpc>
                <a:spcPct val="90000"/>
              </a:lnSpc>
              <a:buClr>
                <a:schemeClr val="tx1"/>
              </a:buClr>
              <a:buFontTx/>
              <a:buNone/>
            </a:pPr>
            <a:r>
              <a:rPr lang="hu-HU" sz="1800" smtClean="0"/>
              <a:t>  -  a kiegészítő tetőbeázás- és panelhézag-biztosítás is érvényes</a:t>
            </a:r>
          </a:p>
          <a:p>
            <a:pPr lvl="2">
              <a:lnSpc>
                <a:spcPct val="120000"/>
              </a:lnSpc>
              <a:buClr>
                <a:schemeClr val="tx1"/>
              </a:buClr>
            </a:pPr>
            <a:r>
              <a:rPr lang="hu-HU" sz="1800" smtClean="0"/>
              <a:t> Kiegészítő baleset-, élet- és egészségbiztosítás lehetősége</a:t>
            </a:r>
          </a:p>
          <a:p>
            <a:pPr lvl="2">
              <a:lnSpc>
                <a:spcPct val="120000"/>
              </a:lnSpc>
              <a:buClr>
                <a:schemeClr val="tx1"/>
              </a:buClr>
            </a:pPr>
            <a:r>
              <a:rPr lang="hu-HU" sz="1800" smtClean="0"/>
              <a:t> A keletkezett károkat önrészesedés levonása nélkül térítjük meg</a:t>
            </a:r>
          </a:p>
        </p:txBody>
      </p:sp>
      <p:sp>
        <p:nvSpPr>
          <p:cNvPr id="108548"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8B8F2FC0-796B-437D-965A-E2D6C29ACE5F}" type="slidenum">
              <a:rPr lang="en-US" sz="800">
                <a:solidFill>
                  <a:schemeClr val="accent1"/>
                </a:solidFill>
              </a:rPr>
              <a:pPr algn="r" defTabSz="784225" eaLnBrk="0" hangingPunct="0">
                <a:spcAft>
                  <a:spcPct val="0"/>
                </a:spcAft>
                <a:buClrTx/>
                <a:buFontTx/>
                <a:buNone/>
              </a:pPr>
              <a:t>25</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468313" y="368300"/>
            <a:ext cx="6264275" cy="468313"/>
          </a:xfrm>
        </p:spPr>
        <p:txBody>
          <a:bodyPr/>
          <a:lstStyle/>
          <a:p>
            <a:r>
              <a:rPr lang="hu-HU" sz="2800" smtClean="0"/>
              <a:t>Nagykockázatok – helyszíni szemle</a:t>
            </a:r>
          </a:p>
        </p:txBody>
      </p:sp>
      <p:graphicFrame>
        <p:nvGraphicFramePr>
          <p:cNvPr id="506141" name="Group 285"/>
          <p:cNvGraphicFramePr>
            <a:graphicFrameLocks noGrp="1"/>
          </p:cNvGraphicFramePr>
          <p:nvPr>
            <p:ph type="tbl" idx="1"/>
          </p:nvPr>
        </p:nvGraphicFramePr>
        <p:xfrm>
          <a:off x="611188" y="1268413"/>
          <a:ext cx="7704856" cy="4850418"/>
        </p:xfrm>
        <a:graphic>
          <a:graphicData uri="http://schemas.openxmlformats.org/drawingml/2006/table">
            <a:tbl>
              <a:tblPr/>
              <a:tblGrid>
                <a:gridCol w="4608512"/>
                <a:gridCol w="1584176"/>
                <a:gridCol w="1512168"/>
              </a:tblGrid>
              <a:tr h="286405">
                <a:tc rowSpan="2">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hu-HU" sz="1800" b="0" i="0" u="none" strike="noStrike" cap="none" normalizeH="0" baseline="0" dirty="0" smtClean="0">
                        <a:ln>
                          <a:noFill/>
                        </a:ln>
                        <a:solidFill>
                          <a:schemeClr val="tx1"/>
                        </a:solidFill>
                        <a:effectLst/>
                        <a:latin typeface="Arial" charset="0"/>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Arial CE" pitchFamily="34" charset="-18"/>
                          <a:cs typeface="Times New Roman" pitchFamily="18" charset="0"/>
                        </a:rPr>
                        <a:t>Biztosítási összeg (E Ft)</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hMerge="1">
                  <a:txBody>
                    <a:bodyPr/>
                    <a:lstStyle/>
                    <a:p>
                      <a:endParaRPr lang="hu-HU"/>
                    </a:p>
                  </a:txBody>
                  <a:tcPr/>
                </a:tc>
              </a:tr>
              <a:tr h="883622">
                <a:tc vMerge="1">
                  <a:txBody>
                    <a:bodyPr/>
                    <a:lstStyle/>
                    <a:p>
                      <a:endParaRPr lang="hu-HU"/>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E" pitchFamily="34" charset="-18"/>
                          <a:cs typeface="Times New Roman" pitchFamily="18" charset="0"/>
                        </a:rPr>
                        <a:t>Tartós lakás céljára szolgáló ingatlan esetén </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anchor="ctr"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E" pitchFamily="34" charset="-18"/>
                          <a:cs typeface="Times New Roman" pitchFamily="18" charset="0"/>
                        </a:rPr>
                        <a:t>Időszakos tartózkodás céljára szolgáló ingatlan esetén</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E" pitchFamily="34" charset="-18"/>
                          <a:cs typeface="Times New Roman" pitchFamily="18" charset="0"/>
                        </a:rPr>
                        <a:t>Főépület</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250 000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250 000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7657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E" pitchFamily="34" charset="-18"/>
                          <a:cs typeface="Times New Roman" pitchFamily="18" charset="0"/>
                        </a:rPr>
                        <a:t>a) vagyoncsoport (nemesfém, drágakő, érme, bélyeg)</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3 000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50405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b) vagyoncsoport (képzőművészeti alkotás, valódi szőrme, gyűjtemény, kézi csom. szőnyeg)</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6 000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c) vagyoncsoport (háztartási ingóságok)</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20 000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10 000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d) vagyoncsoport (különleges ingóságok)</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8 000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600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696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e) vagyoncsoport (vállalkozás gépei, berendezései)</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20 000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10 000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f) vagyoncsoport (vállalkozás árui, készletei)</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10 000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5 000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Értékőrző vagyonrész [a)+b)]</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9 000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Arial CE" pitchFamily="34" charset="-18"/>
                          <a:cs typeface="Times New Roman" pitchFamily="18" charset="0"/>
                        </a:rPr>
                        <a:t>c) + d) vagyoncsoport </a:t>
                      </a:r>
                      <a:endParaRPr kumimoji="0" lang="hu-HU" sz="14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28 000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E" pitchFamily="34" charset="-18"/>
                          <a:cs typeface="Times New Roman" pitchFamily="18" charset="0"/>
                        </a:rPr>
                        <a:t>10 000</a:t>
                      </a:r>
                      <a:endParaRPr kumimoji="0" lang="hu-HU" sz="1600" b="0" i="0" u="none" strike="noStrike" cap="none" normalizeH="0" baseline="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r h="31484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Arial CE" pitchFamily="34" charset="-18"/>
                          <a:cs typeface="Times New Roman" pitchFamily="18" charset="0"/>
                        </a:rPr>
                        <a:t>Vállalkozás eszközei [e)+f)]</a:t>
                      </a:r>
                      <a:endParaRPr kumimoji="0" lang="hu-HU" sz="14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25 000</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Arial CE" pitchFamily="34" charset="-18"/>
                          <a:cs typeface="Times New Roman" pitchFamily="18" charset="0"/>
                        </a:rPr>
                        <a:t>10 000 </a:t>
                      </a:r>
                      <a:endParaRPr kumimoji="0" lang="hu-HU" sz="1600" b="0" i="0" u="none" strike="noStrike" cap="none" normalizeH="0" baseline="0" dirty="0" smtClean="0">
                        <a:ln>
                          <a:noFill/>
                        </a:ln>
                        <a:solidFill>
                          <a:schemeClr val="tx1"/>
                        </a:solidFill>
                        <a:effectLst/>
                        <a:latin typeface="Arial CE" pitchFamily="34" charset="-18"/>
                      </a:endParaRPr>
                    </a:p>
                  </a:txBody>
                  <a:tcPr marL="90000" marR="90000" marT="46800" marB="46800" horzOverflow="overflow">
                    <a:lnL w="28575" cap="flat" cmpd="sng" algn="ctr">
                      <a:solidFill>
                        <a:schemeClr val="accent2">
                          <a:lumMod val="50000"/>
                        </a:schemeClr>
                      </a:solidFill>
                      <a:prstDash val="solid"/>
                      <a:round/>
                      <a:headEnd type="none" w="med" len="med"/>
                      <a:tailEnd type="none" w="med" len="med"/>
                    </a:lnL>
                    <a:lnR w="28575" cap="flat" cmpd="sng" algn="ctr">
                      <a:solidFill>
                        <a:schemeClr val="accent2">
                          <a:lumMod val="50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lnTlToBr>
                      <a:noFill/>
                    </a:lnTlToBr>
                    <a:lnBlToTr>
                      <a:noFill/>
                    </a:lnBlToTr>
                    <a:noFill/>
                  </a:tcPr>
                </a:tc>
              </a:tr>
            </a:tbl>
          </a:graphicData>
        </a:graphic>
      </p:graphicFrame>
      <p:sp>
        <p:nvSpPr>
          <p:cNvPr id="110647"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457D5D9A-5D99-4B43-93DF-5E410C2FA62A}" type="slidenum">
              <a:rPr lang="en-US" sz="800">
                <a:solidFill>
                  <a:schemeClr val="accent1"/>
                </a:solidFill>
              </a:rPr>
              <a:pPr algn="r" defTabSz="784225" eaLnBrk="0" hangingPunct="0">
                <a:spcAft>
                  <a:spcPct val="0"/>
                </a:spcAft>
                <a:buClrTx/>
                <a:buFontTx/>
                <a:buNone/>
              </a:pPr>
              <a:t>26</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ím 1"/>
          <p:cNvSpPr>
            <a:spLocks noGrp="1"/>
          </p:cNvSpPr>
          <p:nvPr>
            <p:ph type="title"/>
          </p:nvPr>
        </p:nvSpPr>
        <p:spPr>
          <a:xfrm>
            <a:off x="144463" y="692150"/>
            <a:ext cx="8748712" cy="685800"/>
          </a:xfrm>
        </p:spPr>
        <p:txBody>
          <a:bodyPr/>
          <a:lstStyle/>
          <a:p>
            <a:r>
              <a:rPr lang="hu-HU" sz="2800" smtClean="0"/>
              <a:t>Kártérítés maximális összege betöréses lopás esetén</a:t>
            </a:r>
          </a:p>
        </p:txBody>
      </p:sp>
      <p:graphicFrame>
        <p:nvGraphicFramePr>
          <p:cNvPr id="4" name="Táblázat helye 3"/>
          <p:cNvGraphicFramePr>
            <a:graphicFrameLocks noGrp="1"/>
          </p:cNvGraphicFramePr>
          <p:nvPr>
            <p:ph type="tbl" idx="1"/>
          </p:nvPr>
        </p:nvGraphicFramePr>
        <p:xfrm>
          <a:off x="468313" y="1633538"/>
          <a:ext cx="8229600" cy="4785553"/>
        </p:xfrm>
        <a:graphic>
          <a:graphicData uri="http://schemas.openxmlformats.org/drawingml/2006/table">
            <a:tbl>
              <a:tblPr/>
              <a:tblGrid>
                <a:gridCol w="2314575"/>
                <a:gridCol w="1285056"/>
                <a:gridCol w="1091432"/>
                <a:gridCol w="1152525"/>
                <a:gridCol w="1150937"/>
                <a:gridCol w="1235075"/>
              </a:tblGrid>
              <a:tr h="646113">
                <a:tc rowSpan="2">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2400" b="1" i="0" u="none" strike="noStrike" cap="none" normalizeH="0" baseline="0" dirty="0" smtClean="0">
                          <a:ln>
                            <a:noFill/>
                          </a:ln>
                          <a:solidFill>
                            <a:schemeClr val="tx1"/>
                          </a:solidFill>
                          <a:effectLst/>
                          <a:latin typeface="Arial" charset="0"/>
                        </a:rPr>
                        <a:t>Káridőponti védelmi-szint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hu-HU" sz="1200" b="1" i="0" u="none" strike="noStrike" cap="none" normalizeH="0" baseline="0" dirty="0" smtClean="0">
                          <a:ln>
                            <a:noFill/>
                          </a:ln>
                          <a:solidFill>
                            <a:schemeClr val="tx1"/>
                          </a:solidFill>
                          <a:effectLst/>
                          <a:latin typeface="Arial" charset="0"/>
                        </a:rPr>
                        <a:t>A teljes  kártérítési limitösszeg</a:t>
                      </a:r>
                      <a:r>
                        <a:rPr kumimoji="0" lang="hu-HU" sz="2400" b="0"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0"/>
                        </a:spcBef>
                        <a:spcAft>
                          <a:spcPct val="30000"/>
                        </a:spcAft>
                        <a:buClrTx/>
                        <a:buSzTx/>
                        <a:buFontTx/>
                        <a:buNone/>
                        <a:tabLst/>
                      </a:pPr>
                      <a:r>
                        <a:rPr kumimoji="0" lang="hu-HU" sz="2400" b="1" i="0" u="none" strike="noStrike" cap="none" normalizeH="0" baseline="0" dirty="0" smtClean="0">
                          <a:ln>
                            <a:noFill/>
                          </a:ln>
                          <a:solidFill>
                            <a:schemeClr val="tx1"/>
                          </a:solidFill>
                          <a:effectLst/>
                          <a:latin typeface="Arial" charset="0"/>
                        </a:rPr>
                        <a:t>A kártérítési </a:t>
                      </a:r>
                      <a:r>
                        <a:rPr kumimoji="0" lang="hu-HU" sz="2400" b="1" i="0" u="none" strike="noStrike" cap="none" normalizeH="0" baseline="0" dirty="0" err="1" smtClean="0">
                          <a:ln>
                            <a:noFill/>
                          </a:ln>
                          <a:solidFill>
                            <a:schemeClr val="tx1"/>
                          </a:solidFill>
                          <a:effectLst/>
                          <a:latin typeface="Arial" charset="0"/>
                        </a:rPr>
                        <a:t>részlimitösszeg</a:t>
                      </a:r>
                      <a:endParaRPr kumimoji="0" lang="hu-HU" sz="24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30000"/>
                        </a:spcAft>
                        <a:buClrTx/>
                        <a:buSzTx/>
                        <a:buFontTx/>
                        <a:buNone/>
                        <a:tabLst/>
                      </a:pPr>
                      <a:r>
                        <a:rPr kumimoji="0" lang="hu-HU" sz="2400" b="1" i="0" u="none" strike="noStrike" cap="none" normalizeH="0" baseline="0" dirty="0" smtClean="0">
                          <a:ln>
                            <a:noFill/>
                          </a:ln>
                          <a:solidFill>
                            <a:schemeClr val="tx1"/>
                          </a:solidFill>
                          <a:effectLst/>
                          <a:latin typeface="Arial" charset="0"/>
                        </a:rPr>
                        <a:t> (E Ft)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r>
              <a:tr h="647700">
                <a:tc vMerge="1">
                  <a:txBody>
                    <a:bodyPr/>
                    <a:lstStyle/>
                    <a:p>
                      <a:endParaRPr lang="hu-HU"/>
                    </a:p>
                  </a:txBody>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a)+b)+c)+d)+e)+f) vagyoncs.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a)+b) vagyon-csoport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c) vagyon-csoport</a:t>
                      </a:r>
                      <a:endParaRPr kumimoji="0" lang="hu-H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d) vagyon-csoport</a:t>
                      </a:r>
                      <a:endParaRPr kumimoji="0" lang="hu-H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e)+f) vagyon-csoport</a:t>
                      </a:r>
                      <a:endParaRPr kumimoji="0" lang="hu-HU"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dirty="0" smtClean="0">
                          <a:ln>
                            <a:noFill/>
                          </a:ln>
                          <a:solidFill>
                            <a:schemeClr val="tx1"/>
                          </a:solidFill>
                          <a:effectLst/>
                          <a:latin typeface="Arial" charset="0"/>
                        </a:rPr>
                        <a:t>1. védettségi szint</a:t>
                      </a:r>
                      <a:r>
                        <a:rPr kumimoji="0" lang="hu-HU" sz="2400" b="0" i="0" u="none" strike="noStrike" cap="none" normalizeH="0" baseline="0" dirty="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2. védettségi szint vagy 1. vsz. + elektronikai jelzőrendszer</a:t>
                      </a:r>
                      <a:r>
                        <a:rPr kumimoji="0" lang="hu-HU" sz="24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2 000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1 000</a:t>
                      </a:r>
                      <a:endParaRPr kumimoji="0" lang="hu-HU"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smtClean="0">
                          <a:ln>
                            <a:noFill/>
                          </a:ln>
                          <a:solidFill>
                            <a:schemeClr val="tx1"/>
                          </a:solidFill>
                          <a:effectLst/>
                          <a:latin typeface="Arial" charset="0"/>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1 000</a:t>
                      </a:r>
                      <a:endParaRPr kumimoji="0" lang="hu-HU"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3. védettségi szint vagy 2. vsz. + elektronikai jelzőrendszer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6 000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3 000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2 000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3 000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4. védettségi szint vagy 3. vsz. + elektronikai jelzőrendszer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16 000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3 000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9 000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4 000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7 000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hu-HU" sz="1000" b="0" i="0" u="none" strike="noStrike" cap="none" normalizeH="0" baseline="0" smtClean="0">
                          <a:ln>
                            <a:noFill/>
                          </a:ln>
                          <a:solidFill>
                            <a:schemeClr val="tx1"/>
                          </a:solidFill>
                          <a:effectLst/>
                          <a:latin typeface="Arial" charset="0"/>
                        </a:rPr>
                        <a:t>4. védettségi szint és elektronikai jelzőrendszer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38 000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20 000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8 000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30000"/>
                        </a:spcAft>
                        <a:buClrTx/>
                        <a:buSzTx/>
                        <a:buFontTx/>
                        <a:buNone/>
                        <a:tabLst/>
                      </a:pPr>
                      <a:r>
                        <a:rPr kumimoji="0" lang="hu-HU" sz="2000" b="1" i="0" u="none" strike="noStrike" cap="none" normalizeH="0" baseline="0" dirty="0" smtClean="0">
                          <a:ln>
                            <a:noFill/>
                          </a:ln>
                          <a:solidFill>
                            <a:schemeClr val="tx1"/>
                          </a:solidFill>
                          <a:effectLst/>
                          <a:latin typeface="Arial" charset="0"/>
                        </a:rPr>
                        <a:t>10 000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11188" y="404813"/>
            <a:ext cx="2665412" cy="685800"/>
          </a:xfrm>
        </p:spPr>
        <p:txBody>
          <a:bodyPr/>
          <a:lstStyle/>
          <a:p>
            <a:r>
              <a:rPr lang="hu-HU" sz="2800" smtClean="0"/>
              <a:t>Engedmények</a:t>
            </a:r>
          </a:p>
        </p:txBody>
      </p:sp>
      <p:graphicFrame>
        <p:nvGraphicFramePr>
          <p:cNvPr id="4098" name="Object 5"/>
          <p:cNvGraphicFramePr>
            <a:graphicFrameLocks noChangeAspect="1"/>
          </p:cNvGraphicFramePr>
          <p:nvPr/>
        </p:nvGraphicFramePr>
        <p:xfrm>
          <a:off x="1908175" y="1058863"/>
          <a:ext cx="5256213" cy="5610225"/>
        </p:xfrm>
        <a:graphic>
          <a:graphicData uri="http://schemas.openxmlformats.org/presentationml/2006/ole">
            <p:oleObj spid="_x0000_s110594" name="Worksheet" r:id="rId4" imgW="3895725" imgH="5610225"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41325" y="1404938"/>
            <a:ext cx="8053388" cy="4706937"/>
          </a:xfrm>
        </p:spPr>
        <p:txBody>
          <a:bodyPr/>
          <a:lstStyle/>
          <a:p>
            <a:pPr>
              <a:buClr>
                <a:schemeClr val="accent1"/>
              </a:buClr>
              <a:buFont typeface="Wingdings" pitchFamily="2" charset="2"/>
              <a:buChar char="§"/>
            </a:pPr>
            <a:r>
              <a:rPr lang="hu-HU" sz="1800" smtClean="0">
                <a:solidFill>
                  <a:schemeClr val="tx1"/>
                </a:solidFill>
              </a:rPr>
              <a:t>Biztosítási díjak: versenyképes piacnak megfelelően kialakított díjak, kockázatarányos (lakóhely és épület fajta szerinti) kedvezményekkel     </a:t>
            </a:r>
          </a:p>
          <a:p>
            <a:pPr>
              <a:spcBef>
                <a:spcPts val="600"/>
              </a:spcBef>
              <a:buClr>
                <a:schemeClr val="accent1"/>
              </a:buClr>
              <a:buFont typeface="Wingdings" pitchFamily="2" charset="2"/>
              <a:buChar char="§"/>
            </a:pPr>
            <a:r>
              <a:rPr lang="hu-HU" sz="1800" smtClean="0">
                <a:solidFill>
                  <a:schemeClr val="tx1"/>
                </a:solidFill>
              </a:rPr>
              <a:t>Piacon egyedülálló szolgáltatások (adathordozók adatainak helyreállítása, mobileszköz-biztosítás, átmeneti áruvédelem)</a:t>
            </a:r>
          </a:p>
          <a:p>
            <a:pPr>
              <a:spcBef>
                <a:spcPts val="600"/>
              </a:spcBef>
              <a:buClr>
                <a:schemeClr val="accent1"/>
              </a:buClr>
              <a:buFont typeface="Wingdings" pitchFamily="2" charset="2"/>
              <a:buChar char="§"/>
            </a:pPr>
            <a:r>
              <a:rPr lang="hu-HU" sz="1800" smtClean="0">
                <a:solidFill>
                  <a:schemeClr val="tx1"/>
                </a:solidFill>
              </a:rPr>
              <a:t>Biztosításközvetítői hatáskörben alkalmazható kedvezmények</a:t>
            </a:r>
          </a:p>
          <a:p>
            <a:pPr>
              <a:spcBef>
                <a:spcPts val="600"/>
              </a:spcBef>
              <a:buClr>
                <a:schemeClr val="accent1"/>
              </a:buClr>
              <a:buFont typeface="Wingdings" pitchFamily="2" charset="2"/>
              <a:buChar char="§"/>
            </a:pPr>
            <a:r>
              <a:rPr lang="hu-HU" sz="1800" smtClean="0">
                <a:solidFill>
                  <a:schemeClr val="tx1"/>
                </a:solidFill>
              </a:rPr>
              <a:t>Egyszerűen köthető csomagtermékek, amelyek között valamennyi ügyfélszegmens igényeinek megfelelő megtalálható</a:t>
            </a:r>
          </a:p>
          <a:p>
            <a:pPr>
              <a:spcBef>
                <a:spcPts val="600"/>
              </a:spcBef>
              <a:buClr>
                <a:schemeClr val="accent1"/>
              </a:buClr>
              <a:buFont typeface="Wingdings" pitchFamily="2" charset="2"/>
              <a:buChar char="§"/>
            </a:pPr>
            <a:r>
              <a:rPr lang="hu-HU" sz="1800" smtClean="0">
                <a:solidFill>
                  <a:schemeClr val="tx1"/>
                </a:solidFill>
              </a:rPr>
              <a:t>Egyszerű kötést és költségtakarékosságot szolgáló egylapos ajánlat használható a kötéshez</a:t>
            </a:r>
          </a:p>
          <a:p>
            <a:pPr>
              <a:spcBef>
                <a:spcPts val="600"/>
              </a:spcBef>
              <a:buClr>
                <a:schemeClr val="accent1"/>
              </a:buClr>
              <a:buFont typeface="Wingdings" pitchFamily="2" charset="2"/>
              <a:buChar char="§"/>
            </a:pPr>
            <a:r>
              <a:rPr lang="hu-HU" sz="1800" smtClean="0">
                <a:solidFill>
                  <a:schemeClr val="tx1"/>
                </a:solidFill>
              </a:rPr>
              <a:t>Ügyfél még gyorsabb kiszolgálása az EMA záradék bevezetésével</a:t>
            </a:r>
          </a:p>
          <a:p>
            <a:pPr>
              <a:spcBef>
                <a:spcPts val="600"/>
              </a:spcBef>
              <a:buClr>
                <a:schemeClr val="accent1"/>
              </a:buClr>
              <a:buFont typeface="Wingdings" pitchFamily="2" charset="2"/>
              <a:buChar char="§"/>
            </a:pPr>
            <a:r>
              <a:rPr lang="hu-HU" sz="1800" smtClean="0">
                <a:solidFill>
                  <a:schemeClr val="tx1"/>
                </a:solidFill>
              </a:rPr>
              <a:t>Értékesítést segítő anyagokkal felvértezve - laminált értékesítést támogató segédanyag, részletes szóróanyag, eladástechnikai érvanyag</a:t>
            </a:r>
          </a:p>
          <a:p>
            <a:pPr lvl="2" eaLnBrk="1" hangingPunct="1">
              <a:lnSpc>
                <a:spcPct val="150000"/>
              </a:lnSpc>
            </a:pPr>
            <a:endParaRPr lang="hu-HU" smtClean="0">
              <a:solidFill>
                <a:srgbClr val="FF0000"/>
              </a:solidFill>
            </a:endParaRPr>
          </a:p>
        </p:txBody>
      </p:sp>
      <p:sp>
        <p:nvSpPr>
          <p:cNvPr id="69635" name="Rectangle 5"/>
          <p:cNvSpPr>
            <a:spLocks noGrp="1" noChangeArrowheads="1"/>
          </p:cNvSpPr>
          <p:nvPr>
            <p:ph type="title"/>
          </p:nvPr>
        </p:nvSpPr>
        <p:spPr>
          <a:xfrm>
            <a:off x="468313" y="549275"/>
            <a:ext cx="6777037" cy="338138"/>
          </a:xfrm>
        </p:spPr>
        <p:txBody>
          <a:bodyPr/>
          <a:lstStyle/>
          <a:p>
            <a:pPr eaLnBrk="1" hangingPunct="1"/>
            <a:r>
              <a:rPr lang="hu-HU" sz="2800" smtClean="0"/>
              <a:t>Miért jó? Előnyök az értékesítő részére</a:t>
            </a:r>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11188" y="152400"/>
            <a:ext cx="6337300" cy="762000"/>
          </a:xfrm>
          <a:noFill/>
        </p:spPr>
        <p:txBody>
          <a:bodyPr lIns="90488" tIns="44450" rIns="90488" bIns="44450" anchor="ctr"/>
          <a:lstStyle/>
          <a:p>
            <a:pPr defTabSz="762000"/>
            <a:r>
              <a:rPr lang="hu-HU" sz="2800" smtClean="0"/>
              <a:t>Alapbiztosítás - biztosítási események</a:t>
            </a:r>
          </a:p>
        </p:txBody>
      </p:sp>
      <p:sp>
        <p:nvSpPr>
          <p:cNvPr id="95235" name="Rectangle 3"/>
          <p:cNvSpPr>
            <a:spLocks noChangeArrowheads="1"/>
          </p:cNvSpPr>
          <p:nvPr/>
        </p:nvSpPr>
        <p:spPr bwMode="gray">
          <a:xfrm>
            <a:off x="709613" y="2276475"/>
            <a:ext cx="2374900"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Tűz</a:t>
            </a:r>
            <a:endParaRPr lang="en-US" sz="1600"/>
          </a:p>
        </p:txBody>
      </p:sp>
      <p:sp>
        <p:nvSpPr>
          <p:cNvPr id="95236" name="Rectangle 4"/>
          <p:cNvSpPr>
            <a:spLocks noChangeArrowheads="1"/>
          </p:cNvSpPr>
          <p:nvPr/>
        </p:nvSpPr>
        <p:spPr bwMode="gray">
          <a:xfrm>
            <a:off x="709613" y="2852738"/>
            <a:ext cx="2376487" cy="503237"/>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Villámcsapás indukciós hatása</a:t>
            </a:r>
            <a:endParaRPr lang="en-US" sz="1600"/>
          </a:p>
        </p:txBody>
      </p:sp>
      <p:sp>
        <p:nvSpPr>
          <p:cNvPr id="95237" name="Rectangle 5"/>
          <p:cNvSpPr>
            <a:spLocks noChangeArrowheads="1"/>
          </p:cNvSpPr>
          <p:nvPr/>
        </p:nvSpPr>
        <p:spPr bwMode="gray">
          <a:xfrm>
            <a:off x="709613" y="1700213"/>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Villámcsapás</a:t>
            </a:r>
            <a:endParaRPr lang="en-US" sz="1600"/>
          </a:p>
        </p:txBody>
      </p:sp>
      <p:sp>
        <p:nvSpPr>
          <p:cNvPr id="95238" name="Rectangle 6"/>
          <p:cNvSpPr>
            <a:spLocks noChangeArrowheads="1"/>
          </p:cNvSpPr>
          <p:nvPr/>
        </p:nvSpPr>
        <p:spPr bwMode="gray">
          <a:xfrm>
            <a:off x="709613" y="3429000"/>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Robbanás és robbantás</a:t>
            </a:r>
            <a:endParaRPr lang="en-US" sz="1600"/>
          </a:p>
        </p:txBody>
      </p:sp>
      <p:sp>
        <p:nvSpPr>
          <p:cNvPr id="95239" name="Rectangle 7"/>
          <p:cNvSpPr>
            <a:spLocks noChangeArrowheads="1"/>
          </p:cNvSpPr>
          <p:nvPr/>
        </p:nvSpPr>
        <p:spPr bwMode="gray">
          <a:xfrm>
            <a:off x="709613" y="4005263"/>
            <a:ext cx="2374900"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Vihar</a:t>
            </a:r>
            <a:endParaRPr lang="en-US" sz="1600"/>
          </a:p>
        </p:txBody>
      </p:sp>
      <p:sp>
        <p:nvSpPr>
          <p:cNvPr id="95240" name="Rectangle 8"/>
          <p:cNvSpPr>
            <a:spLocks noChangeArrowheads="1"/>
          </p:cNvSpPr>
          <p:nvPr/>
        </p:nvSpPr>
        <p:spPr bwMode="gray">
          <a:xfrm>
            <a:off x="709613" y="4581525"/>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Jégverés</a:t>
            </a:r>
            <a:endParaRPr lang="en-US" sz="1600"/>
          </a:p>
        </p:txBody>
      </p:sp>
      <p:sp>
        <p:nvSpPr>
          <p:cNvPr id="95241" name="Rectangle 9"/>
          <p:cNvSpPr>
            <a:spLocks noChangeArrowheads="1"/>
          </p:cNvSpPr>
          <p:nvPr/>
        </p:nvSpPr>
        <p:spPr bwMode="gray">
          <a:xfrm>
            <a:off x="709613" y="5156200"/>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Árvíz</a:t>
            </a:r>
            <a:endParaRPr lang="en-US" sz="1600"/>
          </a:p>
        </p:txBody>
      </p:sp>
      <p:sp>
        <p:nvSpPr>
          <p:cNvPr id="95242" name="Rectangle 10"/>
          <p:cNvSpPr>
            <a:spLocks noChangeArrowheads="1"/>
          </p:cNvSpPr>
          <p:nvPr/>
        </p:nvSpPr>
        <p:spPr bwMode="gray">
          <a:xfrm>
            <a:off x="709613" y="5732463"/>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Hónyomás</a:t>
            </a:r>
            <a:endParaRPr lang="en-US" sz="1600"/>
          </a:p>
        </p:txBody>
      </p:sp>
      <p:sp>
        <p:nvSpPr>
          <p:cNvPr id="95243" name="Rectangle 11"/>
          <p:cNvSpPr>
            <a:spLocks noChangeArrowheads="1"/>
          </p:cNvSpPr>
          <p:nvPr/>
        </p:nvSpPr>
        <p:spPr bwMode="gray">
          <a:xfrm>
            <a:off x="3157538" y="1700213"/>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Földcsuszamlás</a:t>
            </a:r>
            <a:endParaRPr lang="en-US" sz="1600"/>
          </a:p>
        </p:txBody>
      </p:sp>
      <p:sp>
        <p:nvSpPr>
          <p:cNvPr id="95244" name="Rectangle 12"/>
          <p:cNvSpPr>
            <a:spLocks noChangeArrowheads="1"/>
          </p:cNvSpPr>
          <p:nvPr/>
        </p:nvSpPr>
        <p:spPr bwMode="gray">
          <a:xfrm>
            <a:off x="3157538" y="2276475"/>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Kő- és földomlás</a:t>
            </a:r>
            <a:endParaRPr lang="en-US" sz="1600"/>
          </a:p>
        </p:txBody>
      </p:sp>
      <p:sp>
        <p:nvSpPr>
          <p:cNvPr id="95245" name="Rectangle 13"/>
          <p:cNvSpPr>
            <a:spLocks noChangeArrowheads="1"/>
          </p:cNvSpPr>
          <p:nvPr/>
        </p:nvSpPr>
        <p:spPr bwMode="gray">
          <a:xfrm>
            <a:off x="3157538" y="2852738"/>
            <a:ext cx="2378075" cy="503237"/>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Idegen tárgyak rádőlése</a:t>
            </a:r>
            <a:endParaRPr lang="en-US" sz="1600"/>
          </a:p>
        </p:txBody>
      </p:sp>
      <p:sp>
        <p:nvSpPr>
          <p:cNvPr id="95246" name="Rectangle 14"/>
          <p:cNvSpPr>
            <a:spLocks noChangeArrowheads="1"/>
          </p:cNvSpPr>
          <p:nvPr/>
        </p:nvSpPr>
        <p:spPr bwMode="gray">
          <a:xfrm>
            <a:off x="3157538" y="3429000"/>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Ismeretlen építmény, üreg beomlása</a:t>
            </a:r>
            <a:endParaRPr lang="en-US" sz="1600"/>
          </a:p>
        </p:txBody>
      </p:sp>
      <p:sp>
        <p:nvSpPr>
          <p:cNvPr id="95247" name="Rectangle 15"/>
          <p:cNvSpPr>
            <a:spLocks noChangeArrowheads="1"/>
          </p:cNvSpPr>
          <p:nvPr/>
        </p:nvSpPr>
        <p:spPr bwMode="gray">
          <a:xfrm>
            <a:off x="3157538" y="4005263"/>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Idegen jármű ütközése</a:t>
            </a:r>
            <a:endParaRPr lang="en-US" sz="1600"/>
          </a:p>
        </p:txBody>
      </p:sp>
      <p:sp>
        <p:nvSpPr>
          <p:cNvPr id="95248" name="Rectangle 16"/>
          <p:cNvSpPr>
            <a:spLocks noChangeArrowheads="1"/>
          </p:cNvSpPr>
          <p:nvPr/>
        </p:nvSpPr>
        <p:spPr bwMode="gray">
          <a:xfrm>
            <a:off x="3157538" y="4581525"/>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Csőtörés</a:t>
            </a:r>
            <a:endParaRPr lang="en-US" sz="1600"/>
          </a:p>
        </p:txBody>
      </p:sp>
      <p:sp>
        <p:nvSpPr>
          <p:cNvPr id="95249" name="Rectangle 17"/>
          <p:cNvSpPr>
            <a:spLocks noChangeArrowheads="1"/>
          </p:cNvSpPr>
          <p:nvPr/>
        </p:nvSpPr>
        <p:spPr bwMode="gray">
          <a:xfrm>
            <a:off x="3157538" y="5157788"/>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Felhőszakadás</a:t>
            </a:r>
            <a:endParaRPr lang="en-US" sz="1600"/>
          </a:p>
        </p:txBody>
      </p:sp>
      <p:sp>
        <p:nvSpPr>
          <p:cNvPr id="95250" name="Rectangle 18"/>
          <p:cNvSpPr>
            <a:spLocks noChangeArrowheads="1"/>
          </p:cNvSpPr>
          <p:nvPr/>
        </p:nvSpPr>
        <p:spPr bwMode="gray">
          <a:xfrm>
            <a:off x="3157538" y="5732463"/>
            <a:ext cx="2378075"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Földrengés</a:t>
            </a:r>
            <a:endParaRPr lang="en-US" sz="1600"/>
          </a:p>
        </p:txBody>
      </p:sp>
      <p:sp>
        <p:nvSpPr>
          <p:cNvPr id="95251" name="Rectangle 19"/>
          <p:cNvSpPr>
            <a:spLocks noChangeArrowheads="1"/>
          </p:cNvSpPr>
          <p:nvPr/>
        </p:nvSpPr>
        <p:spPr bwMode="gray">
          <a:xfrm>
            <a:off x="5605463" y="1700213"/>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Beázás</a:t>
            </a:r>
            <a:endParaRPr lang="en-US" sz="1600"/>
          </a:p>
        </p:txBody>
      </p:sp>
      <p:sp>
        <p:nvSpPr>
          <p:cNvPr id="95252" name="Rectangle 20"/>
          <p:cNvSpPr>
            <a:spLocks noChangeArrowheads="1"/>
          </p:cNvSpPr>
          <p:nvPr/>
        </p:nvSpPr>
        <p:spPr bwMode="gray">
          <a:xfrm>
            <a:off x="5605463" y="2276475"/>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Üvegtörés</a:t>
            </a:r>
            <a:endParaRPr lang="en-US" sz="1600"/>
          </a:p>
        </p:txBody>
      </p:sp>
      <p:sp>
        <p:nvSpPr>
          <p:cNvPr id="95253" name="Rectangle 21"/>
          <p:cNvSpPr>
            <a:spLocks noChangeArrowheads="1"/>
          </p:cNvSpPr>
          <p:nvPr/>
        </p:nvSpPr>
        <p:spPr bwMode="gray">
          <a:xfrm>
            <a:off x="5605463" y="3429000"/>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Épületrongálás</a:t>
            </a:r>
            <a:endParaRPr lang="en-US" sz="1600"/>
          </a:p>
        </p:txBody>
      </p:sp>
      <p:sp>
        <p:nvSpPr>
          <p:cNvPr id="95254" name="Rectangle 22"/>
          <p:cNvSpPr>
            <a:spLocks noChangeArrowheads="1"/>
          </p:cNvSpPr>
          <p:nvPr/>
        </p:nvSpPr>
        <p:spPr bwMode="gray">
          <a:xfrm>
            <a:off x="5605463" y="2852738"/>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Zárcsere</a:t>
            </a:r>
            <a:endParaRPr lang="en-US" sz="1600"/>
          </a:p>
        </p:txBody>
      </p:sp>
      <p:sp>
        <p:nvSpPr>
          <p:cNvPr id="95255" name="Rectangle 23"/>
          <p:cNvSpPr>
            <a:spLocks noChangeArrowheads="1"/>
          </p:cNvSpPr>
          <p:nvPr/>
        </p:nvSpPr>
        <p:spPr bwMode="gray">
          <a:xfrm>
            <a:off x="5605463" y="4005263"/>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Betöréses lopás</a:t>
            </a:r>
            <a:endParaRPr lang="en-US" sz="1600"/>
          </a:p>
        </p:txBody>
      </p:sp>
      <p:sp>
        <p:nvSpPr>
          <p:cNvPr id="95256" name="Rectangle 24"/>
          <p:cNvSpPr>
            <a:spLocks noChangeArrowheads="1"/>
          </p:cNvSpPr>
          <p:nvPr/>
        </p:nvSpPr>
        <p:spPr bwMode="gray">
          <a:xfrm>
            <a:off x="5605463" y="4579938"/>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Rablás és kifosztás</a:t>
            </a:r>
            <a:endParaRPr lang="en-US" sz="1600"/>
          </a:p>
        </p:txBody>
      </p:sp>
      <p:sp>
        <p:nvSpPr>
          <p:cNvPr id="95257" name="Rectangle 25"/>
          <p:cNvSpPr>
            <a:spLocks noChangeArrowheads="1"/>
          </p:cNvSpPr>
          <p:nvPr/>
        </p:nvSpPr>
        <p:spPr bwMode="gray">
          <a:xfrm>
            <a:off x="5605463" y="5156200"/>
            <a:ext cx="2376487" cy="504825"/>
          </a:xfrm>
          <a:prstGeom prst="rect">
            <a:avLst/>
          </a:prstGeom>
          <a:solidFill>
            <a:schemeClr val="folHlink"/>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a:t>Lopás</a:t>
            </a:r>
            <a:endParaRPr lang="en-US" sz="1600"/>
          </a:p>
        </p:txBody>
      </p:sp>
      <p:sp>
        <p:nvSpPr>
          <p:cNvPr id="95258" name="Rectangle 26"/>
          <p:cNvSpPr>
            <a:spLocks noChangeArrowheads="1"/>
          </p:cNvSpPr>
          <p:nvPr/>
        </p:nvSpPr>
        <p:spPr bwMode="gray">
          <a:xfrm>
            <a:off x="709613" y="1125538"/>
            <a:ext cx="7272337" cy="504825"/>
          </a:xfrm>
          <a:prstGeom prst="rect">
            <a:avLst/>
          </a:prstGeom>
          <a:solidFill>
            <a:schemeClr val="accent1"/>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sz="1600" b="1">
                <a:solidFill>
                  <a:schemeClr val="bg1"/>
                </a:solidFill>
              </a:rPr>
              <a:t>Az alapbiztosítás biztosítási eseményei</a:t>
            </a:r>
            <a:endParaRPr lang="en-US" sz="1600" b="1">
              <a:solidFill>
                <a:schemeClr val="bg1"/>
              </a:solidFill>
            </a:endParaRPr>
          </a:p>
        </p:txBody>
      </p:sp>
      <p:sp>
        <p:nvSpPr>
          <p:cNvPr id="95259"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B45C1BFF-96EB-458D-8517-7BD771F6B5B4}" type="slidenum">
              <a:rPr lang="en-US" sz="800">
                <a:solidFill>
                  <a:schemeClr val="accent1"/>
                </a:solidFill>
              </a:rPr>
              <a:pPr algn="r" defTabSz="784225" eaLnBrk="0" hangingPunct="0">
                <a:spcAft>
                  <a:spcPct val="0"/>
                </a:spcAft>
                <a:buClrTx/>
                <a:buFontTx/>
                <a:buNone/>
              </a:pPr>
              <a:t>3</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cstate="print"/>
          <a:srcRect/>
          <a:stretch>
            <a:fillRect/>
          </a:stretch>
        </p:blipFill>
        <p:spPr bwMode="auto">
          <a:xfrm>
            <a:off x="1795463" y="765175"/>
            <a:ext cx="5297487" cy="5811838"/>
          </a:xfrm>
          <a:prstGeom prst="rect">
            <a:avLst/>
          </a:prstGeom>
          <a:noFill/>
          <a:ln w="9525">
            <a:noFill/>
            <a:miter lim="800000"/>
            <a:headEnd/>
            <a:tailEnd/>
          </a:ln>
        </p:spPr>
      </p:pic>
      <p:sp>
        <p:nvSpPr>
          <p:cNvPr id="68611" name="Szövegdoboz 2"/>
          <p:cNvSpPr txBox="1">
            <a:spLocks noChangeArrowheads="1"/>
          </p:cNvSpPr>
          <p:nvPr/>
        </p:nvSpPr>
        <p:spPr bwMode="auto">
          <a:xfrm>
            <a:off x="377825" y="457200"/>
            <a:ext cx="3084513" cy="523875"/>
          </a:xfrm>
          <a:prstGeom prst="rect">
            <a:avLst/>
          </a:prstGeom>
          <a:noFill/>
          <a:ln w="9525">
            <a:noFill/>
            <a:miter lim="800000"/>
            <a:headEnd/>
            <a:tailEnd/>
          </a:ln>
        </p:spPr>
        <p:txBody>
          <a:bodyPr wrap="none">
            <a:spAutoFit/>
          </a:bodyPr>
          <a:lstStyle/>
          <a:p>
            <a:r>
              <a:rPr lang="hu-HU" sz="2800">
                <a:solidFill>
                  <a:schemeClr val="accent1"/>
                </a:solidFill>
              </a:rPr>
              <a:t>Összefoglaló ábra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idx="1"/>
          </p:nvPr>
        </p:nvSpPr>
        <p:spPr>
          <a:xfrm>
            <a:off x="441325" y="1404938"/>
            <a:ext cx="8053388" cy="4505325"/>
          </a:xfrm>
        </p:spPr>
        <p:txBody>
          <a:bodyPr/>
          <a:lstStyle/>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a:buClr>
                <a:schemeClr val="accent1"/>
              </a:buClr>
              <a:buFont typeface="Wingdings" pitchFamily="2" charset="2"/>
              <a:buChar char="§"/>
              <a:defRPr/>
            </a:pPr>
            <a:endParaRPr lang="hu-HU" sz="1800" dirty="0" smtClean="0">
              <a:solidFill>
                <a:schemeClr val="tx1"/>
              </a:solidFill>
            </a:endParaRPr>
          </a:p>
          <a:p>
            <a:pPr marL="0" indent="0">
              <a:buClr>
                <a:schemeClr val="accent1"/>
              </a:buClr>
              <a:defRPr/>
            </a:pPr>
            <a:r>
              <a:rPr lang="hu-HU" sz="1600" dirty="0" smtClean="0">
                <a:solidFill>
                  <a:schemeClr val="tx1"/>
                </a:solidFill>
              </a:rPr>
              <a:t>	</a:t>
            </a:r>
          </a:p>
        </p:txBody>
      </p:sp>
      <p:sp>
        <p:nvSpPr>
          <p:cNvPr id="5124" name="Rectangle 5"/>
          <p:cNvSpPr>
            <a:spLocks noGrp="1" noChangeArrowheads="1"/>
          </p:cNvSpPr>
          <p:nvPr>
            <p:ph type="title"/>
          </p:nvPr>
        </p:nvSpPr>
        <p:spPr>
          <a:xfrm>
            <a:off x="460375" y="777875"/>
            <a:ext cx="7212013" cy="677863"/>
          </a:xfrm>
        </p:spPr>
        <p:txBody>
          <a:bodyPr/>
          <a:lstStyle/>
          <a:p>
            <a:pPr eaLnBrk="1" hangingPunct="1"/>
            <a:r>
              <a:rPr lang="hu-HU" smtClean="0"/>
              <a:t>Értékesítést segítő nyomtatványok, ügyféldokumentumok</a:t>
            </a:r>
            <a:endParaRPr lang="en-US" smtClean="0"/>
          </a:p>
        </p:txBody>
      </p:sp>
      <p:graphicFrame>
        <p:nvGraphicFramePr>
          <p:cNvPr id="5122" name="Object 5"/>
          <p:cNvGraphicFramePr>
            <a:graphicFrameLocks noChangeAspect="1"/>
          </p:cNvGraphicFramePr>
          <p:nvPr/>
        </p:nvGraphicFramePr>
        <p:xfrm>
          <a:off x="441325" y="1404938"/>
          <a:ext cx="2174875" cy="2801937"/>
        </p:xfrm>
        <a:graphic>
          <a:graphicData uri="http://schemas.openxmlformats.org/presentationml/2006/ole">
            <p:oleObj spid="_x0000_s145410" name="Acrobat Document" r:id="rId4" imgW="5288261" imgH="6812051" progId="AcroExch.Document.7">
              <p:embed/>
            </p:oleObj>
          </a:graphicData>
        </a:graphic>
      </p:graphicFrame>
      <p:pic>
        <p:nvPicPr>
          <p:cNvPr id="5125" name="Picture 6"/>
          <p:cNvPicPr>
            <a:picLocks noChangeAspect="1" noChangeArrowheads="1"/>
          </p:cNvPicPr>
          <p:nvPr/>
        </p:nvPicPr>
        <p:blipFill>
          <a:blip r:embed="rId5" cstate="print"/>
          <a:srcRect/>
          <a:stretch>
            <a:fillRect/>
          </a:stretch>
        </p:blipFill>
        <p:spPr bwMode="auto">
          <a:xfrm>
            <a:off x="5202238" y="2027238"/>
            <a:ext cx="1293812" cy="2746375"/>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6708775" y="1098550"/>
            <a:ext cx="1925638" cy="2724150"/>
          </a:xfrm>
          <a:prstGeom prst="rect">
            <a:avLst/>
          </a:prstGeom>
          <a:noFill/>
          <a:ln w="9525">
            <a:solidFill>
              <a:schemeClr val="accent1"/>
            </a:solidFill>
            <a:miter lim="800000"/>
            <a:headEnd/>
            <a:tailEnd/>
          </a:ln>
        </p:spPr>
      </p:pic>
      <p:sp>
        <p:nvSpPr>
          <p:cNvPr id="5127" name="Szövegdoboz 7"/>
          <p:cNvSpPr txBox="1">
            <a:spLocks noChangeArrowheads="1"/>
          </p:cNvSpPr>
          <p:nvPr/>
        </p:nvSpPr>
        <p:spPr bwMode="auto">
          <a:xfrm>
            <a:off x="322263" y="4206875"/>
            <a:ext cx="2146300" cy="738188"/>
          </a:xfrm>
          <a:prstGeom prst="rect">
            <a:avLst/>
          </a:prstGeom>
          <a:noFill/>
          <a:ln w="9525">
            <a:noFill/>
            <a:miter lim="800000"/>
            <a:headEnd/>
            <a:tailEnd/>
          </a:ln>
        </p:spPr>
        <p:txBody>
          <a:bodyPr>
            <a:spAutoFit/>
          </a:bodyPr>
          <a:lstStyle/>
          <a:p>
            <a:r>
              <a:rPr lang="hu-HU" sz="1400"/>
              <a:t>Ügyfél-tájékoztató és szerződési feltételek (AHB-12920)</a:t>
            </a:r>
          </a:p>
        </p:txBody>
      </p:sp>
      <p:sp>
        <p:nvSpPr>
          <p:cNvPr id="5128" name="Szövegdoboz 8"/>
          <p:cNvSpPr txBox="1">
            <a:spLocks noChangeArrowheads="1"/>
          </p:cNvSpPr>
          <p:nvPr/>
        </p:nvSpPr>
        <p:spPr bwMode="auto">
          <a:xfrm>
            <a:off x="5151438" y="4773613"/>
            <a:ext cx="1577975" cy="523875"/>
          </a:xfrm>
          <a:prstGeom prst="rect">
            <a:avLst/>
          </a:prstGeom>
          <a:noFill/>
          <a:ln w="9525">
            <a:noFill/>
            <a:miter lim="800000"/>
            <a:headEnd/>
            <a:tailEnd/>
          </a:ln>
        </p:spPr>
        <p:txBody>
          <a:bodyPr>
            <a:spAutoFit/>
          </a:bodyPr>
          <a:lstStyle/>
          <a:p>
            <a:r>
              <a:rPr lang="hu-HU" sz="1400"/>
              <a:t>Szóróanyag (AHB-00295)</a:t>
            </a:r>
          </a:p>
        </p:txBody>
      </p:sp>
      <p:sp>
        <p:nvSpPr>
          <p:cNvPr id="5129" name="Szövegdoboz 9"/>
          <p:cNvSpPr txBox="1">
            <a:spLocks noChangeArrowheads="1"/>
          </p:cNvSpPr>
          <p:nvPr/>
        </p:nvSpPr>
        <p:spPr bwMode="auto">
          <a:xfrm>
            <a:off x="4897438" y="1455738"/>
            <a:ext cx="2136775" cy="306387"/>
          </a:xfrm>
          <a:prstGeom prst="rect">
            <a:avLst/>
          </a:prstGeom>
          <a:noFill/>
          <a:ln w="9525">
            <a:noFill/>
            <a:miter lim="800000"/>
            <a:headEnd/>
            <a:tailEnd/>
          </a:ln>
        </p:spPr>
        <p:txBody>
          <a:bodyPr>
            <a:spAutoFit/>
          </a:bodyPr>
          <a:lstStyle/>
          <a:p>
            <a:r>
              <a:rPr lang="hu-HU" sz="1400"/>
              <a:t>Értékesítési segédlet</a:t>
            </a:r>
          </a:p>
        </p:txBody>
      </p:sp>
      <p:pic>
        <p:nvPicPr>
          <p:cNvPr id="5130" name="Picture 7"/>
          <p:cNvPicPr>
            <a:picLocks noChangeAspect="1" noChangeArrowheads="1"/>
          </p:cNvPicPr>
          <p:nvPr/>
        </p:nvPicPr>
        <p:blipFill>
          <a:blip r:embed="rId7" cstate="print"/>
          <a:srcRect/>
          <a:stretch>
            <a:fillRect/>
          </a:stretch>
        </p:blipFill>
        <p:spPr bwMode="auto">
          <a:xfrm>
            <a:off x="2752725" y="2027238"/>
            <a:ext cx="1797050" cy="2541587"/>
          </a:xfrm>
          <a:prstGeom prst="rect">
            <a:avLst/>
          </a:prstGeom>
          <a:noFill/>
          <a:ln w="9525">
            <a:solidFill>
              <a:schemeClr val="accent1"/>
            </a:solidFill>
            <a:miter lim="800000"/>
            <a:headEnd/>
            <a:tailEnd/>
          </a:ln>
        </p:spPr>
      </p:pic>
      <p:pic>
        <p:nvPicPr>
          <p:cNvPr id="5131" name="Picture 8"/>
          <p:cNvPicPr>
            <a:picLocks noChangeAspect="1" noChangeArrowheads="1"/>
          </p:cNvPicPr>
          <p:nvPr/>
        </p:nvPicPr>
        <p:blipFill>
          <a:blip r:embed="rId8" cstate="print"/>
          <a:srcRect/>
          <a:stretch>
            <a:fillRect/>
          </a:stretch>
        </p:blipFill>
        <p:spPr bwMode="auto">
          <a:xfrm>
            <a:off x="3143250" y="2754313"/>
            <a:ext cx="1798638" cy="2543175"/>
          </a:xfrm>
          <a:prstGeom prst="rect">
            <a:avLst/>
          </a:prstGeom>
          <a:noFill/>
          <a:ln w="9525">
            <a:solidFill>
              <a:schemeClr val="accent1"/>
            </a:solidFill>
            <a:miter lim="800000"/>
            <a:headEnd/>
            <a:tailEnd/>
          </a:ln>
        </p:spPr>
      </p:pic>
      <p:sp>
        <p:nvSpPr>
          <p:cNvPr id="5132" name="Szövegdoboz 12"/>
          <p:cNvSpPr txBox="1">
            <a:spLocks noChangeArrowheads="1"/>
          </p:cNvSpPr>
          <p:nvPr/>
        </p:nvSpPr>
        <p:spPr bwMode="auto">
          <a:xfrm>
            <a:off x="2468563" y="5297488"/>
            <a:ext cx="2252662" cy="506412"/>
          </a:xfrm>
          <a:prstGeom prst="rect">
            <a:avLst/>
          </a:prstGeom>
          <a:noFill/>
          <a:ln w="9525">
            <a:noFill/>
            <a:miter lim="800000"/>
            <a:headEnd/>
            <a:tailEnd/>
          </a:ln>
        </p:spPr>
        <p:txBody>
          <a:bodyPr>
            <a:spAutoFit/>
          </a:bodyPr>
          <a:lstStyle/>
          <a:p>
            <a:r>
              <a:rPr lang="hu-HU" sz="1400"/>
              <a:t>Egylapos ajánlat </a:t>
            </a:r>
          </a:p>
          <a:p>
            <a:r>
              <a:rPr lang="hu-HU" sz="1300"/>
              <a:t>(AHE-12902, AHB-12902)</a:t>
            </a:r>
          </a:p>
        </p:txBody>
      </p:sp>
      <p:pic>
        <p:nvPicPr>
          <p:cNvPr id="5133" name="Picture 12"/>
          <p:cNvPicPr>
            <a:picLocks noChangeAspect="1" noChangeArrowheads="1"/>
          </p:cNvPicPr>
          <p:nvPr/>
        </p:nvPicPr>
        <p:blipFill>
          <a:blip r:embed="rId9" cstate="print"/>
          <a:srcRect/>
          <a:stretch>
            <a:fillRect/>
          </a:stretch>
        </p:blipFill>
        <p:spPr bwMode="auto">
          <a:xfrm>
            <a:off x="6902450" y="3956050"/>
            <a:ext cx="1912938" cy="2706688"/>
          </a:xfrm>
          <a:prstGeom prst="rect">
            <a:avLst/>
          </a:prstGeom>
          <a:noFill/>
          <a:ln w="9525">
            <a:noFill/>
            <a:miter lim="800000"/>
            <a:headEnd/>
            <a:tailEnd/>
          </a:ln>
        </p:spPr>
      </p:pic>
      <p:sp>
        <p:nvSpPr>
          <p:cNvPr id="5134" name="Szövegdoboz 17"/>
          <p:cNvSpPr txBox="1">
            <a:spLocks noChangeArrowheads="1"/>
          </p:cNvSpPr>
          <p:nvPr/>
        </p:nvSpPr>
        <p:spPr bwMode="auto">
          <a:xfrm>
            <a:off x="6138863" y="6324600"/>
            <a:ext cx="1528762" cy="338138"/>
          </a:xfrm>
          <a:prstGeom prst="rect">
            <a:avLst/>
          </a:prstGeom>
          <a:noFill/>
          <a:ln w="9525">
            <a:noFill/>
            <a:miter lim="800000"/>
            <a:headEnd/>
            <a:tailEnd/>
          </a:ln>
        </p:spPr>
        <p:txBody>
          <a:bodyPr>
            <a:spAutoFit/>
          </a:bodyPr>
          <a:lstStyle/>
          <a:p>
            <a:r>
              <a:rPr lang="hu-HU"/>
              <a:t>Plakát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8313" y="404813"/>
            <a:ext cx="6264275" cy="685800"/>
          </a:xfrm>
        </p:spPr>
        <p:txBody>
          <a:bodyPr/>
          <a:lstStyle/>
          <a:p>
            <a:r>
              <a:rPr lang="hu-HU" sz="2800" smtClean="0"/>
              <a:t>Nyomtatványok</a:t>
            </a:r>
          </a:p>
        </p:txBody>
      </p:sp>
      <p:sp>
        <p:nvSpPr>
          <p:cNvPr id="111619" name="Rectangle 3"/>
          <p:cNvSpPr>
            <a:spLocks noGrp="1" noChangeArrowheads="1"/>
          </p:cNvSpPr>
          <p:nvPr>
            <p:ph type="body" idx="1"/>
          </p:nvPr>
        </p:nvSpPr>
        <p:spPr>
          <a:xfrm>
            <a:off x="539750" y="2492375"/>
            <a:ext cx="7127875" cy="3457575"/>
          </a:xfrm>
          <a:noFill/>
        </p:spPr>
        <p:txBody>
          <a:bodyPr/>
          <a:lstStyle/>
          <a:p>
            <a:pPr marL="0" indent="0">
              <a:buClr>
                <a:schemeClr val="tx1"/>
              </a:buClr>
              <a:buFontTx/>
              <a:buChar char="•"/>
            </a:pPr>
            <a:r>
              <a:rPr lang="hu-HU" sz="2400" smtClean="0"/>
              <a:t> </a:t>
            </a:r>
            <a:r>
              <a:rPr lang="hu-HU" sz="2000" smtClean="0">
                <a:solidFill>
                  <a:schemeClr val="tx1"/>
                </a:solidFill>
              </a:rPr>
              <a:t>Ajánlat - ALOÉ</a:t>
            </a:r>
          </a:p>
          <a:p>
            <a:pPr marL="0" indent="0">
              <a:buFontTx/>
              <a:buChar char="•"/>
            </a:pPr>
            <a:r>
              <a:rPr lang="hu-HU" sz="2000" smtClean="0">
                <a:solidFill>
                  <a:schemeClr val="tx1"/>
                </a:solidFill>
              </a:rPr>
              <a:t> Ügyfélnyilatkozatok</a:t>
            </a:r>
          </a:p>
          <a:p>
            <a:pPr marL="0" indent="0">
              <a:buFontTx/>
              <a:buChar char="•"/>
            </a:pPr>
            <a:r>
              <a:rPr lang="hu-HU" sz="2000" smtClean="0">
                <a:solidFill>
                  <a:schemeClr val="tx1"/>
                </a:solidFill>
              </a:rPr>
              <a:t> Alkuszi megbízás</a:t>
            </a:r>
          </a:p>
          <a:p>
            <a:pPr marL="0" indent="0">
              <a:buFontTx/>
              <a:buChar char="•"/>
            </a:pPr>
            <a:r>
              <a:rPr lang="hu-HU" sz="2000" smtClean="0">
                <a:solidFill>
                  <a:schemeClr val="tx1"/>
                </a:solidFill>
              </a:rPr>
              <a:t> Nagykockázatok esetén:</a:t>
            </a:r>
          </a:p>
          <a:p>
            <a:pPr lvl="4"/>
            <a:r>
              <a:rPr lang="hu-HU" sz="2000" smtClean="0"/>
              <a:t>Helyszíni kockázat-felmérési adatlap</a:t>
            </a:r>
          </a:p>
          <a:p>
            <a:pPr lvl="4"/>
            <a:r>
              <a:rPr lang="hu-HU" sz="2000" smtClean="0"/>
              <a:t>Egyedi záradék </a:t>
            </a:r>
          </a:p>
          <a:p>
            <a:pPr lvl="2">
              <a:buClr>
                <a:schemeClr val="tx1"/>
              </a:buClr>
              <a:buFontTx/>
              <a:buChar char="•"/>
            </a:pPr>
            <a:r>
              <a:rPr lang="hu-HU" sz="2000" smtClean="0"/>
              <a:t>Felhatalmazás csoportos beszedési megbízás teljesítésére</a:t>
            </a:r>
          </a:p>
          <a:p>
            <a:pPr lvl="2">
              <a:buClr>
                <a:schemeClr val="tx1"/>
              </a:buClr>
              <a:buFontTx/>
              <a:buChar char="•"/>
            </a:pPr>
            <a:r>
              <a:rPr lang="hu-HU" sz="2000" smtClean="0"/>
              <a:t>Banki engedményezésre nyilatkozat</a:t>
            </a:r>
          </a:p>
          <a:p>
            <a:pPr marL="0" indent="0"/>
            <a:endParaRPr lang="hu-HU" sz="1800" smtClean="0">
              <a:solidFill>
                <a:schemeClr val="tx1"/>
              </a:solidFill>
            </a:endParaRPr>
          </a:p>
        </p:txBody>
      </p:sp>
      <p:sp>
        <p:nvSpPr>
          <p:cNvPr id="111620"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20E50EFF-7E13-4C32-8A28-E71BDDE46B42}" type="slidenum">
              <a:rPr lang="en-US" sz="800">
                <a:solidFill>
                  <a:schemeClr val="accent1"/>
                </a:solidFill>
              </a:rPr>
              <a:pPr algn="r" defTabSz="784225" eaLnBrk="0" hangingPunct="0">
                <a:spcAft>
                  <a:spcPct val="0"/>
                </a:spcAft>
                <a:buClrTx/>
                <a:buFontTx/>
                <a:buNone/>
              </a:pPr>
              <a:t>32</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pic>
        <p:nvPicPr>
          <p:cNvPr id="111621" name="Kép 6" descr="ALA_dosszie.JPG"/>
          <p:cNvPicPr>
            <a:picLocks noChangeAspect="1"/>
          </p:cNvPicPr>
          <p:nvPr/>
        </p:nvPicPr>
        <p:blipFill>
          <a:blip r:embed="rId3" cstate="print"/>
          <a:srcRect/>
          <a:stretch>
            <a:fillRect/>
          </a:stretch>
        </p:blipFill>
        <p:spPr bwMode="auto">
          <a:xfrm>
            <a:off x="5764213" y="1593850"/>
            <a:ext cx="220662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39750" y="404813"/>
            <a:ext cx="2808288" cy="685800"/>
          </a:xfrm>
        </p:spPr>
        <p:txBody>
          <a:bodyPr/>
          <a:lstStyle/>
          <a:p>
            <a:r>
              <a:rPr lang="hu-HU" sz="2800" smtClean="0"/>
              <a:t>Munkafolyamat</a:t>
            </a:r>
          </a:p>
        </p:txBody>
      </p:sp>
      <p:sp>
        <p:nvSpPr>
          <p:cNvPr id="112643" name="Rectangle 3"/>
          <p:cNvSpPr>
            <a:spLocks noGrp="1" noChangeArrowheads="1"/>
          </p:cNvSpPr>
          <p:nvPr>
            <p:ph type="body" idx="1"/>
          </p:nvPr>
        </p:nvSpPr>
        <p:spPr>
          <a:xfrm>
            <a:off x="468313" y="1341438"/>
            <a:ext cx="8207375" cy="4895850"/>
          </a:xfrm>
          <a:noFill/>
        </p:spPr>
        <p:txBody>
          <a:bodyPr/>
          <a:lstStyle/>
          <a:p>
            <a:pPr marL="0" indent="0">
              <a:buClr>
                <a:schemeClr val="tx1"/>
              </a:buClr>
              <a:buFontTx/>
              <a:buChar char="•"/>
            </a:pPr>
            <a:r>
              <a:rPr lang="hu-HU" sz="2000" smtClean="0"/>
              <a:t> Nagykockázatok kivételével </a:t>
            </a:r>
          </a:p>
          <a:p>
            <a:pPr lvl="3">
              <a:buClr>
                <a:schemeClr val="tx1"/>
              </a:buClr>
            </a:pPr>
            <a:r>
              <a:rPr lang="hu-HU" sz="1800" smtClean="0"/>
              <a:t>ALOÉ folyamat, ajánlat szerződéssé válik</a:t>
            </a:r>
          </a:p>
          <a:p>
            <a:pPr marL="0" indent="0">
              <a:buFontTx/>
              <a:buChar char="•"/>
            </a:pPr>
            <a:r>
              <a:rPr lang="hu-HU" sz="2000" smtClean="0">
                <a:solidFill>
                  <a:schemeClr val="tx1"/>
                </a:solidFill>
              </a:rPr>
              <a:t> </a:t>
            </a:r>
            <a:r>
              <a:rPr lang="hu-HU" sz="2000" smtClean="0"/>
              <a:t>Nagykockázatok esetén</a:t>
            </a:r>
          </a:p>
          <a:p>
            <a:pPr lvl="3"/>
            <a:r>
              <a:rPr lang="hu-HU" sz="1800" smtClean="0"/>
              <a:t>Ajánlat továbbítása ALOÉ-ban, ajánlat nem válik szerződéssé</a:t>
            </a:r>
          </a:p>
          <a:p>
            <a:pPr lvl="3"/>
            <a:r>
              <a:rPr lang="hu-HU" sz="1800" smtClean="0"/>
              <a:t>Beérkezést követően kockázatfelmérő azonnal értesítést küld a helyszíni szemle igényről</a:t>
            </a:r>
          </a:p>
          <a:p>
            <a:pPr lvl="3"/>
            <a:r>
              <a:rPr lang="hu-HU" sz="1800" smtClean="0"/>
              <a:t>Helyszíni szemlét végző felveszi a kapcsolatot az ügyféllel</a:t>
            </a:r>
          </a:p>
          <a:p>
            <a:pPr lvl="3"/>
            <a:r>
              <a:rPr lang="hu-HU" sz="1800" smtClean="0"/>
              <a:t>Helyszíni szemle</a:t>
            </a:r>
          </a:p>
          <a:p>
            <a:pPr lvl="3"/>
            <a:r>
              <a:rPr lang="hu-HU" sz="1800" smtClean="0"/>
              <a:t>Kockázat-elbírálás</a:t>
            </a:r>
          </a:p>
          <a:p>
            <a:pPr lvl="3"/>
            <a:r>
              <a:rPr lang="hu-HU" sz="1800" smtClean="0"/>
              <a:t>Ajánlat szerződéssé válik</a:t>
            </a:r>
          </a:p>
          <a:p>
            <a:pPr marL="0" indent="0" algn="ctr">
              <a:lnSpc>
                <a:spcPct val="90000"/>
              </a:lnSpc>
            </a:pPr>
            <a:r>
              <a:rPr lang="hu-HU" sz="2000" smtClean="0">
                <a:solidFill>
                  <a:schemeClr val="tx1"/>
                </a:solidFill>
              </a:rPr>
              <a:t> </a:t>
            </a:r>
            <a:r>
              <a:rPr lang="hu-HU" sz="1600" smtClean="0">
                <a:solidFill>
                  <a:schemeClr val="tx1"/>
                </a:solidFill>
              </a:rPr>
              <a:t> </a:t>
            </a:r>
          </a:p>
          <a:p>
            <a:pPr marL="0" indent="0" algn="ctr">
              <a:lnSpc>
                <a:spcPct val="90000"/>
              </a:lnSpc>
            </a:pPr>
            <a:endParaRPr lang="hu-HU" sz="1600" smtClean="0"/>
          </a:p>
          <a:p>
            <a:pPr marL="0" indent="0" algn="ctr">
              <a:lnSpc>
                <a:spcPct val="90000"/>
              </a:lnSpc>
            </a:pPr>
            <a:r>
              <a:rPr lang="hu-HU" sz="1800" smtClean="0"/>
              <a:t>Az ügyfél elérhetősége érdekében az ajánlaton rögzíteni kell a telefonszámot!</a:t>
            </a:r>
          </a:p>
          <a:p>
            <a:pPr marL="0" indent="0">
              <a:lnSpc>
                <a:spcPct val="90000"/>
              </a:lnSpc>
            </a:pPr>
            <a:r>
              <a:rPr lang="hu-HU" sz="1400" smtClean="0">
                <a:solidFill>
                  <a:schemeClr val="tx1"/>
                </a:solidFill>
              </a:rPr>
              <a:t> </a:t>
            </a:r>
          </a:p>
        </p:txBody>
      </p:sp>
      <p:sp>
        <p:nvSpPr>
          <p:cNvPr id="112644"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1BD8900F-6A10-487F-AF00-5BA86AC42557}" type="slidenum">
              <a:rPr lang="en-US" sz="800">
                <a:solidFill>
                  <a:schemeClr val="accent1"/>
                </a:solidFill>
              </a:rPr>
              <a:pPr algn="r" defTabSz="784225" eaLnBrk="0" hangingPunct="0">
                <a:spcAft>
                  <a:spcPct val="0"/>
                </a:spcAft>
                <a:buClrTx/>
                <a:buFontTx/>
                <a:buNone/>
              </a:pPr>
              <a:t>33</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pic>
        <p:nvPicPr>
          <p:cNvPr id="112645" name="Kép 7" descr="carriers_insurance_policy_picture_cropped.jpg"/>
          <p:cNvPicPr>
            <a:picLocks noChangeAspect="1"/>
          </p:cNvPicPr>
          <p:nvPr/>
        </p:nvPicPr>
        <p:blipFill>
          <a:blip r:embed="rId3" cstate="print"/>
          <a:srcRect/>
          <a:stretch>
            <a:fillRect/>
          </a:stretch>
        </p:blipFill>
        <p:spPr bwMode="auto">
          <a:xfrm>
            <a:off x="4067175" y="4076700"/>
            <a:ext cx="4392613"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2"/>
          <p:cNvSpPr>
            <a:spLocks noChangeArrowheads="1"/>
          </p:cNvSpPr>
          <p:nvPr/>
        </p:nvSpPr>
        <p:spPr bwMode="auto">
          <a:xfrm>
            <a:off x="123825" y="123825"/>
            <a:ext cx="8886825" cy="5961063"/>
          </a:xfrm>
          <a:prstGeom prst="rect">
            <a:avLst/>
          </a:prstGeom>
          <a:solidFill>
            <a:schemeClr val="bg1"/>
          </a:solidFill>
          <a:ln w="9525">
            <a:noFill/>
            <a:miter lim="800000"/>
            <a:headEnd/>
            <a:tailEnd/>
          </a:ln>
        </p:spPr>
        <p:txBody>
          <a:bodyPr wrap="none" anchor="ctr"/>
          <a:lstStyle/>
          <a:p>
            <a:endParaRPr lang="en-US"/>
          </a:p>
        </p:txBody>
      </p:sp>
      <p:sp>
        <p:nvSpPr>
          <p:cNvPr id="160771" name="Rectangle 21"/>
          <p:cNvSpPr>
            <a:spLocks noChangeArrowheads="1"/>
          </p:cNvSpPr>
          <p:nvPr/>
        </p:nvSpPr>
        <p:spPr bwMode="auto">
          <a:xfrm>
            <a:off x="0" y="0"/>
            <a:ext cx="9144000" cy="6858000"/>
          </a:xfrm>
          <a:prstGeom prst="rect">
            <a:avLst/>
          </a:prstGeom>
          <a:solidFill>
            <a:srgbClr val="D9D9D9"/>
          </a:solidFill>
          <a:ln w="9525">
            <a:noFill/>
            <a:miter lim="800000"/>
            <a:headEnd/>
            <a:tailEnd/>
          </a:ln>
        </p:spPr>
        <p:txBody>
          <a:bodyPr wrap="none" anchor="ctr"/>
          <a:lstStyle/>
          <a:p>
            <a:endParaRPr lang="en-US"/>
          </a:p>
        </p:txBody>
      </p:sp>
      <p:sp>
        <p:nvSpPr>
          <p:cNvPr id="160772" name="Dátum helye 1"/>
          <p:cNvSpPr txBox="1">
            <a:spLocks noGrp="1"/>
          </p:cNvSpPr>
          <p:nvPr/>
        </p:nvSpPr>
        <p:spPr bwMode="gray">
          <a:xfrm>
            <a:off x="457200" y="6308725"/>
            <a:ext cx="2122488" cy="549275"/>
          </a:xfrm>
          <a:prstGeom prst="rect">
            <a:avLst/>
          </a:prstGeom>
          <a:noFill/>
          <a:ln w="9525">
            <a:noFill/>
            <a:miter lim="800000"/>
            <a:headEnd/>
            <a:tailEnd/>
          </a:ln>
        </p:spPr>
        <p:txBody>
          <a:bodyPr wrap="none" lIns="0" tIns="90000" rIns="0" bIns="0"/>
          <a:lstStyle/>
          <a:p>
            <a:pPr algn="l" defTabSz="784225" eaLnBrk="0" hangingPunct="0">
              <a:spcAft>
                <a:spcPct val="0"/>
              </a:spcAft>
              <a:buClrTx/>
              <a:buFontTx/>
              <a:buNone/>
            </a:pPr>
            <a:endParaRPr lang="en-US" sz="800">
              <a:solidFill>
                <a:schemeClr val="accent1"/>
              </a:solidFill>
            </a:endParaRPr>
          </a:p>
          <a:p>
            <a:pPr algn="l" defTabSz="784225" eaLnBrk="0" hangingPunct="0">
              <a:spcAft>
                <a:spcPct val="0"/>
              </a:spcAft>
              <a:buClrTx/>
              <a:buFontTx/>
              <a:buNone/>
            </a:pPr>
            <a:endParaRPr lang="en-US" sz="800">
              <a:solidFill>
                <a:schemeClr val="accent1"/>
              </a:solidFill>
            </a:endParaRPr>
          </a:p>
        </p:txBody>
      </p:sp>
      <p:sp>
        <p:nvSpPr>
          <p:cNvPr id="160773" name="Dia számának helye 2"/>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723084D0-AF8A-4423-A8BD-04FD05E91F78}" type="slidenum">
              <a:rPr lang="en-US" sz="800">
                <a:solidFill>
                  <a:schemeClr val="accent1"/>
                </a:solidFill>
              </a:rPr>
              <a:pPr algn="r" defTabSz="784225" eaLnBrk="0" hangingPunct="0">
                <a:spcAft>
                  <a:spcPct val="0"/>
                </a:spcAft>
                <a:buClrTx/>
                <a:buFontTx/>
                <a:buNone/>
              </a:pPr>
              <a:t>34</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
        <p:nvSpPr>
          <p:cNvPr id="160774" name="Text Box 3"/>
          <p:cNvSpPr txBox="1">
            <a:spLocks noChangeArrowheads="1"/>
          </p:cNvSpPr>
          <p:nvPr/>
        </p:nvSpPr>
        <p:spPr bwMode="gray">
          <a:xfrm>
            <a:off x="468313" y="0"/>
            <a:ext cx="6770687" cy="533400"/>
          </a:xfrm>
          <a:prstGeom prst="rect">
            <a:avLst/>
          </a:prstGeom>
          <a:noFill/>
          <a:ln w="9525">
            <a:noFill/>
            <a:miter lim="800000"/>
            <a:headEnd/>
            <a:tailEnd/>
          </a:ln>
        </p:spPr>
        <p:txBody>
          <a:bodyPr wrap="none" lIns="0" tIns="331200" rIns="0" bIns="0"/>
          <a:lstStyle/>
          <a:p>
            <a:pPr algn="l" defTabSz="784225" eaLnBrk="0" hangingPunct="0">
              <a:spcAft>
                <a:spcPct val="0"/>
              </a:spcAft>
              <a:buClrTx/>
              <a:buFontTx/>
              <a:buNone/>
            </a:pPr>
            <a:endParaRPr lang="en-US" sz="1000">
              <a:solidFill>
                <a:schemeClr val="bg1"/>
              </a:solidFill>
            </a:endParaRPr>
          </a:p>
        </p:txBody>
      </p:sp>
      <p:pic>
        <p:nvPicPr>
          <p:cNvPr id="160775" name="Picture 12" descr="Logo"/>
          <p:cNvPicPr>
            <a:picLocks noChangeAspect="1" noChangeArrowheads="1"/>
          </p:cNvPicPr>
          <p:nvPr/>
        </p:nvPicPr>
        <p:blipFill>
          <a:blip r:embed="rId3" cstate="print"/>
          <a:srcRect/>
          <a:stretch>
            <a:fillRect/>
          </a:stretch>
        </p:blipFill>
        <p:spPr bwMode="gray">
          <a:xfrm>
            <a:off x="7223125" y="6175375"/>
            <a:ext cx="1395413" cy="363538"/>
          </a:xfrm>
          <a:prstGeom prst="rect">
            <a:avLst/>
          </a:prstGeom>
          <a:noFill/>
          <a:ln w="9525">
            <a:noFill/>
            <a:miter lim="800000"/>
            <a:headEnd/>
            <a:tailEnd/>
          </a:ln>
        </p:spPr>
      </p:pic>
      <p:sp>
        <p:nvSpPr>
          <p:cNvPr id="160776" name="Rectangle 21"/>
          <p:cNvSpPr>
            <a:spLocks noChangeArrowheads="1"/>
          </p:cNvSpPr>
          <p:nvPr/>
        </p:nvSpPr>
        <p:spPr bwMode="auto">
          <a:xfrm>
            <a:off x="136525" y="115888"/>
            <a:ext cx="8856663" cy="5976937"/>
          </a:xfrm>
          <a:prstGeom prst="rect">
            <a:avLst/>
          </a:prstGeom>
          <a:solidFill>
            <a:schemeClr val="bg1"/>
          </a:solidFill>
          <a:ln w="9525">
            <a:noFill/>
            <a:miter lim="800000"/>
            <a:headEnd/>
            <a:tailEnd/>
          </a:ln>
        </p:spPr>
        <p:txBody>
          <a:bodyPr wrap="none" anchor="ctr"/>
          <a:lstStyle/>
          <a:p>
            <a:endParaRPr lang="en-US"/>
          </a:p>
        </p:txBody>
      </p:sp>
      <p:sp>
        <p:nvSpPr>
          <p:cNvPr id="160777" name="Freeform 24"/>
          <p:cNvSpPr>
            <a:spLocks/>
          </p:cNvSpPr>
          <p:nvPr/>
        </p:nvSpPr>
        <p:spPr bwMode="auto">
          <a:xfrm>
            <a:off x="430213" y="523875"/>
            <a:ext cx="3421062" cy="340995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 name="T18" fmla="*/ 0 w 2322"/>
              <a:gd name="T19" fmla="*/ 0 h 2304"/>
              <a:gd name="T20" fmla="*/ 2322 w 2322"/>
              <a:gd name="T21" fmla="*/ 2304 h 2304"/>
            </a:gdLst>
            <a:ahLst/>
            <a:cxnLst>
              <a:cxn ang="T12">
                <a:pos x="T0" y="T1"/>
              </a:cxn>
              <a:cxn ang="T13">
                <a:pos x="T2" y="T3"/>
              </a:cxn>
              <a:cxn ang="T14">
                <a:pos x="T4" y="T5"/>
              </a:cxn>
              <a:cxn ang="T15">
                <a:pos x="T6" y="T7"/>
              </a:cxn>
              <a:cxn ang="T16">
                <a:pos x="T8" y="T9"/>
              </a:cxn>
              <a:cxn ang="T17">
                <a:pos x="T10" y="T11"/>
              </a:cxn>
            </a:cxnLst>
            <a:rect l="T18" t="T19" r="T20" b="T21"/>
            <a:pathLst>
              <a:path w="2322" h="2304">
                <a:moveTo>
                  <a:pt x="0" y="2304"/>
                </a:moveTo>
                <a:lnTo>
                  <a:pt x="2010" y="2304"/>
                </a:lnTo>
                <a:lnTo>
                  <a:pt x="2322" y="1992"/>
                </a:lnTo>
                <a:lnTo>
                  <a:pt x="2322" y="0"/>
                </a:lnTo>
                <a:lnTo>
                  <a:pt x="0" y="0"/>
                </a:lnTo>
                <a:lnTo>
                  <a:pt x="0" y="2304"/>
                </a:lnTo>
                <a:close/>
              </a:path>
            </a:pathLst>
          </a:custGeom>
          <a:solidFill>
            <a:schemeClr val="accent1"/>
          </a:solidFill>
          <a:ln w="9525">
            <a:noFill/>
            <a:round/>
            <a:headEnd/>
            <a:tailEnd/>
          </a:ln>
        </p:spPr>
        <p:txBody>
          <a:bodyPr/>
          <a:lstStyle/>
          <a:p>
            <a:endParaRPr lang="hu-HU"/>
          </a:p>
        </p:txBody>
      </p:sp>
      <p:sp>
        <p:nvSpPr>
          <p:cNvPr id="160778" name="Rectangle 3"/>
          <p:cNvSpPr txBox="1">
            <a:spLocks noChangeArrowheads="1"/>
          </p:cNvSpPr>
          <p:nvPr/>
        </p:nvSpPr>
        <p:spPr bwMode="auto">
          <a:xfrm>
            <a:off x="473075" y="598488"/>
            <a:ext cx="3598863" cy="3379787"/>
          </a:xfrm>
          <a:prstGeom prst="rect">
            <a:avLst/>
          </a:prstGeom>
          <a:noFill/>
          <a:ln w="6350">
            <a:noFill/>
            <a:miter lim="800000"/>
            <a:headEnd/>
            <a:tailEnd/>
          </a:ln>
        </p:spPr>
        <p:txBody>
          <a:bodyPr lIns="162000" tIns="46800" rIns="90000" bIns="82800"/>
          <a:lstStyle/>
          <a:p>
            <a:pPr algn="l">
              <a:spcAft>
                <a:spcPct val="0"/>
              </a:spcAft>
              <a:buClrTx/>
            </a:pPr>
            <a:endParaRPr lang="hu-HU">
              <a:solidFill>
                <a:schemeClr val="bg1"/>
              </a:solidFill>
            </a:endParaRPr>
          </a:p>
          <a:p>
            <a:pPr algn="l">
              <a:spcAft>
                <a:spcPct val="0"/>
              </a:spcAft>
              <a:buClrTx/>
            </a:pPr>
            <a:endParaRPr lang="hu-HU">
              <a:solidFill>
                <a:schemeClr val="bg1"/>
              </a:solidFill>
            </a:endParaRPr>
          </a:p>
          <a:p>
            <a:pPr algn="l">
              <a:spcAft>
                <a:spcPct val="0"/>
              </a:spcAft>
              <a:buClrTx/>
            </a:pPr>
            <a:r>
              <a:rPr lang="hu-HU" sz="3600">
                <a:solidFill>
                  <a:schemeClr val="bg1"/>
                </a:solidFill>
              </a:rPr>
              <a:t>Köszönöm a</a:t>
            </a:r>
          </a:p>
          <a:p>
            <a:pPr algn="l">
              <a:spcAft>
                <a:spcPct val="0"/>
              </a:spcAft>
              <a:buClrTx/>
            </a:pPr>
            <a:r>
              <a:rPr lang="hu-HU" sz="3600">
                <a:solidFill>
                  <a:schemeClr val="bg1"/>
                </a:solidFill>
              </a:rPr>
              <a:t>figyelmet!</a:t>
            </a:r>
          </a:p>
          <a:p>
            <a:pPr algn="l">
              <a:spcAft>
                <a:spcPct val="0"/>
              </a:spcAft>
              <a:buClrTx/>
            </a:pPr>
            <a:endParaRPr lang="hu-HU">
              <a:solidFill>
                <a:schemeClr val="bg1"/>
              </a:solidFill>
            </a:endParaRPr>
          </a:p>
        </p:txBody>
      </p:sp>
      <p:sp>
        <p:nvSpPr>
          <p:cNvPr id="160779" name="Rectangle 4"/>
          <p:cNvSpPr txBox="1">
            <a:spLocks noChangeArrowheads="1"/>
          </p:cNvSpPr>
          <p:nvPr/>
        </p:nvSpPr>
        <p:spPr bwMode="auto">
          <a:xfrm>
            <a:off x="473075" y="3725863"/>
            <a:ext cx="3171825" cy="304800"/>
          </a:xfrm>
          <a:prstGeom prst="rect">
            <a:avLst/>
          </a:prstGeom>
          <a:noFill/>
          <a:ln w="6350">
            <a:noFill/>
            <a:miter lim="800000"/>
            <a:headEnd/>
            <a:tailEnd/>
          </a:ln>
        </p:spPr>
        <p:txBody>
          <a:bodyPr lIns="162000" tIns="46800" rIns="90000" bIns="10800" anchor="b">
            <a:spAutoFit/>
          </a:bodyPr>
          <a:lstStyle/>
          <a:p>
            <a:pPr algn="l">
              <a:spcAft>
                <a:spcPct val="0"/>
              </a:spcAft>
              <a:buClrTx/>
            </a:pPr>
            <a:endParaRPr lang="en-US" sz="1600">
              <a:solidFill>
                <a:schemeClr val="bg1"/>
              </a:solidFill>
            </a:endParaRPr>
          </a:p>
        </p:txBody>
      </p:sp>
      <p:pic>
        <p:nvPicPr>
          <p:cNvPr id="160780" name="Bild 8" descr="AZ_Logo_RGB.ai"/>
          <p:cNvPicPr>
            <a:picLocks noChangeAspect="1"/>
          </p:cNvPicPr>
          <p:nvPr/>
        </p:nvPicPr>
        <p:blipFill>
          <a:blip r:embed="rId4" cstate="print"/>
          <a:srcRect/>
          <a:stretch>
            <a:fillRect/>
          </a:stretch>
        </p:blipFill>
        <p:spPr bwMode="auto">
          <a:xfrm>
            <a:off x="6754813" y="5721350"/>
            <a:ext cx="1920875" cy="855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620713"/>
            <a:ext cx="7056437" cy="685800"/>
          </a:xfrm>
        </p:spPr>
        <p:txBody>
          <a:bodyPr/>
          <a:lstStyle/>
          <a:p>
            <a:r>
              <a:rPr lang="hu-HU" sz="2800" smtClean="0"/>
              <a:t>Fogalmak – amit ez alatt értenünk kell</a:t>
            </a:r>
          </a:p>
        </p:txBody>
      </p:sp>
      <p:sp>
        <p:nvSpPr>
          <p:cNvPr id="92163" name="Rectangle 3"/>
          <p:cNvSpPr>
            <a:spLocks noGrp="1" noChangeArrowheads="1"/>
          </p:cNvSpPr>
          <p:nvPr>
            <p:ph type="body" sz="half" idx="1"/>
          </p:nvPr>
        </p:nvSpPr>
        <p:spPr>
          <a:xfrm>
            <a:off x="468313" y="1557338"/>
            <a:ext cx="8064500" cy="4824412"/>
          </a:xfrm>
        </p:spPr>
        <p:txBody>
          <a:bodyPr/>
          <a:lstStyle/>
          <a:p>
            <a:pPr marL="0" indent="0">
              <a:spcAft>
                <a:spcPct val="0"/>
              </a:spcAft>
            </a:pPr>
            <a:r>
              <a:rPr lang="hu-HU" sz="2400" smtClean="0"/>
              <a:t>Biztosítási évforduló:</a:t>
            </a:r>
          </a:p>
          <a:p>
            <a:pPr marL="0" indent="0">
              <a:spcAft>
                <a:spcPct val="0"/>
              </a:spcAft>
            </a:pPr>
            <a:r>
              <a:rPr lang="hu-HU" sz="1800" smtClean="0">
                <a:solidFill>
                  <a:schemeClr val="tx1"/>
                </a:solidFill>
              </a:rPr>
              <a:t>Módosítás előtt 01.01.- Mód. után a kockázatviselés kezdetét követő hónap első napja</a:t>
            </a:r>
          </a:p>
          <a:p>
            <a:pPr marL="0" indent="0">
              <a:spcAft>
                <a:spcPct val="0"/>
              </a:spcAft>
            </a:pPr>
            <a:endParaRPr lang="hu-HU" sz="2000" smtClean="0">
              <a:solidFill>
                <a:schemeClr val="tx1"/>
              </a:solidFill>
            </a:endParaRPr>
          </a:p>
          <a:p>
            <a:pPr marL="0" indent="0">
              <a:lnSpc>
                <a:spcPct val="160000"/>
              </a:lnSpc>
              <a:spcAft>
                <a:spcPct val="0"/>
              </a:spcAft>
            </a:pPr>
            <a:r>
              <a:rPr lang="hu-HU" sz="2400" smtClean="0"/>
              <a:t>Értékkövetés</a:t>
            </a:r>
          </a:p>
          <a:p>
            <a:pPr marL="0" indent="0">
              <a:spcBef>
                <a:spcPts val="600"/>
              </a:spcBef>
              <a:spcAft>
                <a:spcPts val="600"/>
              </a:spcAft>
            </a:pPr>
            <a:r>
              <a:rPr lang="hu-HU" sz="1800" smtClean="0">
                <a:solidFill>
                  <a:schemeClr val="tx1"/>
                </a:solidFill>
              </a:rPr>
              <a:t>Az indexált biztosítási összeg és díj és az előző biztosítási összegnek és díjnak, valamint a KSH által az indexálás alkalmazását megelőzően közzétett, az előző év azonos hónapjára vonatkoztatott </a:t>
            </a:r>
            <a:r>
              <a:rPr lang="hu-HU" sz="1800" smtClean="0"/>
              <a:t>júniusi fogyasztói árindex</a:t>
            </a:r>
            <a:r>
              <a:rPr lang="hu-HU" sz="1800" smtClean="0">
                <a:solidFill>
                  <a:schemeClr val="tx1"/>
                </a:solidFill>
              </a:rPr>
              <a:t>nek a szorzata. </a:t>
            </a:r>
          </a:p>
          <a:p>
            <a:pPr marL="0" indent="0">
              <a:spcBef>
                <a:spcPts val="600"/>
              </a:spcBef>
              <a:spcAft>
                <a:spcPts val="600"/>
              </a:spcAft>
            </a:pPr>
            <a:r>
              <a:rPr lang="hu-HU" sz="1800" smtClean="0">
                <a:solidFill>
                  <a:schemeClr val="tx1"/>
                </a:solidFill>
              </a:rPr>
              <a:t>Módosítás után ugyan az, de 01.01-12.01-ig alkalmazza az indexáláskor</a:t>
            </a:r>
          </a:p>
          <a:p>
            <a:pPr marL="0" indent="0">
              <a:lnSpc>
                <a:spcPct val="80000"/>
              </a:lnSpc>
              <a:spcAft>
                <a:spcPct val="0"/>
              </a:spcAft>
            </a:pPr>
            <a:endParaRPr lang="hu-HU" sz="2000" smtClean="0">
              <a:solidFill>
                <a:schemeClr val="tx1"/>
              </a:solidFill>
            </a:endParaRPr>
          </a:p>
          <a:p>
            <a:pPr marL="0" indent="0">
              <a:lnSpc>
                <a:spcPct val="130000"/>
              </a:lnSpc>
              <a:spcAft>
                <a:spcPct val="0"/>
              </a:spcAft>
              <a:buClr>
                <a:schemeClr val="tx1"/>
              </a:buClr>
              <a:buFont typeface="Wingdings" pitchFamily="2" charset="2"/>
              <a:buNone/>
            </a:pPr>
            <a:r>
              <a:rPr lang="hu-HU" sz="2400" smtClean="0"/>
              <a:t>Elévülés: </a:t>
            </a:r>
            <a:r>
              <a:rPr lang="hu-HU" sz="1800" smtClean="0">
                <a:solidFill>
                  <a:schemeClr val="tx1"/>
                </a:solidFill>
              </a:rPr>
              <a:t>Két év, felelősségbiztosítások esetén egy év</a:t>
            </a:r>
          </a:p>
        </p:txBody>
      </p:sp>
      <p:sp>
        <p:nvSpPr>
          <p:cNvPr id="92164" name="Text Box 4"/>
          <p:cNvSpPr txBox="1">
            <a:spLocks noChangeArrowheads="1"/>
          </p:cNvSpPr>
          <p:nvPr/>
        </p:nvSpPr>
        <p:spPr bwMode="gray">
          <a:xfrm>
            <a:off x="468313" y="0"/>
            <a:ext cx="6770687" cy="533400"/>
          </a:xfrm>
          <a:prstGeom prst="rect">
            <a:avLst/>
          </a:prstGeom>
          <a:noFill/>
          <a:ln w="9525">
            <a:noFill/>
            <a:miter lim="800000"/>
            <a:headEnd/>
            <a:tailEnd/>
          </a:ln>
        </p:spPr>
        <p:txBody>
          <a:bodyPr wrap="none" lIns="0" tIns="331200" rIns="0" bIns="0"/>
          <a:lstStyle/>
          <a:p>
            <a:pPr algn="l" defTabSz="784225" eaLnBrk="0" hangingPunct="0">
              <a:spcAft>
                <a:spcPct val="0"/>
              </a:spcAft>
              <a:buClrTx/>
              <a:buFontTx/>
              <a:buNone/>
            </a:pPr>
            <a:endParaRPr lang="en-US" sz="1000">
              <a:solidFill>
                <a:schemeClr val="accent1"/>
              </a:solidFill>
            </a:endParaRPr>
          </a:p>
        </p:txBody>
      </p:sp>
      <p:sp>
        <p:nvSpPr>
          <p:cNvPr id="92165"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71C42076-C9C2-4299-9C8F-5565E9CD92B0}" type="slidenum">
              <a:rPr lang="en-US" sz="800">
                <a:solidFill>
                  <a:schemeClr val="accent1"/>
                </a:solidFill>
              </a:rPr>
              <a:pPr algn="r" defTabSz="784225" eaLnBrk="0" hangingPunct="0">
                <a:spcAft>
                  <a:spcPct val="0"/>
                </a:spcAft>
                <a:buClrTx/>
                <a:buFontTx/>
                <a:buNone/>
              </a:pPr>
              <a:t>4</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8313" y="395288"/>
            <a:ext cx="7056437" cy="685800"/>
          </a:xfrm>
        </p:spPr>
        <p:txBody>
          <a:bodyPr/>
          <a:lstStyle/>
          <a:p>
            <a:r>
              <a:rPr lang="hu-HU" sz="2800" smtClean="0"/>
              <a:t>Fogalmak – amit ez alatt értenünk kell</a:t>
            </a:r>
          </a:p>
        </p:txBody>
      </p:sp>
      <p:sp>
        <p:nvSpPr>
          <p:cNvPr id="93187" name="Rectangle 3"/>
          <p:cNvSpPr>
            <a:spLocks noGrp="1" noChangeArrowheads="1"/>
          </p:cNvSpPr>
          <p:nvPr>
            <p:ph type="body" sz="half" idx="1"/>
          </p:nvPr>
        </p:nvSpPr>
        <p:spPr>
          <a:xfrm>
            <a:off x="468313" y="1268413"/>
            <a:ext cx="8064500" cy="4176712"/>
          </a:xfrm>
        </p:spPr>
        <p:txBody>
          <a:bodyPr/>
          <a:lstStyle/>
          <a:p>
            <a:pPr marL="0" indent="0">
              <a:lnSpc>
                <a:spcPct val="160000"/>
              </a:lnSpc>
            </a:pPr>
            <a:r>
              <a:rPr lang="hu-HU" sz="2400" smtClean="0"/>
              <a:t>Értékkövetés</a:t>
            </a:r>
          </a:p>
          <a:p>
            <a:pPr marL="0" indent="0">
              <a:lnSpc>
                <a:spcPct val="80000"/>
              </a:lnSpc>
            </a:pPr>
            <a:endParaRPr lang="hu-HU" sz="1000" smtClean="0"/>
          </a:p>
          <a:p>
            <a:pPr marL="0" indent="0">
              <a:lnSpc>
                <a:spcPct val="130000"/>
              </a:lnSpc>
              <a:buClr>
                <a:schemeClr val="tx1"/>
              </a:buClr>
              <a:buFont typeface="Wingdings" pitchFamily="2" charset="2"/>
              <a:buNone/>
            </a:pPr>
            <a:r>
              <a:rPr lang="hu-HU" sz="2000" smtClean="0">
                <a:solidFill>
                  <a:schemeClr val="tx1"/>
                </a:solidFill>
              </a:rPr>
              <a:t>Az indexált biztosítási összeg és díj és az előző biztosítási összegnek és díjnak, valamint a KSH által az indexálás alkalmazását megelőzően közzétett, az előző év azonos hónapjára vonatkoztatott </a:t>
            </a:r>
            <a:r>
              <a:rPr lang="hu-HU" sz="2000" smtClean="0"/>
              <a:t>júniusi fogyasztói árindex</a:t>
            </a:r>
            <a:r>
              <a:rPr lang="hu-HU" sz="2000" smtClean="0">
                <a:solidFill>
                  <a:schemeClr val="tx1"/>
                </a:solidFill>
              </a:rPr>
              <a:t>nek a szorzata. </a:t>
            </a:r>
          </a:p>
          <a:p>
            <a:pPr marL="0" indent="0">
              <a:lnSpc>
                <a:spcPct val="130000"/>
              </a:lnSpc>
              <a:buClr>
                <a:schemeClr val="tx1"/>
              </a:buClr>
              <a:buFont typeface="Wingdings" pitchFamily="2" charset="2"/>
              <a:buNone/>
            </a:pPr>
            <a:endParaRPr lang="hu-HU" sz="1200" smtClean="0">
              <a:solidFill>
                <a:schemeClr val="tx1"/>
              </a:solidFill>
            </a:endParaRPr>
          </a:p>
          <a:p>
            <a:pPr marL="0" indent="0">
              <a:lnSpc>
                <a:spcPct val="130000"/>
              </a:lnSpc>
              <a:buClr>
                <a:schemeClr val="tx1"/>
              </a:buClr>
              <a:buFont typeface="Wingdings" pitchFamily="2" charset="2"/>
              <a:buNone/>
            </a:pPr>
            <a:r>
              <a:rPr lang="hu-HU" sz="2400" smtClean="0"/>
              <a:t>Elévülés</a:t>
            </a:r>
          </a:p>
          <a:p>
            <a:pPr marL="0" indent="0">
              <a:lnSpc>
                <a:spcPct val="130000"/>
              </a:lnSpc>
              <a:buClr>
                <a:schemeClr val="tx1"/>
              </a:buClr>
              <a:buFont typeface="Wingdings" pitchFamily="2" charset="2"/>
              <a:buNone/>
            </a:pPr>
            <a:r>
              <a:rPr lang="hu-HU" sz="1800" smtClean="0">
                <a:solidFill>
                  <a:schemeClr val="tx1"/>
                </a:solidFill>
              </a:rPr>
              <a:t>Két év, felelősségbiztosítások esetén egy év</a:t>
            </a:r>
          </a:p>
        </p:txBody>
      </p:sp>
      <p:sp>
        <p:nvSpPr>
          <p:cNvPr id="93188" name="Text Box 4"/>
          <p:cNvSpPr txBox="1">
            <a:spLocks noChangeArrowheads="1"/>
          </p:cNvSpPr>
          <p:nvPr/>
        </p:nvSpPr>
        <p:spPr bwMode="gray">
          <a:xfrm>
            <a:off x="468313" y="0"/>
            <a:ext cx="6770687" cy="533400"/>
          </a:xfrm>
          <a:prstGeom prst="rect">
            <a:avLst/>
          </a:prstGeom>
          <a:noFill/>
          <a:ln w="9525">
            <a:noFill/>
            <a:miter lim="800000"/>
            <a:headEnd/>
            <a:tailEnd/>
          </a:ln>
        </p:spPr>
        <p:txBody>
          <a:bodyPr wrap="none" lIns="0" tIns="331200" rIns="0" bIns="0"/>
          <a:lstStyle/>
          <a:p>
            <a:pPr algn="l" defTabSz="784225" eaLnBrk="0" hangingPunct="0">
              <a:spcAft>
                <a:spcPct val="0"/>
              </a:spcAft>
              <a:buClrTx/>
              <a:buFontTx/>
              <a:buNone/>
            </a:pPr>
            <a:endParaRPr lang="en-US" sz="1000">
              <a:solidFill>
                <a:schemeClr val="accent1"/>
              </a:solidFill>
            </a:endParaRPr>
          </a:p>
        </p:txBody>
      </p:sp>
      <p:sp>
        <p:nvSpPr>
          <p:cNvPr id="93189"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4D29F68C-80A8-466B-ACCB-14BDEF458868}" type="slidenum">
              <a:rPr lang="en-US" sz="800">
                <a:solidFill>
                  <a:schemeClr val="accent1"/>
                </a:solidFill>
              </a:rPr>
              <a:pPr algn="r" defTabSz="784225" eaLnBrk="0" hangingPunct="0">
                <a:spcAft>
                  <a:spcPct val="0"/>
                </a:spcAft>
                <a:buClrTx/>
                <a:buFontTx/>
                <a:buNone/>
              </a:pPr>
              <a:t>5</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pic>
        <p:nvPicPr>
          <p:cNvPr id="93190" name="Kép 7" descr="condo-loans-mortgage.jpg"/>
          <p:cNvPicPr>
            <a:picLocks noChangeAspect="1"/>
          </p:cNvPicPr>
          <p:nvPr/>
        </p:nvPicPr>
        <p:blipFill>
          <a:blip r:embed="rId3" cstate="print"/>
          <a:srcRect/>
          <a:stretch>
            <a:fillRect/>
          </a:stretch>
        </p:blipFill>
        <p:spPr bwMode="auto">
          <a:xfrm>
            <a:off x="6011863" y="3644900"/>
            <a:ext cx="2376487"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8313" y="404813"/>
            <a:ext cx="6191250" cy="503237"/>
          </a:xfrm>
        </p:spPr>
        <p:txBody>
          <a:bodyPr/>
          <a:lstStyle/>
          <a:p>
            <a:r>
              <a:rPr lang="hu-HU" sz="2800" smtClean="0"/>
              <a:t>Fogalmak – amit ez alatt értenünk kell</a:t>
            </a:r>
          </a:p>
        </p:txBody>
      </p:sp>
      <p:sp>
        <p:nvSpPr>
          <p:cNvPr id="90115" name="Rectangle 3"/>
          <p:cNvSpPr>
            <a:spLocks noGrp="1" noChangeArrowheads="1"/>
          </p:cNvSpPr>
          <p:nvPr>
            <p:ph type="body" sz="half" idx="1"/>
          </p:nvPr>
        </p:nvSpPr>
        <p:spPr>
          <a:xfrm>
            <a:off x="468313" y="1196975"/>
            <a:ext cx="8064500" cy="4895850"/>
          </a:xfrm>
        </p:spPr>
        <p:txBody>
          <a:bodyPr/>
          <a:lstStyle/>
          <a:p>
            <a:pPr marL="0" indent="0">
              <a:lnSpc>
                <a:spcPct val="80000"/>
              </a:lnSpc>
            </a:pPr>
            <a:r>
              <a:rPr lang="hu-HU" smtClean="0">
                <a:solidFill>
                  <a:schemeClr val="tx1"/>
                </a:solidFill>
              </a:rPr>
              <a:t>Tartós lakás céljára szolgáló ingatlan</a:t>
            </a:r>
            <a:r>
              <a:rPr lang="hu-HU" sz="3200" smtClean="0">
                <a:solidFill>
                  <a:schemeClr val="tx1"/>
                </a:solidFill>
              </a:rPr>
              <a:t> </a:t>
            </a:r>
          </a:p>
          <a:p>
            <a:pPr marL="0" indent="0">
              <a:lnSpc>
                <a:spcPct val="80000"/>
              </a:lnSpc>
            </a:pPr>
            <a:endParaRPr lang="hu-HU" sz="1400" smtClean="0"/>
          </a:p>
          <a:p>
            <a:pPr marL="0" indent="0">
              <a:lnSpc>
                <a:spcPct val="90000"/>
              </a:lnSpc>
              <a:buClr>
                <a:schemeClr val="tx1"/>
              </a:buClr>
              <a:buFont typeface="Wingdings" pitchFamily="2" charset="2"/>
              <a:buNone/>
            </a:pPr>
            <a:r>
              <a:rPr lang="hu-HU" sz="2600" smtClean="0">
                <a:solidFill>
                  <a:schemeClr val="tx1"/>
                </a:solidFill>
              </a:rPr>
              <a:t> </a:t>
            </a:r>
            <a:r>
              <a:rPr lang="hu-HU" sz="2000" smtClean="0">
                <a:solidFill>
                  <a:schemeClr val="tx1"/>
                </a:solidFill>
              </a:rPr>
              <a:t>Az a lakás vagy családi ház, amely a </a:t>
            </a:r>
          </a:p>
          <a:p>
            <a:pPr lvl="3">
              <a:lnSpc>
                <a:spcPct val="90000"/>
              </a:lnSpc>
            </a:pPr>
            <a:r>
              <a:rPr lang="hu-HU" sz="2000" smtClean="0"/>
              <a:t>teljes háztartás vitelére alkalmas és</a:t>
            </a:r>
          </a:p>
          <a:p>
            <a:pPr lvl="3">
              <a:lnSpc>
                <a:spcPct val="90000"/>
              </a:lnSpc>
            </a:pPr>
            <a:r>
              <a:rPr lang="hu-HU" sz="2000" smtClean="0"/>
              <a:t>amelyben a biztosított ott lakásra berendezkedett, továbbá</a:t>
            </a:r>
          </a:p>
          <a:p>
            <a:pPr lvl="3">
              <a:lnSpc>
                <a:spcPct val="90000"/>
              </a:lnSpc>
            </a:pPr>
            <a:r>
              <a:rPr lang="hu-HU" sz="2000" smtClean="0"/>
              <a:t>amelyben a biztosított állandóan és életvitelszerűen</a:t>
            </a:r>
            <a:r>
              <a:rPr lang="hu-HU" sz="2000" b="1" smtClean="0"/>
              <a:t>*</a:t>
            </a:r>
            <a:r>
              <a:rPr lang="hu-HU" sz="2000" smtClean="0"/>
              <a:t> lakik.</a:t>
            </a:r>
          </a:p>
          <a:p>
            <a:pPr marL="0" indent="0">
              <a:lnSpc>
                <a:spcPct val="90000"/>
              </a:lnSpc>
            </a:pPr>
            <a:endParaRPr lang="hu-HU" sz="2000" smtClean="0">
              <a:solidFill>
                <a:srgbClr val="0000CC"/>
              </a:solidFill>
            </a:endParaRPr>
          </a:p>
          <a:p>
            <a:pPr marL="0" indent="0">
              <a:lnSpc>
                <a:spcPct val="90000"/>
              </a:lnSpc>
            </a:pPr>
            <a:endParaRPr lang="hu-HU" sz="2000" smtClean="0">
              <a:solidFill>
                <a:srgbClr val="0000CC"/>
              </a:solidFill>
            </a:endParaRPr>
          </a:p>
        </p:txBody>
      </p:sp>
      <p:sp>
        <p:nvSpPr>
          <p:cNvPr id="90116" name="Text Box 4"/>
          <p:cNvSpPr txBox="1">
            <a:spLocks noChangeArrowheads="1"/>
          </p:cNvSpPr>
          <p:nvPr/>
        </p:nvSpPr>
        <p:spPr bwMode="gray">
          <a:xfrm>
            <a:off x="468313" y="0"/>
            <a:ext cx="6770687" cy="533400"/>
          </a:xfrm>
          <a:prstGeom prst="rect">
            <a:avLst/>
          </a:prstGeom>
          <a:noFill/>
          <a:ln w="9525">
            <a:noFill/>
            <a:miter lim="800000"/>
            <a:headEnd/>
            <a:tailEnd/>
          </a:ln>
        </p:spPr>
        <p:txBody>
          <a:bodyPr wrap="none" lIns="0" tIns="331200" rIns="0" bIns="0"/>
          <a:lstStyle/>
          <a:p>
            <a:pPr algn="l" defTabSz="784225" eaLnBrk="0" hangingPunct="0">
              <a:spcAft>
                <a:spcPct val="0"/>
              </a:spcAft>
              <a:buClrTx/>
              <a:buFontTx/>
              <a:buNone/>
            </a:pPr>
            <a:endParaRPr lang="en-US" sz="1000">
              <a:solidFill>
                <a:schemeClr val="accent1"/>
              </a:solidFill>
            </a:endParaRPr>
          </a:p>
        </p:txBody>
      </p:sp>
      <p:sp>
        <p:nvSpPr>
          <p:cNvPr id="90117"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88BA6578-0995-4C33-95FF-78D666CB1FE9}" type="slidenum">
              <a:rPr lang="en-US" sz="800">
                <a:solidFill>
                  <a:schemeClr val="accent1"/>
                </a:solidFill>
              </a:rPr>
              <a:pPr algn="r" defTabSz="784225" eaLnBrk="0" hangingPunct="0">
                <a:spcAft>
                  <a:spcPct val="0"/>
                </a:spcAft>
                <a:buClrTx/>
                <a:buFontTx/>
                <a:buNone/>
              </a:pPr>
              <a:t>6</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pic>
        <p:nvPicPr>
          <p:cNvPr id="90118" name="Picture 6"/>
          <p:cNvPicPr>
            <a:picLocks noChangeAspect="1" noChangeArrowheads="1"/>
          </p:cNvPicPr>
          <p:nvPr/>
        </p:nvPicPr>
        <p:blipFill>
          <a:blip r:embed="rId3" cstate="print"/>
          <a:srcRect/>
          <a:stretch>
            <a:fillRect/>
          </a:stretch>
        </p:blipFill>
        <p:spPr bwMode="gray">
          <a:xfrm>
            <a:off x="5208588" y="3898900"/>
            <a:ext cx="3314700" cy="2181225"/>
          </a:xfrm>
          <a:prstGeom prst="rect">
            <a:avLst/>
          </a:prstGeom>
          <a:noFill/>
          <a:ln w="6350">
            <a:noFill/>
            <a:miter lim="800000"/>
            <a:headEnd/>
            <a:tailEnd/>
          </a:ln>
        </p:spPr>
      </p:pic>
      <p:sp>
        <p:nvSpPr>
          <p:cNvPr id="90119" name="Szövegdoboz 9"/>
          <p:cNvSpPr txBox="1">
            <a:spLocks noChangeArrowheads="1"/>
          </p:cNvSpPr>
          <p:nvPr/>
        </p:nvSpPr>
        <p:spPr bwMode="auto">
          <a:xfrm>
            <a:off x="622300" y="3905250"/>
            <a:ext cx="4537075" cy="2528888"/>
          </a:xfrm>
          <a:prstGeom prst="rect">
            <a:avLst/>
          </a:prstGeom>
          <a:noFill/>
          <a:ln w="9525">
            <a:noFill/>
            <a:miter lim="800000"/>
            <a:headEnd/>
            <a:tailEnd/>
          </a:ln>
        </p:spPr>
        <p:txBody>
          <a:bodyPr>
            <a:spAutoFit/>
          </a:bodyPr>
          <a:lstStyle/>
          <a:p>
            <a:pPr algn="l">
              <a:lnSpc>
                <a:spcPct val="90000"/>
              </a:lnSpc>
            </a:pPr>
            <a:r>
              <a:rPr lang="hu-HU" b="1"/>
              <a:t>*</a:t>
            </a:r>
            <a:r>
              <a:rPr lang="hu-HU"/>
              <a:t>A biztosított állandóan és életvitelszerűen lakik az ingatlanban, </a:t>
            </a:r>
          </a:p>
          <a:p>
            <a:pPr algn="l">
              <a:lnSpc>
                <a:spcPct val="90000"/>
              </a:lnSpc>
            </a:pPr>
            <a:r>
              <a:rPr lang="hu-HU"/>
              <a:t>ha legalább az év nagyobbik felében aktív dolgozó esetében onnan indul munkába és munka után oda tér haza, passzív dolgozó (pl.: gyesen lévő, munkanélküli) vagy nyugállományú személy esetében a pihenésre, alvásra fordított idejét ott tölti.</a:t>
            </a:r>
          </a:p>
          <a:p>
            <a:pPr algn="l"/>
            <a:endParaRPr lang="hu-H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9750" y="404813"/>
            <a:ext cx="7056438" cy="685800"/>
          </a:xfrm>
        </p:spPr>
        <p:txBody>
          <a:bodyPr/>
          <a:lstStyle/>
          <a:p>
            <a:r>
              <a:rPr lang="hu-HU" sz="2800" smtClean="0"/>
              <a:t>Fogalmak – amit ez alatt értenünk kell</a:t>
            </a:r>
          </a:p>
        </p:txBody>
      </p:sp>
      <p:sp>
        <p:nvSpPr>
          <p:cNvPr id="91139" name="Rectangle 3"/>
          <p:cNvSpPr>
            <a:spLocks noGrp="1" noChangeArrowheads="1"/>
          </p:cNvSpPr>
          <p:nvPr>
            <p:ph type="body" sz="half" idx="1"/>
          </p:nvPr>
        </p:nvSpPr>
        <p:spPr>
          <a:xfrm>
            <a:off x="539750" y="1412875"/>
            <a:ext cx="8064500" cy="3960813"/>
          </a:xfrm>
        </p:spPr>
        <p:txBody>
          <a:bodyPr/>
          <a:lstStyle/>
          <a:p>
            <a:pPr marL="0" indent="0">
              <a:lnSpc>
                <a:spcPct val="80000"/>
              </a:lnSpc>
            </a:pPr>
            <a:r>
              <a:rPr lang="hu-HU" smtClean="0">
                <a:solidFill>
                  <a:schemeClr val="tx1"/>
                </a:solidFill>
              </a:rPr>
              <a:t>Időszakos tartózkodás célját szolgáló ingatlan</a:t>
            </a:r>
          </a:p>
          <a:p>
            <a:pPr marL="0" indent="0">
              <a:lnSpc>
                <a:spcPct val="80000"/>
              </a:lnSpc>
            </a:pPr>
            <a:endParaRPr lang="hu-HU" sz="1200" smtClean="0"/>
          </a:p>
          <a:p>
            <a:pPr marL="0" indent="0">
              <a:lnSpc>
                <a:spcPct val="80000"/>
              </a:lnSpc>
            </a:pPr>
            <a:endParaRPr lang="hu-HU" sz="1200" smtClean="0"/>
          </a:p>
          <a:p>
            <a:pPr marL="0" indent="0">
              <a:lnSpc>
                <a:spcPct val="130000"/>
              </a:lnSpc>
              <a:buClr>
                <a:schemeClr val="tx1"/>
              </a:buClr>
              <a:buFont typeface="Wingdings" pitchFamily="2" charset="2"/>
              <a:buNone/>
            </a:pPr>
            <a:r>
              <a:rPr lang="hu-HU" sz="2000" smtClean="0">
                <a:solidFill>
                  <a:schemeClr val="tx1"/>
                </a:solidFill>
              </a:rPr>
              <a:t>Amelyben a biztosított (akár rendszeresen is) csak egy-egy rövidebb vagy hosszabb időtartamot tölt.</a:t>
            </a:r>
          </a:p>
          <a:p>
            <a:pPr marL="0" indent="0">
              <a:lnSpc>
                <a:spcPct val="130000"/>
              </a:lnSpc>
            </a:pPr>
            <a:endParaRPr lang="hu-HU" sz="2000" smtClean="0">
              <a:solidFill>
                <a:schemeClr val="tx1"/>
              </a:solidFill>
            </a:endParaRPr>
          </a:p>
          <a:p>
            <a:pPr marL="0" indent="0">
              <a:lnSpc>
                <a:spcPct val="130000"/>
              </a:lnSpc>
            </a:pPr>
            <a:r>
              <a:rPr lang="hu-HU" sz="2000" smtClean="0">
                <a:solidFill>
                  <a:schemeClr val="tx1"/>
                </a:solidFill>
              </a:rPr>
              <a:t>Az időszakos tartózkodás célját szolgáló ingatlan is tartós lakás céljára szolgáló ingatlannak minősül arra az időtartamra, amelyet a biztosított bizonyítottan ott tölt.</a:t>
            </a:r>
          </a:p>
        </p:txBody>
      </p:sp>
      <p:sp>
        <p:nvSpPr>
          <p:cNvPr id="91140" name="Text Box 4"/>
          <p:cNvSpPr txBox="1">
            <a:spLocks noChangeArrowheads="1"/>
          </p:cNvSpPr>
          <p:nvPr/>
        </p:nvSpPr>
        <p:spPr bwMode="gray">
          <a:xfrm>
            <a:off x="468313" y="0"/>
            <a:ext cx="6770687" cy="533400"/>
          </a:xfrm>
          <a:prstGeom prst="rect">
            <a:avLst/>
          </a:prstGeom>
          <a:noFill/>
          <a:ln w="9525">
            <a:noFill/>
            <a:miter lim="800000"/>
            <a:headEnd/>
            <a:tailEnd/>
          </a:ln>
        </p:spPr>
        <p:txBody>
          <a:bodyPr wrap="none" lIns="0" tIns="331200" rIns="0" bIns="0"/>
          <a:lstStyle/>
          <a:p>
            <a:pPr algn="l" defTabSz="784225" eaLnBrk="0" hangingPunct="0">
              <a:spcAft>
                <a:spcPct val="0"/>
              </a:spcAft>
              <a:buClrTx/>
              <a:buFontTx/>
              <a:buNone/>
            </a:pPr>
            <a:endParaRPr lang="en-US" sz="1000">
              <a:solidFill>
                <a:schemeClr val="accent1"/>
              </a:solidFill>
            </a:endParaRPr>
          </a:p>
        </p:txBody>
      </p:sp>
      <p:sp>
        <p:nvSpPr>
          <p:cNvPr id="91141"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350C860C-4C43-4216-A573-5DDC94FAF951}" type="slidenum">
              <a:rPr lang="en-US" sz="800">
                <a:solidFill>
                  <a:schemeClr val="accent1"/>
                </a:solidFill>
              </a:rPr>
              <a:pPr algn="r" defTabSz="784225" eaLnBrk="0" hangingPunct="0">
                <a:spcAft>
                  <a:spcPct val="0"/>
                </a:spcAft>
                <a:buClrTx/>
                <a:buFontTx/>
                <a:buNone/>
              </a:pPr>
              <a:t>7</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684213" y="1557338"/>
            <a:ext cx="7773987" cy="4679950"/>
          </a:xfrm>
          <a:noFill/>
        </p:spPr>
        <p:txBody>
          <a:bodyPr lIns="90488" tIns="44450" rIns="90488" bIns="44450"/>
          <a:lstStyle/>
          <a:p>
            <a:pPr defTabSz="762000">
              <a:lnSpc>
                <a:spcPct val="110000"/>
              </a:lnSpc>
              <a:tabLst/>
            </a:pPr>
            <a:r>
              <a:rPr lang="hu-HU" sz="2000" smtClean="0"/>
              <a:t>Biztosítási összegen felül, a biztosítási összeg 5%-ig térül</a:t>
            </a:r>
          </a:p>
          <a:p>
            <a:pPr defTabSz="762000">
              <a:lnSpc>
                <a:spcPct val="110000"/>
              </a:lnSpc>
              <a:buFontTx/>
              <a:buChar char="•"/>
              <a:tabLst/>
            </a:pPr>
            <a:r>
              <a:rPr lang="hu-HU" sz="1800" smtClean="0">
                <a:solidFill>
                  <a:schemeClr val="tx1"/>
                </a:solidFill>
              </a:rPr>
              <a:t>Oltás, mentés</a:t>
            </a:r>
          </a:p>
          <a:p>
            <a:pPr defTabSz="762000">
              <a:lnSpc>
                <a:spcPct val="110000"/>
              </a:lnSpc>
              <a:buFontTx/>
              <a:buChar char="•"/>
              <a:tabLst/>
            </a:pPr>
            <a:r>
              <a:rPr lang="hu-HU" sz="1800" smtClean="0">
                <a:solidFill>
                  <a:schemeClr val="tx1"/>
                </a:solidFill>
              </a:rPr>
              <a:t>Bontás, rom- és törmelékeltakarítás, elszállítás, takarítás</a:t>
            </a:r>
          </a:p>
          <a:p>
            <a:pPr defTabSz="762000">
              <a:lnSpc>
                <a:spcPct val="110000"/>
              </a:lnSpc>
              <a:buFontTx/>
              <a:buChar char="•"/>
              <a:tabLst/>
            </a:pPr>
            <a:r>
              <a:rPr lang="hu-HU" sz="1800" smtClean="0">
                <a:solidFill>
                  <a:schemeClr val="tx1"/>
                </a:solidFill>
              </a:rPr>
              <a:t>Tervezés, hatósági engedélyek</a:t>
            </a:r>
          </a:p>
          <a:p>
            <a:pPr defTabSz="762000">
              <a:lnSpc>
                <a:spcPct val="110000"/>
              </a:lnSpc>
              <a:buFontTx/>
              <a:buChar char="•"/>
              <a:tabLst/>
            </a:pPr>
            <a:r>
              <a:rPr lang="hu-HU" sz="1800" smtClean="0">
                <a:solidFill>
                  <a:schemeClr val="tx1"/>
                </a:solidFill>
              </a:rPr>
              <a:t>Kárenyhítés</a:t>
            </a:r>
          </a:p>
          <a:p>
            <a:pPr defTabSz="762000">
              <a:lnSpc>
                <a:spcPct val="110000"/>
              </a:lnSpc>
              <a:buFontTx/>
              <a:buChar char="•"/>
              <a:tabLst/>
            </a:pPr>
            <a:r>
              <a:rPr lang="hu-HU" sz="1800" smtClean="0">
                <a:solidFill>
                  <a:schemeClr val="tx1"/>
                </a:solidFill>
              </a:rPr>
              <a:t>Ideiglenes lakás bérleti díja max. 120 napig és 100 E Ft-ig</a:t>
            </a:r>
          </a:p>
          <a:p>
            <a:pPr marL="742950" lvl="1" indent="-285750" defTabSz="762000">
              <a:lnSpc>
                <a:spcPct val="110000"/>
              </a:lnSpc>
              <a:tabLst/>
            </a:pPr>
            <a:endParaRPr lang="hu-HU" sz="1800" smtClean="0"/>
          </a:p>
          <a:p>
            <a:pPr defTabSz="762000">
              <a:lnSpc>
                <a:spcPct val="110000"/>
              </a:lnSpc>
              <a:tabLst/>
            </a:pPr>
            <a:r>
              <a:rPr lang="hu-HU" sz="2000" smtClean="0"/>
              <a:t>100 000,-forintig biztosítási eseményenként megtérülnek még </a:t>
            </a:r>
          </a:p>
          <a:p>
            <a:pPr defTabSz="762000">
              <a:lnSpc>
                <a:spcPct val="110000"/>
              </a:lnSpc>
              <a:buFontTx/>
              <a:buChar char="•"/>
              <a:tabLst/>
            </a:pPr>
            <a:r>
              <a:rPr lang="hu-HU" sz="1800" smtClean="0">
                <a:solidFill>
                  <a:schemeClr val="tx1"/>
                </a:solidFill>
              </a:rPr>
              <a:t>Magyarország területén a magán viselt ruha és értéktárgy kárai</a:t>
            </a:r>
          </a:p>
          <a:p>
            <a:pPr defTabSz="762000">
              <a:lnSpc>
                <a:spcPct val="110000"/>
              </a:lnSpc>
              <a:buFontTx/>
              <a:buChar char="•"/>
              <a:tabLst/>
            </a:pPr>
            <a:r>
              <a:rPr lang="hu-HU" sz="1800" smtClean="0">
                <a:solidFill>
                  <a:schemeClr val="tx1"/>
                </a:solidFill>
              </a:rPr>
              <a:t>A kockázatviselési helyként megjelölt telken, vagy épületben, de nem biztosított helyiségben tárolt általános ingóságok kára a betöréses lopás, rablás kivételével</a:t>
            </a:r>
          </a:p>
          <a:p>
            <a:pPr defTabSz="762000">
              <a:lnSpc>
                <a:spcPct val="90000"/>
              </a:lnSpc>
              <a:tabLst/>
            </a:pPr>
            <a:endParaRPr lang="hu-HU" sz="1800" smtClean="0">
              <a:solidFill>
                <a:schemeClr val="tx1"/>
              </a:solidFill>
            </a:endParaRPr>
          </a:p>
        </p:txBody>
      </p:sp>
      <p:sp>
        <p:nvSpPr>
          <p:cNvPr id="99331" name="Rectangle 3"/>
          <p:cNvSpPr>
            <a:spLocks noGrp="1" noChangeArrowheads="1"/>
          </p:cNvSpPr>
          <p:nvPr>
            <p:ph type="title"/>
          </p:nvPr>
        </p:nvSpPr>
        <p:spPr>
          <a:xfrm>
            <a:off x="684213" y="333375"/>
            <a:ext cx="8064500" cy="863600"/>
          </a:xfrm>
          <a:noFill/>
        </p:spPr>
        <p:txBody>
          <a:bodyPr lIns="90488" tIns="44450" rIns="90488" bIns="44450" anchor="ctr"/>
          <a:lstStyle/>
          <a:p>
            <a:pPr defTabSz="762000"/>
            <a:r>
              <a:rPr lang="hu-HU" sz="2800" smtClean="0"/>
              <a:t>Alapbiztosítás szolgáltatásai –</a:t>
            </a:r>
            <a:br>
              <a:rPr lang="hu-HU" sz="2800" smtClean="0"/>
            </a:br>
            <a:r>
              <a:rPr lang="hu-HU" sz="2800" smtClean="0"/>
              <a:t>ami fontos</a:t>
            </a:r>
          </a:p>
        </p:txBody>
      </p:sp>
      <p:sp>
        <p:nvSpPr>
          <p:cNvPr id="99332"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7B5A99C6-87C8-44BD-B4ED-3146F62711F1}" type="slidenum">
              <a:rPr lang="en-US" sz="800">
                <a:solidFill>
                  <a:schemeClr val="accent1"/>
                </a:solidFill>
              </a:rPr>
              <a:pPr algn="r" defTabSz="784225" eaLnBrk="0" hangingPunct="0">
                <a:spcAft>
                  <a:spcPct val="0"/>
                </a:spcAft>
                <a:buClrTx/>
                <a:buFontTx/>
                <a:buNone/>
              </a:pPr>
              <a:t>8</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8313" y="269875"/>
            <a:ext cx="6480175" cy="685800"/>
          </a:xfrm>
          <a:noFill/>
        </p:spPr>
        <p:txBody>
          <a:bodyPr lIns="90488" tIns="44450" rIns="90488" bIns="44450" anchor="ctr"/>
          <a:lstStyle/>
          <a:p>
            <a:pPr defTabSz="762000"/>
            <a:r>
              <a:rPr lang="hu-HU" sz="2800" smtClean="0"/>
              <a:t>Allianz otthonbiztosítás (ALA) felépítése</a:t>
            </a:r>
            <a:r>
              <a:rPr lang="hu-HU" sz="2800" smtClean="0">
                <a:solidFill>
                  <a:srgbClr val="113388"/>
                </a:solidFill>
              </a:rPr>
              <a:t> </a:t>
            </a:r>
          </a:p>
        </p:txBody>
      </p:sp>
      <p:sp>
        <p:nvSpPr>
          <p:cNvPr id="94211" name="Rectangle 3"/>
          <p:cNvSpPr>
            <a:spLocks noGrp="1" noChangeArrowheads="1"/>
          </p:cNvSpPr>
          <p:nvPr>
            <p:ph type="body" idx="1"/>
          </p:nvPr>
        </p:nvSpPr>
        <p:spPr>
          <a:xfrm>
            <a:off x="683568" y="1700808"/>
            <a:ext cx="7772400" cy="3960812"/>
          </a:xfrm>
        </p:spPr>
        <p:txBody>
          <a:bodyPr lIns="90488" tIns="44450" rIns="90488" bIns="44450"/>
          <a:lstStyle/>
          <a:p>
            <a:pPr defTabSz="762000">
              <a:tabLst/>
            </a:pPr>
            <a:endParaRPr lang="hu-HU" sz="1600" dirty="0" smtClean="0">
              <a:solidFill>
                <a:schemeClr val="bg1"/>
              </a:solidFill>
            </a:endParaRPr>
          </a:p>
        </p:txBody>
      </p:sp>
      <p:sp>
        <p:nvSpPr>
          <p:cNvPr id="94212" name="Rectangle 4"/>
          <p:cNvSpPr>
            <a:spLocks noChangeArrowheads="1"/>
          </p:cNvSpPr>
          <p:nvPr/>
        </p:nvSpPr>
        <p:spPr bwMode="gray">
          <a:xfrm>
            <a:off x="684213" y="1628775"/>
            <a:ext cx="7775575" cy="720725"/>
          </a:xfrm>
          <a:prstGeom prst="rect">
            <a:avLst/>
          </a:prstGeom>
          <a:solidFill>
            <a:srgbClr val="113388"/>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b="1" dirty="0">
                <a:solidFill>
                  <a:schemeClr val="bg1"/>
                </a:solidFill>
              </a:rPr>
              <a:t>Alapbiztosítás = Vagyonbiztosítás</a:t>
            </a:r>
            <a:endParaRPr lang="en-US" b="1" dirty="0">
              <a:solidFill>
                <a:schemeClr val="bg1"/>
              </a:solidFill>
            </a:endParaRPr>
          </a:p>
        </p:txBody>
      </p:sp>
      <p:sp>
        <p:nvSpPr>
          <p:cNvPr id="94213" name="Rectangle 5"/>
          <p:cNvSpPr>
            <a:spLocks noChangeArrowheads="1"/>
          </p:cNvSpPr>
          <p:nvPr/>
        </p:nvSpPr>
        <p:spPr bwMode="gray">
          <a:xfrm>
            <a:off x="3563938" y="2420938"/>
            <a:ext cx="2087562" cy="3240087"/>
          </a:xfrm>
          <a:prstGeom prst="rect">
            <a:avLst/>
          </a:prstGeom>
          <a:solidFill>
            <a:srgbClr val="426BB3"/>
          </a:solidFill>
          <a:ln w="6350" algn="ctr">
            <a:noFill/>
            <a:miter lim="800000"/>
            <a:headEnd/>
            <a:tailEnd/>
          </a:ln>
        </p:spPr>
        <p:txBody>
          <a:bodyPr lIns="90000" tIns="46800" rIns="90000" bIns="46800" anchor="ctr"/>
          <a:lstStyle/>
          <a:p>
            <a:pPr eaLnBrk="0" hangingPunct="0">
              <a:spcAft>
                <a:spcPct val="0"/>
              </a:spcAft>
              <a:buClr>
                <a:schemeClr val="tx2"/>
              </a:buClr>
              <a:buSzPct val="70000"/>
            </a:pPr>
            <a:r>
              <a:rPr lang="hu-HU" b="1">
                <a:solidFill>
                  <a:schemeClr val="bg1"/>
                </a:solidFill>
              </a:rPr>
              <a:t>Kiegészítő biztosítások</a:t>
            </a:r>
            <a:endParaRPr lang="en-US" b="1">
              <a:solidFill>
                <a:schemeClr val="bg1"/>
              </a:solidFill>
            </a:endParaRPr>
          </a:p>
        </p:txBody>
      </p:sp>
      <p:sp>
        <p:nvSpPr>
          <p:cNvPr id="94214" name="Rectangle 6"/>
          <p:cNvSpPr>
            <a:spLocks noChangeArrowheads="1"/>
          </p:cNvSpPr>
          <p:nvPr/>
        </p:nvSpPr>
        <p:spPr bwMode="gray">
          <a:xfrm>
            <a:off x="684213" y="3068638"/>
            <a:ext cx="2808287" cy="576262"/>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Tetőbeázás- és panelhézag-biztosítás</a:t>
            </a:r>
            <a:endParaRPr lang="en-US" sz="1600" dirty="0">
              <a:solidFill>
                <a:schemeClr val="bg1"/>
              </a:solidFill>
            </a:endParaRPr>
          </a:p>
        </p:txBody>
      </p:sp>
      <p:sp>
        <p:nvSpPr>
          <p:cNvPr id="94215" name="Rectangle 7"/>
          <p:cNvSpPr>
            <a:spLocks noChangeArrowheads="1"/>
          </p:cNvSpPr>
          <p:nvPr/>
        </p:nvSpPr>
        <p:spPr bwMode="gray">
          <a:xfrm>
            <a:off x="684213" y="2420938"/>
            <a:ext cx="2808287" cy="576262"/>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Különleges üvegezés biztosítása</a:t>
            </a:r>
            <a:endParaRPr lang="en-US" sz="1600" dirty="0">
              <a:solidFill>
                <a:schemeClr val="bg1"/>
              </a:solidFill>
            </a:endParaRPr>
          </a:p>
        </p:txBody>
      </p:sp>
      <p:sp>
        <p:nvSpPr>
          <p:cNvPr id="94216" name="Rectangle 8"/>
          <p:cNvSpPr>
            <a:spLocks noChangeArrowheads="1"/>
          </p:cNvSpPr>
          <p:nvPr/>
        </p:nvSpPr>
        <p:spPr bwMode="gray">
          <a:xfrm>
            <a:off x="684213" y="3716338"/>
            <a:ext cx="2808287" cy="576262"/>
          </a:xfrm>
          <a:prstGeom prst="rect">
            <a:avLst/>
          </a:prstGeom>
          <a:solidFill>
            <a:schemeClr val="accent2"/>
          </a:solidFill>
          <a:ln w="6350">
            <a:noFill/>
            <a:miter lim="800000"/>
            <a:headEnd/>
            <a:tailEnd/>
          </a:ln>
        </p:spPr>
        <p:txBody>
          <a:bodyPr lIns="90000" tIns="46800" rIns="90000" bIns="46800" anchor="ctr"/>
          <a:lstStyle/>
          <a:p>
            <a:pPr algn="l" eaLnBrk="0" hangingPunct="0">
              <a:spcAft>
                <a:spcPct val="0"/>
              </a:spcAft>
              <a:buClr>
                <a:schemeClr val="tx2"/>
              </a:buClr>
              <a:buSzPct val="70000"/>
            </a:pPr>
            <a:r>
              <a:rPr lang="hu-HU" sz="1600" dirty="0">
                <a:solidFill>
                  <a:schemeClr val="bg1"/>
                </a:solidFill>
              </a:rPr>
              <a:t>Az üvegbiztosítás bővítése</a:t>
            </a:r>
            <a:endParaRPr lang="en-US" sz="1600" dirty="0">
              <a:solidFill>
                <a:schemeClr val="bg1"/>
              </a:solidFill>
            </a:endParaRPr>
          </a:p>
        </p:txBody>
      </p:sp>
      <p:sp>
        <p:nvSpPr>
          <p:cNvPr id="94217" name="Rectangle 9"/>
          <p:cNvSpPr>
            <a:spLocks noChangeArrowheads="1"/>
          </p:cNvSpPr>
          <p:nvPr/>
        </p:nvSpPr>
        <p:spPr bwMode="gray">
          <a:xfrm>
            <a:off x="684213" y="5013325"/>
            <a:ext cx="2808287" cy="647700"/>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a:solidFill>
                  <a:schemeClr val="bg1"/>
                </a:solidFill>
              </a:rPr>
              <a:t>Rongálás biztosítás</a:t>
            </a:r>
            <a:endParaRPr lang="en-US" sz="1600">
              <a:solidFill>
                <a:schemeClr val="bg1"/>
              </a:solidFill>
            </a:endParaRPr>
          </a:p>
        </p:txBody>
      </p:sp>
      <p:sp>
        <p:nvSpPr>
          <p:cNvPr id="94218" name="Rectangle 10"/>
          <p:cNvSpPr>
            <a:spLocks noChangeArrowheads="1"/>
          </p:cNvSpPr>
          <p:nvPr/>
        </p:nvSpPr>
        <p:spPr bwMode="gray">
          <a:xfrm>
            <a:off x="684213" y="4365625"/>
            <a:ext cx="2808287" cy="576263"/>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Többletszolgáltatás biztosítás</a:t>
            </a:r>
            <a:endParaRPr lang="en-US" sz="1600" dirty="0">
              <a:solidFill>
                <a:schemeClr val="bg1"/>
              </a:solidFill>
            </a:endParaRPr>
          </a:p>
        </p:txBody>
      </p:sp>
      <p:sp>
        <p:nvSpPr>
          <p:cNvPr id="94219" name="Rectangle 11"/>
          <p:cNvSpPr>
            <a:spLocks noChangeArrowheads="1"/>
          </p:cNvSpPr>
          <p:nvPr/>
        </p:nvSpPr>
        <p:spPr bwMode="gray">
          <a:xfrm>
            <a:off x="5726113" y="5013175"/>
            <a:ext cx="2736850" cy="647849"/>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Családi egészségbiztosítás</a:t>
            </a:r>
            <a:endParaRPr lang="en-US" sz="1600" dirty="0">
              <a:solidFill>
                <a:schemeClr val="bg1"/>
              </a:solidFill>
            </a:endParaRPr>
          </a:p>
        </p:txBody>
      </p:sp>
      <p:sp>
        <p:nvSpPr>
          <p:cNvPr id="94220" name="Rectangle 12"/>
          <p:cNvSpPr>
            <a:spLocks noChangeArrowheads="1"/>
          </p:cNvSpPr>
          <p:nvPr/>
        </p:nvSpPr>
        <p:spPr bwMode="gray">
          <a:xfrm>
            <a:off x="5726113" y="4437112"/>
            <a:ext cx="2736850" cy="504056"/>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Családi életbiztosítás</a:t>
            </a:r>
            <a:endParaRPr lang="en-US" sz="1600" dirty="0">
              <a:solidFill>
                <a:schemeClr val="bg1"/>
              </a:solidFill>
            </a:endParaRPr>
          </a:p>
        </p:txBody>
      </p:sp>
      <p:sp>
        <p:nvSpPr>
          <p:cNvPr id="94221" name="Rectangle 13"/>
          <p:cNvSpPr>
            <a:spLocks noChangeArrowheads="1"/>
          </p:cNvSpPr>
          <p:nvPr/>
        </p:nvSpPr>
        <p:spPr bwMode="gray">
          <a:xfrm>
            <a:off x="5726113" y="3789040"/>
            <a:ext cx="2736850" cy="576064"/>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Családi balesetbiztosítás</a:t>
            </a:r>
            <a:endParaRPr lang="en-US" sz="1600" dirty="0">
              <a:solidFill>
                <a:schemeClr val="bg1"/>
              </a:solidFill>
            </a:endParaRPr>
          </a:p>
        </p:txBody>
      </p:sp>
      <p:sp>
        <p:nvSpPr>
          <p:cNvPr id="94222" name="Rectangle 14"/>
          <p:cNvSpPr>
            <a:spLocks noChangeArrowheads="1"/>
          </p:cNvSpPr>
          <p:nvPr/>
        </p:nvSpPr>
        <p:spPr bwMode="gray">
          <a:xfrm>
            <a:off x="5724128" y="3140968"/>
            <a:ext cx="2735660" cy="576064"/>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a:solidFill>
                  <a:schemeClr val="bg1"/>
                </a:solidFill>
              </a:rPr>
              <a:t>Felelősségbiztosítás</a:t>
            </a:r>
            <a:endParaRPr lang="en-US" sz="1600" dirty="0">
              <a:solidFill>
                <a:schemeClr val="bg1"/>
              </a:solidFill>
            </a:endParaRPr>
          </a:p>
        </p:txBody>
      </p:sp>
      <p:sp>
        <p:nvSpPr>
          <p:cNvPr id="94223" name="Dia számának helye 6"/>
          <p:cNvSpPr txBox="1">
            <a:spLocks noGrp="1"/>
          </p:cNvSpPr>
          <p:nvPr/>
        </p:nvSpPr>
        <p:spPr bwMode="gray">
          <a:xfrm>
            <a:off x="6553200" y="6308725"/>
            <a:ext cx="2122488" cy="549275"/>
          </a:xfrm>
          <a:prstGeom prst="rect">
            <a:avLst/>
          </a:prstGeom>
          <a:noFill/>
          <a:ln w="9525">
            <a:noFill/>
            <a:miter lim="800000"/>
            <a:headEnd/>
            <a:tailEnd/>
          </a:ln>
        </p:spPr>
        <p:txBody>
          <a:bodyPr wrap="none" lIns="0" tIns="90000" rIns="0" bIns="0"/>
          <a:lstStyle/>
          <a:p>
            <a:pPr algn="r" defTabSz="784225" eaLnBrk="0" hangingPunct="0">
              <a:spcAft>
                <a:spcPct val="0"/>
              </a:spcAft>
              <a:buClrTx/>
              <a:buFontTx/>
              <a:buNone/>
            </a:pPr>
            <a:fld id="{AD16A22C-3B65-46D8-9146-1BF694EEF341}" type="slidenum">
              <a:rPr lang="en-US" sz="800">
                <a:solidFill>
                  <a:schemeClr val="accent1"/>
                </a:solidFill>
              </a:rPr>
              <a:pPr algn="r" defTabSz="784225" eaLnBrk="0" hangingPunct="0">
                <a:spcAft>
                  <a:spcPct val="0"/>
                </a:spcAft>
                <a:buClrTx/>
                <a:buFontTx/>
                <a:buNone/>
              </a:pPr>
              <a:t>9</a:t>
            </a:fld>
            <a:endParaRPr lang="en-US" sz="800">
              <a:solidFill>
                <a:schemeClr val="accent1"/>
              </a:solidFill>
            </a:endParaRPr>
          </a:p>
          <a:p>
            <a:pPr algn="r" defTabSz="784225" eaLnBrk="0" hangingPunct="0">
              <a:spcAft>
                <a:spcPct val="0"/>
              </a:spcAft>
              <a:buClrTx/>
              <a:buFontTx/>
              <a:buNone/>
            </a:pPr>
            <a:endParaRPr lang="en-US" sz="800">
              <a:solidFill>
                <a:schemeClr val="accent1"/>
              </a:solidFill>
            </a:endParaRPr>
          </a:p>
        </p:txBody>
      </p:sp>
      <p:sp>
        <p:nvSpPr>
          <p:cNvPr id="19" name="Rectangle 7"/>
          <p:cNvSpPr>
            <a:spLocks noChangeArrowheads="1"/>
          </p:cNvSpPr>
          <p:nvPr/>
        </p:nvSpPr>
        <p:spPr bwMode="gray">
          <a:xfrm>
            <a:off x="5733157" y="2420888"/>
            <a:ext cx="2727275" cy="648072"/>
          </a:xfrm>
          <a:prstGeom prst="rect">
            <a:avLst/>
          </a:prstGeom>
          <a:solidFill>
            <a:schemeClr val="accent2"/>
          </a:solidFill>
          <a:ln w="6350">
            <a:noFill/>
            <a:miter lim="800000"/>
            <a:headEnd/>
            <a:tailEnd/>
          </a:ln>
        </p:spPr>
        <p:txBody>
          <a:bodyPr lIns="90000" tIns="46800" rIns="90000" bIns="46800" anchor="ctr"/>
          <a:lstStyle/>
          <a:p>
            <a:pPr eaLnBrk="0" hangingPunct="0">
              <a:spcAft>
                <a:spcPct val="0"/>
              </a:spcAft>
              <a:buClr>
                <a:schemeClr val="tx2"/>
              </a:buClr>
              <a:buSzPct val="70000"/>
            </a:pPr>
            <a:r>
              <a:rPr lang="hu-HU" sz="1600" dirty="0" smtClean="0">
                <a:solidFill>
                  <a:schemeClr val="bg1"/>
                </a:solidFill>
              </a:rPr>
              <a:t>Extraszolgáltatás biztosítás</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_Allianz_Master_engl">
  <a:themeElements>
    <a:clrScheme name="PPT_Allianz_Master_engl 1">
      <a:dk1>
        <a:srgbClr val="000000"/>
      </a:dk1>
      <a:lt1>
        <a:srgbClr val="FFFFFF"/>
      </a:lt1>
      <a:dk2>
        <a:srgbClr val="D8D8D5"/>
      </a:dk2>
      <a:lt2>
        <a:srgbClr val="707061"/>
      </a:lt2>
      <a:accent1>
        <a:srgbClr val="113388"/>
      </a:accent1>
      <a:accent2>
        <a:srgbClr val="426BB3"/>
      </a:accent2>
      <a:accent3>
        <a:srgbClr val="FFFFFF"/>
      </a:accent3>
      <a:accent4>
        <a:srgbClr val="000000"/>
      </a:accent4>
      <a:accent5>
        <a:srgbClr val="AAADC3"/>
      </a:accent5>
      <a:accent6>
        <a:srgbClr val="3B60A2"/>
      </a:accent6>
      <a:hlink>
        <a:srgbClr val="819CCC"/>
      </a:hlink>
      <a:folHlink>
        <a:srgbClr val="C6CEE2"/>
      </a:folHlink>
    </a:clrScheme>
    <a:fontScheme name="PPT_Allianz_Master_en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PPT_Allianz_Master_engl 1">
        <a:dk1>
          <a:srgbClr val="000000"/>
        </a:dk1>
        <a:lt1>
          <a:srgbClr val="FFFFFF"/>
        </a:lt1>
        <a:dk2>
          <a:srgbClr val="D8D8D5"/>
        </a:dk2>
        <a:lt2>
          <a:srgbClr val="707061"/>
        </a:lt2>
        <a:accent1>
          <a:srgbClr val="113388"/>
        </a:accent1>
        <a:accent2>
          <a:srgbClr val="426BB3"/>
        </a:accent2>
        <a:accent3>
          <a:srgbClr val="FFFFFF"/>
        </a:accent3>
        <a:accent4>
          <a:srgbClr val="000000"/>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D8D8D5"/>
      </a:dk2>
      <a:lt2>
        <a:srgbClr val="707061"/>
      </a:lt2>
      <a:accent1>
        <a:srgbClr val="113388"/>
      </a:accent1>
      <a:accent2>
        <a:srgbClr val="426BB3"/>
      </a:accent2>
      <a:accent3>
        <a:srgbClr val="FFFFFF"/>
      </a:accent3>
      <a:accent4>
        <a:srgbClr val="000000"/>
      </a:accent4>
      <a:accent5>
        <a:srgbClr val="AAADC3"/>
      </a:accent5>
      <a:accent6>
        <a:srgbClr val="3B60A2"/>
      </a:accent6>
      <a:hlink>
        <a:srgbClr val="819CCC"/>
      </a:hlink>
      <a:folHlink>
        <a:srgbClr val="C6CE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34A1"/>
      </a:dk2>
      <a:lt2>
        <a:srgbClr val="DDDDDD"/>
      </a:lt2>
      <a:accent1>
        <a:srgbClr val="0034A1"/>
      </a:accent1>
      <a:accent2>
        <a:srgbClr val="3F70BD"/>
      </a:accent2>
      <a:accent3>
        <a:srgbClr val="FFFFFF"/>
      </a:accent3>
      <a:accent4>
        <a:srgbClr val="000000"/>
      </a:accent4>
      <a:accent5>
        <a:srgbClr val="AAAECD"/>
      </a:accent5>
      <a:accent6>
        <a:srgbClr val="3865AB"/>
      </a:accent6>
      <a:hlink>
        <a:srgbClr val="92AFDB"/>
      </a:hlink>
      <a:folHlink>
        <a:srgbClr val="B9CD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PPT_Allianz_Master_engl</Template>
  <TotalTime>13069</TotalTime>
  <Words>1893</Words>
  <Application>Microsoft Office PowerPoint</Application>
  <PresentationFormat>Diavetítés a képernyőre (4:3 oldalarány)</PresentationFormat>
  <Paragraphs>441</Paragraphs>
  <Slides>34</Slides>
  <Notes>21</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34</vt:i4>
      </vt:variant>
    </vt:vector>
  </HeadingPairs>
  <TitlesOfParts>
    <vt:vector size="37" baseType="lpstr">
      <vt:lpstr>PPT_Allianz_Master_engl</vt:lpstr>
      <vt:lpstr>Worksheet</vt:lpstr>
      <vt:lpstr>Acrobat Document</vt:lpstr>
      <vt:lpstr>1. dia</vt:lpstr>
      <vt:lpstr>Allianz otthonbiztosítás (ALA) felépítése </vt:lpstr>
      <vt:lpstr>Alapbiztosítás - biztosítási események</vt:lpstr>
      <vt:lpstr>Fogalmak – amit ez alatt értenünk kell</vt:lpstr>
      <vt:lpstr>Fogalmak – amit ez alatt értenünk kell</vt:lpstr>
      <vt:lpstr>Fogalmak – amit ez alatt értenünk kell</vt:lpstr>
      <vt:lpstr>Fogalmak – amit ez alatt értenünk kell</vt:lpstr>
      <vt:lpstr>Alapbiztosítás szolgáltatásai – ami fontos</vt:lpstr>
      <vt:lpstr>Allianz otthonbiztosítás (ALA) felépítése </vt:lpstr>
      <vt:lpstr>10. dia</vt:lpstr>
      <vt:lpstr>11. dia</vt:lpstr>
      <vt:lpstr>ACS záradék</vt:lpstr>
      <vt:lpstr>ALR-All risks záradék</vt:lpstr>
      <vt:lpstr>Kiegészítő biztosítások</vt:lpstr>
      <vt:lpstr>Kiegészítő biztosítások</vt:lpstr>
      <vt:lpstr>Kiegészítő biztosítások</vt:lpstr>
      <vt:lpstr>Kiegészítő biztosítások</vt:lpstr>
      <vt:lpstr>Kiegészítő biztosítások</vt:lpstr>
      <vt:lpstr>Extraszolgáltatás-biztosítás  Adathordozók adatainak helyreállítása </vt:lpstr>
      <vt:lpstr>Extraszolgáltatás-biztosítás  Napkollektorok, napelemek különleges üvegezések biztosítása 1</vt:lpstr>
      <vt:lpstr>Extraszolgáltatás-biztosítás  Vásárolt tartós fogyasztási cikkekre vonatkozó átmeneti áruvédelem</vt:lpstr>
      <vt:lpstr>Extraszolgáltatás-biztosítás  Mobileszközök-biztosítás az Európai Unió területére</vt:lpstr>
      <vt:lpstr>VOV záradék</vt:lpstr>
      <vt:lpstr>VVF záradék</vt:lpstr>
      <vt:lpstr>Értékesítés-támogatás</vt:lpstr>
      <vt:lpstr>Nagykockázatok – helyszíni szemle</vt:lpstr>
      <vt:lpstr>Kártérítés maximális összege betöréses lopás esetén</vt:lpstr>
      <vt:lpstr>Engedmények</vt:lpstr>
      <vt:lpstr>Miért jó? Előnyök az értékesítő részére</vt:lpstr>
      <vt:lpstr>30. dia</vt:lpstr>
      <vt:lpstr>Értékesítést segítő nyomtatványok, ügyféldokumentumok</vt:lpstr>
      <vt:lpstr>Nyomtatványok</vt:lpstr>
      <vt:lpstr>Munkafolyamat</vt:lpstr>
      <vt:lpstr>34. dia</vt:lpstr>
    </vt:vector>
  </TitlesOfParts>
  <Company>Allianz Zrt.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KKV konzultáció</dc:title>
  <dc:subject>KKV konzultáció</dc:subject>
  <dc:creator>Mészáros Szabolcs</dc:creator>
  <cp:lastModifiedBy>valentne</cp:lastModifiedBy>
  <cp:revision>930</cp:revision>
  <cp:lastPrinted>2007-05-29T05:58:33Z</cp:lastPrinted>
  <dcterms:created xsi:type="dcterms:W3CDTF">2005-09-29T09:27:45Z</dcterms:created>
  <dcterms:modified xsi:type="dcterms:W3CDTF">2012-03-28T13:51:30Z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scher László">
    <vt:bool>true</vt:bool>
  </property>
</Properties>
</file>