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9"/>
  </p:notesMasterIdLst>
  <p:handoutMasterIdLst>
    <p:handoutMasterId r:id="rId70"/>
  </p:handoutMasterIdLst>
  <p:sldIdLst>
    <p:sldId id="263" r:id="rId2"/>
    <p:sldId id="347" r:id="rId3"/>
    <p:sldId id="348" r:id="rId4"/>
    <p:sldId id="561" r:id="rId5"/>
    <p:sldId id="693" r:id="rId6"/>
    <p:sldId id="694" r:id="rId7"/>
    <p:sldId id="696" r:id="rId8"/>
    <p:sldId id="697" r:id="rId9"/>
    <p:sldId id="698" r:id="rId10"/>
    <p:sldId id="699" r:id="rId11"/>
    <p:sldId id="700" r:id="rId12"/>
    <p:sldId id="701" r:id="rId13"/>
    <p:sldId id="711" r:id="rId14"/>
    <p:sldId id="702" r:id="rId15"/>
    <p:sldId id="703" r:id="rId16"/>
    <p:sldId id="730" r:id="rId17"/>
    <p:sldId id="393" r:id="rId18"/>
    <p:sldId id="678" r:id="rId19"/>
    <p:sldId id="716" r:id="rId20"/>
    <p:sldId id="673" r:id="rId21"/>
    <p:sldId id="679" r:id="rId22"/>
    <p:sldId id="674" r:id="rId23"/>
    <p:sldId id="680" r:id="rId24"/>
    <p:sldId id="715" r:id="rId25"/>
    <p:sldId id="591" r:id="rId26"/>
    <p:sldId id="689" r:id="rId27"/>
    <p:sldId id="675" r:id="rId28"/>
    <p:sldId id="596" r:id="rId29"/>
    <p:sldId id="676" r:id="rId30"/>
    <p:sldId id="677" r:id="rId31"/>
    <p:sldId id="692" r:id="rId32"/>
    <p:sldId id="682" r:id="rId33"/>
    <p:sldId id="726" r:id="rId34"/>
    <p:sldId id="727" r:id="rId35"/>
    <p:sldId id="683" r:id="rId36"/>
    <p:sldId id="394" r:id="rId37"/>
    <p:sldId id="691" r:id="rId38"/>
    <p:sldId id="643" r:id="rId39"/>
    <p:sldId id="717" r:id="rId40"/>
    <p:sldId id="718" r:id="rId41"/>
    <p:sldId id="612" r:id="rId42"/>
    <p:sldId id="712" r:id="rId43"/>
    <p:sldId id="613" r:id="rId44"/>
    <p:sldId id="614" r:id="rId45"/>
    <p:sldId id="615" r:id="rId46"/>
    <p:sldId id="713" r:id="rId47"/>
    <p:sldId id="688" r:id="rId48"/>
    <p:sldId id="721" r:id="rId49"/>
    <p:sldId id="719" r:id="rId50"/>
    <p:sldId id="405" r:id="rId51"/>
    <p:sldId id="722" r:id="rId52"/>
    <p:sldId id="407" r:id="rId53"/>
    <p:sldId id="724" r:id="rId54"/>
    <p:sldId id="723" r:id="rId55"/>
    <p:sldId id="460" r:id="rId56"/>
    <p:sldId id="461" r:id="rId57"/>
    <p:sldId id="395" r:id="rId58"/>
    <p:sldId id="686" r:id="rId59"/>
    <p:sldId id="685" r:id="rId60"/>
    <p:sldId id="725" r:id="rId61"/>
    <p:sldId id="432" r:id="rId62"/>
    <p:sldId id="576" r:id="rId63"/>
    <p:sldId id="644" r:id="rId64"/>
    <p:sldId id="687" r:id="rId65"/>
    <p:sldId id="728" r:id="rId66"/>
    <p:sldId id="729" r:id="rId67"/>
    <p:sldId id="388" r:id="rId68"/>
  </p:sldIdLst>
  <p:sldSz cx="9144000" cy="6858000" type="screen4x3"/>
  <p:notesSz cx="6731000" cy="10007600"/>
  <p:defaultTextStyle>
    <a:defPPr>
      <a:defRPr lang="de-DE"/>
    </a:defPPr>
    <a:lvl1pPr algn="ctr" rtl="0" fontAlgn="base">
      <a:spcBef>
        <a:spcPct val="0"/>
      </a:spcBef>
      <a:spcAft>
        <a:spcPct val="30000"/>
      </a:spcAft>
      <a:buClr>
        <a:schemeClr val="accent1"/>
      </a:buClr>
      <a:buFont typeface="Wingdings" pitchFamily="2" charset="2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30000"/>
      </a:spcAft>
      <a:buClr>
        <a:schemeClr val="accent1"/>
      </a:buClr>
      <a:buFont typeface="Wingdings" pitchFamily="2" charset="2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30000"/>
      </a:spcAft>
      <a:buClr>
        <a:schemeClr val="accent1"/>
      </a:buClr>
      <a:buFont typeface="Wingdings" pitchFamily="2" charset="2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30000"/>
      </a:spcAft>
      <a:buClr>
        <a:schemeClr val="accent1"/>
      </a:buClr>
      <a:buFont typeface="Wingdings" pitchFamily="2" charset="2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30000"/>
      </a:spcAft>
      <a:buClr>
        <a:schemeClr val="accent1"/>
      </a:buClr>
      <a:buFont typeface="Wingdings" pitchFamily="2" charset="2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ED4A6"/>
    <a:srgbClr val="F1701A"/>
    <a:srgbClr val="FF3300"/>
    <a:srgbClr val="99CC00"/>
    <a:srgbClr val="339933"/>
    <a:srgbClr val="336600"/>
    <a:srgbClr val="009900"/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67" autoAdjust="0"/>
    <p:restoredTop sz="94836" autoAdjust="0"/>
  </p:normalViewPr>
  <p:slideViewPr>
    <p:cSldViewPr>
      <p:cViewPr>
        <p:scale>
          <a:sx n="66" d="100"/>
          <a:sy n="66" d="100"/>
        </p:scale>
        <p:origin x="-1392" y="-294"/>
      </p:cViewPr>
      <p:guideLst>
        <p:guide orient="horz" pos="935"/>
        <p:guide orient="horz" pos="3884"/>
        <p:guide pos="295"/>
        <p:guide pos="546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0"/>
    </p:cViewPr>
  </p:sorterViewPr>
  <p:notesViewPr>
    <p:cSldViewPr>
      <p:cViewPr varScale="1">
        <p:scale>
          <a:sx n="36" d="100"/>
          <a:sy n="36" d="100"/>
        </p:scale>
        <p:origin x="-1626" y="-96"/>
      </p:cViewPr>
      <p:guideLst>
        <p:guide orient="horz" pos="3152"/>
        <p:guide pos="212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6238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Aft>
                <a:spcPct val="0"/>
              </a:spcAft>
              <a:buClrTx/>
              <a:buFontTx/>
              <a:buNone/>
              <a:defRPr sz="1200"/>
            </a:lvl1pPr>
          </a:lstStyle>
          <a:p>
            <a:endParaRPr lang="de-DE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3175" y="0"/>
            <a:ext cx="2916238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Aft>
                <a:spcPct val="0"/>
              </a:spcAft>
              <a:buClrTx/>
              <a:buFontTx/>
              <a:buNone/>
              <a:defRPr sz="1200"/>
            </a:lvl1pPr>
          </a:lstStyle>
          <a:p>
            <a:endParaRPr lang="de-DE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05950"/>
            <a:ext cx="2916238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Aft>
                <a:spcPct val="0"/>
              </a:spcAft>
              <a:buClrTx/>
              <a:buFontTx/>
              <a:buNone/>
              <a:defRPr sz="1200"/>
            </a:lvl1pPr>
          </a:lstStyle>
          <a:p>
            <a:endParaRPr lang="de-DE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3175" y="9505950"/>
            <a:ext cx="2916238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Aft>
                <a:spcPct val="0"/>
              </a:spcAft>
              <a:buClrTx/>
              <a:buFontTx/>
              <a:buNone/>
              <a:defRPr sz="1200"/>
            </a:lvl1pPr>
          </a:lstStyle>
          <a:p>
            <a:fld id="{70D8A824-F4D9-41A8-A03C-E5EA00BF352F}" type="slidenum">
              <a:rPr lang="de-DE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6238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Aft>
                <a:spcPct val="0"/>
              </a:spcAft>
              <a:buClrTx/>
              <a:buFontTx/>
              <a:buNone/>
              <a:defRPr sz="1200"/>
            </a:lvl1pPr>
          </a:lstStyle>
          <a:p>
            <a:endParaRPr lang="de-DE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3175" y="0"/>
            <a:ext cx="2916238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Aft>
                <a:spcPct val="0"/>
              </a:spcAft>
              <a:buClrTx/>
              <a:buFontTx/>
              <a:buNone/>
              <a:defRPr sz="1200"/>
            </a:lvl1pPr>
          </a:lstStyle>
          <a:p>
            <a:endParaRPr lang="de-DE"/>
          </a:p>
        </p:txBody>
      </p:sp>
      <p:sp>
        <p:nvSpPr>
          <p:cNvPr id="3277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863600" y="750888"/>
            <a:ext cx="5003800" cy="37528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gray">
          <a:xfrm>
            <a:off x="673100" y="4752975"/>
            <a:ext cx="5384800" cy="450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1800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05950"/>
            <a:ext cx="2916238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Aft>
                <a:spcPct val="0"/>
              </a:spcAft>
              <a:buClrTx/>
              <a:buFontTx/>
              <a:buNone/>
              <a:defRPr sz="1200"/>
            </a:lvl1pPr>
          </a:lstStyle>
          <a:p>
            <a:endParaRPr lang="de-DE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3175" y="9505950"/>
            <a:ext cx="2916238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Aft>
                <a:spcPct val="0"/>
              </a:spcAft>
              <a:buClrTx/>
              <a:buFontTx/>
              <a:buNone/>
              <a:defRPr sz="1200"/>
            </a:lvl1pPr>
          </a:lstStyle>
          <a:p>
            <a:fld id="{D01995DF-08D7-45BF-B735-8A91F1D4CB1E}" type="slidenum">
              <a:rPr lang="de-DE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30000"/>
      </a:spcAft>
      <a:tabLst>
        <a:tab pos="195263" algn="l"/>
      </a:tabLst>
      <a:defRPr kern="1200">
        <a:solidFill>
          <a:schemeClr val="accent1"/>
        </a:solidFill>
        <a:latin typeface="Arial" charset="0"/>
        <a:ea typeface="+mn-ea"/>
        <a:cs typeface="+mn-cs"/>
      </a:defRPr>
    </a:lvl1pPr>
    <a:lvl2pPr marL="1588" algn="l" rtl="0" fontAlgn="base">
      <a:spcBef>
        <a:spcPct val="0"/>
      </a:spcBef>
      <a:spcAft>
        <a:spcPct val="30000"/>
      </a:spcAft>
      <a:buFont typeface="Wingdings" pitchFamily="2" charset="2"/>
      <a:tabLst>
        <a:tab pos="195263" algn="l"/>
      </a:tabLs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192088" indent="-188913" algn="l" rtl="0" fontAlgn="base">
      <a:spcBef>
        <a:spcPct val="0"/>
      </a:spcBef>
      <a:spcAft>
        <a:spcPct val="30000"/>
      </a:spcAft>
      <a:buClr>
        <a:schemeClr val="accent1"/>
      </a:buClr>
      <a:buFont typeface="Wingdings" pitchFamily="2" charset="2"/>
      <a:buChar char="§"/>
      <a:tabLst>
        <a:tab pos="195263" algn="l"/>
      </a:tabLs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384175" indent="-190500" algn="l" rtl="0" fontAlgn="base">
      <a:spcBef>
        <a:spcPct val="0"/>
      </a:spcBef>
      <a:spcAft>
        <a:spcPct val="30000"/>
      </a:spcAft>
      <a:buClr>
        <a:schemeClr val="accent1"/>
      </a:buClr>
      <a:buChar char="-"/>
      <a:tabLst>
        <a:tab pos="195263" algn="l"/>
      </a:tabLs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574675" indent="-177800" algn="l" rtl="0" fontAlgn="base">
      <a:spcBef>
        <a:spcPct val="0"/>
      </a:spcBef>
      <a:spcAft>
        <a:spcPct val="30000"/>
      </a:spcAft>
      <a:buClr>
        <a:schemeClr val="accent1"/>
      </a:buClr>
      <a:buChar char="-"/>
      <a:tabLst>
        <a:tab pos="195263" algn="l"/>
      </a:tabLs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43B35B-2645-4581-A080-C13F5928BF19}" type="slidenum">
              <a:rPr lang="de-DE"/>
              <a:pPr/>
              <a:t>1</a:t>
            </a:fld>
            <a:endParaRPr lang="de-DE"/>
          </a:p>
        </p:txBody>
      </p:sp>
      <p:sp>
        <p:nvSpPr>
          <p:cNvPr id="4433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3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771244-5DD8-46EC-B3E0-794B9870874D}" type="slidenum">
              <a:rPr lang="de-DE"/>
              <a:pPr/>
              <a:t>2</a:t>
            </a:fld>
            <a:endParaRPr lang="de-DE"/>
          </a:p>
        </p:txBody>
      </p:sp>
      <p:sp>
        <p:nvSpPr>
          <p:cNvPr id="8437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B28652-DA83-4FC7-BE63-6BB3D4823298}" type="slidenum">
              <a:rPr lang="de-DE"/>
              <a:pPr/>
              <a:t>3</a:t>
            </a:fld>
            <a:endParaRPr lang="de-DE"/>
          </a:p>
        </p:txBody>
      </p:sp>
      <p:sp>
        <p:nvSpPr>
          <p:cNvPr id="8458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8E4046-2515-408C-9F26-56CF68AC6A82}" type="slidenum">
              <a:rPr lang="de-DE"/>
              <a:pPr/>
              <a:t>67</a:t>
            </a:fld>
            <a:endParaRPr lang="de-DE"/>
          </a:p>
        </p:txBody>
      </p:sp>
      <p:sp>
        <p:nvSpPr>
          <p:cNvPr id="8970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4" name="Picture 14" descr="Titselseite_Schatt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6588125" y="5516563"/>
            <a:ext cx="2222500" cy="1081087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8313" y="3213100"/>
            <a:ext cx="7991475" cy="1728788"/>
          </a:xfrm>
          <a:solidFill>
            <a:schemeClr val="accent1"/>
          </a:solidFill>
          <a:ln w="6350"/>
        </p:spPr>
        <p:txBody>
          <a:bodyPr lIns="198000" tIns="46800" rIns="90000" bIns="82800" anchor="b"/>
          <a:lstStyle>
            <a:lvl1pPr defTabSz="914400" eaLnBrk="1" hangingPunct="1">
              <a:buFont typeface="Wingdings" pitchFamily="2" charset="2"/>
              <a:buNone/>
              <a:defRPr sz="5400">
                <a:solidFill>
                  <a:schemeClr val="bg1"/>
                </a:solidFill>
              </a:defRPr>
            </a:lvl1pPr>
          </a:lstStyle>
          <a:p>
            <a:r>
              <a:rPr lang="hu-HU"/>
              <a:t>A prezentáció címe</a:t>
            </a:r>
            <a:br>
              <a:rPr lang="hu-HU"/>
            </a:br>
            <a:r>
              <a:rPr lang="hu-HU"/>
              <a:t>Opcionális második sor</a:t>
            </a: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8313" y="4941888"/>
            <a:ext cx="7991475" cy="647700"/>
          </a:xfrm>
          <a:solidFill>
            <a:schemeClr val="accent1"/>
          </a:solidFill>
          <a:ln w="6350"/>
        </p:spPr>
        <p:txBody>
          <a:bodyPr lIns="198000" tIns="46800" rIns="90000" bIns="10800" anchor="b"/>
          <a:lstStyle>
            <a:lvl1pPr eaLnBrk="1" hangingPunct="1">
              <a:spcAft>
                <a:spcPct val="0"/>
              </a:spcAft>
              <a:buFont typeface="Wingdings" pitchFamily="2" charset="2"/>
              <a:buNone/>
              <a:tabLst/>
              <a:defRPr sz="2400">
                <a:solidFill>
                  <a:schemeClr val="bg1"/>
                </a:solidFill>
              </a:defRPr>
            </a:lvl1pPr>
          </a:lstStyle>
          <a:p>
            <a:r>
              <a:rPr lang="hu-HU"/>
              <a:t>A prezentáció alcíme/a prezentáló neve</a:t>
            </a:r>
            <a:endParaRPr lang="en-US"/>
          </a:p>
        </p:txBody>
      </p:sp>
      <p:sp>
        <p:nvSpPr>
          <p:cNvPr id="5136" name="Rectangle 16"/>
          <p:cNvSpPr>
            <a:spLocks noChangeArrowheads="1"/>
          </p:cNvSpPr>
          <p:nvPr/>
        </p:nvSpPr>
        <p:spPr bwMode="gray">
          <a:xfrm>
            <a:off x="468313" y="5589588"/>
            <a:ext cx="7991475" cy="395287"/>
          </a:xfrm>
          <a:prstGeom prst="rect">
            <a:avLst/>
          </a:prstGeom>
          <a:solidFill>
            <a:schemeClr val="accent1"/>
          </a:solidFill>
          <a:ln w="6350">
            <a:noFill/>
            <a:miter lim="800000"/>
            <a:headEnd/>
            <a:tailEnd/>
          </a:ln>
          <a:effectLst/>
        </p:spPr>
        <p:txBody>
          <a:bodyPr lIns="198000" tIns="46800" rIns="90000" bIns="82800" anchor="b"/>
          <a:lstStyle/>
          <a:p>
            <a:pPr algn="l">
              <a:spcAft>
                <a:spcPct val="25000"/>
              </a:spcAft>
              <a:buClrTx/>
            </a:pPr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5142" name="Group 22"/>
          <p:cNvGrpSpPr>
            <a:grpSpLocks/>
          </p:cNvGrpSpPr>
          <p:nvPr userDrawn="1"/>
        </p:nvGrpSpPr>
        <p:grpSpPr bwMode="auto">
          <a:xfrm>
            <a:off x="6804025" y="5734050"/>
            <a:ext cx="1798638" cy="647700"/>
            <a:chOff x="4350" y="3617"/>
            <a:chExt cx="1122" cy="415"/>
          </a:xfrm>
        </p:grpSpPr>
        <p:sp>
          <p:nvSpPr>
            <p:cNvPr id="5143" name="Rectangle 23"/>
            <p:cNvSpPr>
              <a:spLocks noChangeArrowheads="1"/>
            </p:cNvSpPr>
            <p:nvPr/>
          </p:nvSpPr>
          <p:spPr bwMode="gray">
            <a:xfrm>
              <a:off x="4350" y="3617"/>
              <a:ext cx="1122" cy="415"/>
            </a:xfrm>
            <a:prstGeom prst="rect">
              <a:avLst/>
            </a:prstGeom>
            <a:solidFill>
              <a:schemeClr val="bg1"/>
            </a:solidFill>
            <a:ln w="635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hu-HU"/>
            </a:p>
          </p:txBody>
        </p:sp>
        <p:pic>
          <p:nvPicPr>
            <p:cNvPr id="5144" name="Picture 24" descr="Logo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gray">
            <a:xfrm>
              <a:off x="4477" y="3716"/>
              <a:ext cx="870" cy="233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800"/>
            </a:lvl1pPr>
          </a:lstStyle>
          <a:p>
            <a:endParaRPr lang="en-US"/>
          </a:p>
          <a:p>
            <a:r>
              <a:rPr lang="hu-HU"/>
              <a:t>2009</a:t>
            </a:r>
            <a:endParaRPr lang="en-US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A7E8712-579D-4F02-A5B8-0F4D9D7079A6}" type="slidenum">
              <a:rPr lang="en-US"/>
              <a:pPr/>
              <a:t>‹#›</a:t>
            </a:fld>
            <a:endParaRPr lang="en-US"/>
          </a:p>
          <a:p>
            <a:r>
              <a:rPr lang="hu-HU"/>
              <a:t>ACV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4638" y="692150"/>
            <a:ext cx="2051050" cy="54737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68313" y="692150"/>
            <a:ext cx="6003925" cy="54737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800"/>
            </a:lvl1pPr>
          </a:lstStyle>
          <a:p>
            <a:endParaRPr lang="en-US"/>
          </a:p>
          <a:p>
            <a:r>
              <a:rPr lang="hu-HU"/>
              <a:t>2009</a:t>
            </a:r>
            <a:endParaRPr lang="en-US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AD5C22D-908B-46AF-A108-B51142810590}" type="slidenum">
              <a:rPr lang="en-US"/>
              <a:pPr/>
              <a:t>‹#›</a:t>
            </a:fld>
            <a:endParaRPr lang="en-US"/>
          </a:p>
          <a:p>
            <a:r>
              <a:rPr lang="hu-HU"/>
              <a:t>ACV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8313" y="692150"/>
            <a:ext cx="6264275" cy="6858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68313" y="1371600"/>
            <a:ext cx="4027487" cy="479425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27488" cy="479425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468313" y="6308725"/>
            <a:ext cx="2122487" cy="549275"/>
          </a:xfrm>
        </p:spPr>
        <p:txBody>
          <a:bodyPr/>
          <a:lstStyle>
            <a:lvl1pPr>
              <a:defRPr sz="800"/>
            </a:lvl1pPr>
          </a:lstStyle>
          <a:p>
            <a:endParaRPr lang="en-US"/>
          </a:p>
          <a:p>
            <a:r>
              <a:rPr lang="hu-HU"/>
              <a:t>2009</a:t>
            </a:r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1"/>
          </p:nvPr>
        </p:nvSpPr>
        <p:spPr>
          <a:xfrm>
            <a:off x="6553200" y="6308725"/>
            <a:ext cx="2122488" cy="549275"/>
          </a:xfrm>
        </p:spPr>
        <p:txBody>
          <a:bodyPr/>
          <a:lstStyle>
            <a:lvl1pPr>
              <a:defRPr/>
            </a:lvl1pPr>
          </a:lstStyle>
          <a:p>
            <a:fld id="{778D00C8-090A-4FB0-8464-5EA2D7318FAE}" type="slidenum">
              <a:rPr lang="en-US"/>
              <a:pPr/>
              <a:t>‹#›</a:t>
            </a:fld>
            <a:endParaRPr lang="en-US"/>
          </a:p>
          <a:p>
            <a:r>
              <a:rPr lang="hu-HU"/>
              <a:t>ACV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Cím, szöveg és 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8313" y="692150"/>
            <a:ext cx="6264275" cy="6858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68313" y="1371600"/>
            <a:ext cx="4027487" cy="479425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quarter" idx="2"/>
          </p:nvPr>
        </p:nvSpPr>
        <p:spPr>
          <a:xfrm>
            <a:off x="4648200" y="1371600"/>
            <a:ext cx="4027488" cy="232092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Tartalom helye 4"/>
          <p:cNvSpPr>
            <a:spLocks noGrp="1"/>
          </p:cNvSpPr>
          <p:nvPr>
            <p:ph sz="quarter" idx="3"/>
          </p:nvPr>
        </p:nvSpPr>
        <p:spPr>
          <a:xfrm>
            <a:off x="4648200" y="3844925"/>
            <a:ext cx="4027488" cy="232092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Dátum helye 5"/>
          <p:cNvSpPr>
            <a:spLocks noGrp="1"/>
          </p:cNvSpPr>
          <p:nvPr>
            <p:ph type="dt" sz="half" idx="10"/>
          </p:nvPr>
        </p:nvSpPr>
        <p:spPr>
          <a:xfrm>
            <a:off x="468313" y="6308725"/>
            <a:ext cx="2122487" cy="549275"/>
          </a:xfrm>
        </p:spPr>
        <p:txBody>
          <a:bodyPr/>
          <a:lstStyle>
            <a:lvl1pPr>
              <a:defRPr sz="800"/>
            </a:lvl1pPr>
          </a:lstStyle>
          <a:p>
            <a:endParaRPr lang="en-US"/>
          </a:p>
          <a:p>
            <a:r>
              <a:rPr lang="hu-HU"/>
              <a:t>2009</a:t>
            </a:r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1"/>
          </p:nvPr>
        </p:nvSpPr>
        <p:spPr>
          <a:xfrm>
            <a:off x="6553200" y="6308725"/>
            <a:ext cx="2122488" cy="549275"/>
          </a:xfrm>
        </p:spPr>
        <p:txBody>
          <a:bodyPr/>
          <a:lstStyle>
            <a:lvl1pPr>
              <a:defRPr/>
            </a:lvl1pPr>
          </a:lstStyle>
          <a:p>
            <a:fld id="{00534D95-2900-494C-93FE-98D6CE909F8C}" type="slidenum">
              <a:rPr lang="en-US"/>
              <a:pPr/>
              <a:t>‹#›</a:t>
            </a:fld>
            <a:endParaRPr lang="en-US"/>
          </a:p>
          <a:p>
            <a:r>
              <a:rPr lang="hu-HU"/>
              <a:t>ACV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800"/>
            </a:lvl1pPr>
          </a:lstStyle>
          <a:p>
            <a:endParaRPr lang="en-US"/>
          </a:p>
          <a:p>
            <a:r>
              <a:rPr lang="hu-HU"/>
              <a:t>2009</a:t>
            </a:r>
            <a:endParaRPr lang="en-US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27A75E0-4DE5-42AD-8D31-4BDB2DC9CEC2}" type="slidenum">
              <a:rPr lang="en-US"/>
              <a:pPr/>
              <a:t>‹#›</a:t>
            </a:fld>
            <a:endParaRPr lang="en-US"/>
          </a:p>
          <a:p>
            <a:r>
              <a:rPr lang="hu-HU"/>
              <a:t>ACV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800"/>
            </a:lvl1pPr>
          </a:lstStyle>
          <a:p>
            <a:endParaRPr lang="en-US"/>
          </a:p>
          <a:p>
            <a:r>
              <a:rPr lang="hu-HU"/>
              <a:t>2009</a:t>
            </a:r>
            <a:endParaRPr lang="en-US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41DC192-9DA7-4AAC-84F7-9C2AE1277644}" type="slidenum">
              <a:rPr lang="en-US"/>
              <a:pPr/>
              <a:t>‹#›</a:t>
            </a:fld>
            <a:endParaRPr lang="en-US"/>
          </a:p>
          <a:p>
            <a:r>
              <a:rPr lang="hu-HU"/>
              <a:t>ACV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68313" y="1371600"/>
            <a:ext cx="4027487" cy="4794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27488" cy="4794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800"/>
            </a:lvl1pPr>
          </a:lstStyle>
          <a:p>
            <a:endParaRPr lang="en-US"/>
          </a:p>
          <a:p>
            <a:r>
              <a:rPr lang="hu-HU"/>
              <a:t>2009</a:t>
            </a:r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2CFC91A-DE20-46D3-A0C0-8AD4E5B9B25D}" type="slidenum">
              <a:rPr lang="en-US"/>
              <a:pPr/>
              <a:t>‹#›</a:t>
            </a:fld>
            <a:endParaRPr lang="en-US"/>
          </a:p>
          <a:p>
            <a:r>
              <a:rPr lang="hu-HU"/>
              <a:t>ACV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800"/>
            </a:lvl1pPr>
          </a:lstStyle>
          <a:p>
            <a:endParaRPr lang="en-US"/>
          </a:p>
          <a:p>
            <a:r>
              <a:rPr lang="hu-HU"/>
              <a:t>2009</a:t>
            </a:r>
            <a:endParaRPr lang="en-US"/>
          </a:p>
        </p:txBody>
      </p:sp>
      <p:sp>
        <p:nvSpPr>
          <p:cNvPr id="8" name="Dia számának hely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72701-F746-4AFA-A418-B5EE328D71D2}" type="slidenum">
              <a:rPr lang="en-US"/>
              <a:pPr/>
              <a:t>‹#›</a:t>
            </a:fld>
            <a:endParaRPr lang="en-US"/>
          </a:p>
          <a:p>
            <a:r>
              <a:rPr lang="hu-HU"/>
              <a:t>ACV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800"/>
            </a:lvl1pPr>
          </a:lstStyle>
          <a:p>
            <a:endParaRPr lang="en-US"/>
          </a:p>
          <a:p>
            <a:r>
              <a:rPr lang="hu-HU"/>
              <a:t>2009</a:t>
            </a:r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95D2F0-67C4-4D6B-A5B8-A8B6D5ADCCB7}" type="slidenum">
              <a:rPr lang="en-US"/>
              <a:pPr/>
              <a:t>‹#›</a:t>
            </a:fld>
            <a:endParaRPr lang="en-US"/>
          </a:p>
          <a:p>
            <a:r>
              <a:rPr lang="hu-HU"/>
              <a:t>ACV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800"/>
            </a:lvl1pPr>
          </a:lstStyle>
          <a:p>
            <a:endParaRPr lang="en-US"/>
          </a:p>
          <a:p>
            <a:r>
              <a:rPr lang="hu-HU"/>
              <a:t>2009</a:t>
            </a:r>
            <a:endParaRPr lang="en-US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A769E6E-9E47-4ACA-92AF-F6EBA05E133C}" type="slidenum">
              <a:rPr lang="en-US"/>
              <a:pPr/>
              <a:t>‹#›</a:t>
            </a:fld>
            <a:endParaRPr lang="en-US"/>
          </a:p>
          <a:p>
            <a:r>
              <a:rPr lang="hu-HU"/>
              <a:t>ACV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800"/>
            </a:lvl1pPr>
          </a:lstStyle>
          <a:p>
            <a:endParaRPr lang="en-US"/>
          </a:p>
          <a:p>
            <a:r>
              <a:rPr lang="hu-HU"/>
              <a:t>2009</a:t>
            </a:r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7D3E21-F0B5-4EF6-B7A7-033B42FEE061}" type="slidenum">
              <a:rPr lang="en-US"/>
              <a:pPr/>
              <a:t>‹#›</a:t>
            </a:fld>
            <a:endParaRPr lang="en-US"/>
          </a:p>
          <a:p>
            <a:r>
              <a:rPr lang="hu-HU"/>
              <a:t>ACV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800"/>
            </a:lvl1pPr>
          </a:lstStyle>
          <a:p>
            <a:endParaRPr lang="en-US"/>
          </a:p>
          <a:p>
            <a:r>
              <a:rPr lang="hu-HU"/>
              <a:t>2009</a:t>
            </a:r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226B01A-8DFF-4360-8244-51AB0DA719E7}" type="slidenum">
              <a:rPr lang="en-US"/>
              <a:pPr/>
              <a:t>‹#›</a:t>
            </a:fld>
            <a:endParaRPr lang="en-US"/>
          </a:p>
          <a:p>
            <a:r>
              <a:rPr lang="hu-HU"/>
              <a:t>ACV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gray">
          <a:xfrm>
            <a:off x="468313" y="692150"/>
            <a:ext cx="62642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Cím beírásához kattintson ide</a:t>
            </a:r>
            <a:endParaRPr lang="en-US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gray">
          <a:xfrm>
            <a:off x="468313" y="1371600"/>
            <a:ext cx="8207375" cy="479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5400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1. szint: Alcím beírásához kattintson ide</a:t>
            </a:r>
            <a:endParaRPr lang="en-US" smtClean="0"/>
          </a:p>
          <a:p>
            <a:pPr lvl="1"/>
            <a:r>
              <a:rPr lang="hu-HU" smtClean="0"/>
              <a:t>2. szint: Folyamatos szöveg</a:t>
            </a:r>
            <a:endParaRPr lang="en-US" smtClean="0"/>
          </a:p>
          <a:p>
            <a:pPr lvl="2"/>
            <a:r>
              <a:rPr lang="hu-HU" smtClean="0"/>
              <a:t>3. szint: Felsorolás (első szint)</a:t>
            </a:r>
            <a:endParaRPr lang="en-US" smtClean="0"/>
          </a:p>
          <a:p>
            <a:pPr lvl="3"/>
            <a:r>
              <a:rPr lang="hu-HU" smtClean="0"/>
              <a:t>4. szint: Felsorolás (második szint)</a:t>
            </a:r>
            <a:endParaRPr lang="en-US" smtClean="0"/>
          </a:p>
          <a:p>
            <a:pPr lvl="4"/>
            <a:r>
              <a:rPr lang="hu-HU" smtClean="0"/>
              <a:t>5. szint: Felsorolás (harmadik szint)</a:t>
            </a:r>
            <a:endParaRPr lang="en-US" smtClean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68313" y="6308725"/>
            <a:ext cx="212248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90000" rIns="0" bIns="0" numCol="1" anchor="t" anchorCtr="0" compatLnSpc="1">
            <a:prstTxWarp prst="textNoShape">
              <a:avLst/>
            </a:prstTxWarp>
          </a:bodyPr>
          <a:lstStyle>
            <a:lvl1pPr algn="l" defTabSz="784225" eaLnBrk="0" hangingPunct="0">
              <a:spcAft>
                <a:spcPct val="0"/>
              </a:spcAft>
              <a:buClrTx/>
              <a:buFontTx/>
              <a:buNone/>
              <a:defRPr sz="1200">
                <a:solidFill>
                  <a:schemeClr val="accent1"/>
                </a:solidFill>
              </a:defRPr>
            </a:lvl1pPr>
          </a:lstStyle>
          <a:p>
            <a:endParaRPr lang="en-US" sz="800"/>
          </a:p>
          <a:p>
            <a:r>
              <a:rPr lang="hu-HU"/>
              <a:t>2009</a:t>
            </a: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6308725"/>
            <a:ext cx="21224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90000" rIns="0" bIns="0" numCol="1" anchor="t" anchorCtr="0" compatLnSpc="1">
            <a:prstTxWarp prst="textNoShape">
              <a:avLst/>
            </a:prstTxWarp>
          </a:bodyPr>
          <a:lstStyle>
            <a:lvl1pPr algn="r" defTabSz="784225" eaLnBrk="0" hangingPunct="0">
              <a:spcAft>
                <a:spcPct val="0"/>
              </a:spcAft>
              <a:buClrTx/>
              <a:buFontTx/>
              <a:buNone/>
              <a:defRPr sz="1200">
                <a:solidFill>
                  <a:schemeClr val="accent1"/>
                </a:solidFill>
              </a:defRPr>
            </a:lvl1pPr>
          </a:lstStyle>
          <a:p>
            <a:fld id="{677513E9-FEFB-47DA-AC40-6640A1F7E400}" type="slidenum">
              <a:rPr lang="en-US"/>
              <a:pPr/>
              <a:t>‹#›</a:t>
            </a:fld>
            <a:endParaRPr lang="en-US"/>
          </a:p>
          <a:p>
            <a:r>
              <a:rPr lang="hu-HU"/>
              <a:t>ACV</a:t>
            </a:r>
            <a:endParaRPr lang="en-US"/>
          </a:p>
        </p:txBody>
      </p:sp>
      <p:grpSp>
        <p:nvGrpSpPr>
          <p:cNvPr id="4116" name="Group 20"/>
          <p:cNvGrpSpPr>
            <a:grpSpLocks/>
          </p:cNvGrpSpPr>
          <p:nvPr userDrawn="1"/>
        </p:nvGrpSpPr>
        <p:grpSpPr bwMode="auto">
          <a:xfrm>
            <a:off x="7092950" y="188913"/>
            <a:ext cx="1781175" cy="658812"/>
            <a:chOff x="4350" y="3617"/>
            <a:chExt cx="1122" cy="415"/>
          </a:xfrm>
        </p:grpSpPr>
        <p:sp>
          <p:nvSpPr>
            <p:cNvPr id="4117" name="Rectangle 21"/>
            <p:cNvSpPr>
              <a:spLocks noChangeArrowheads="1"/>
            </p:cNvSpPr>
            <p:nvPr/>
          </p:nvSpPr>
          <p:spPr bwMode="gray">
            <a:xfrm>
              <a:off x="4350" y="3617"/>
              <a:ext cx="1122" cy="415"/>
            </a:xfrm>
            <a:prstGeom prst="rect">
              <a:avLst/>
            </a:prstGeom>
            <a:solidFill>
              <a:schemeClr val="bg1"/>
            </a:solidFill>
            <a:ln w="635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hu-HU"/>
            </a:p>
          </p:txBody>
        </p:sp>
        <p:pic>
          <p:nvPicPr>
            <p:cNvPr id="4118" name="Picture 22" descr="Logo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gray">
            <a:xfrm>
              <a:off x="4477" y="3716"/>
              <a:ext cx="870" cy="233"/>
            </a:xfrm>
            <a:prstGeom prst="rect">
              <a:avLst/>
            </a:prstGeom>
            <a:noFill/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784225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784225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charset="0"/>
        </a:defRPr>
      </a:lvl2pPr>
      <a:lvl3pPr algn="l" defTabSz="784225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charset="0"/>
        </a:defRPr>
      </a:lvl3pPr>
      <a:lvl4pPr algn="l" defTabSz="784225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charset="0"/>
        </a:defRPr>
      </a:lvl4pPr>
      <a:lvl5pPr algn="l" defTabSz="784225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charset="0"/>
        </a:defRPr>
      </a:lvl5pPr>
      <a:lvl6pPr marL="457200" algn="l" defTabSz="784225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charset="0"/>
        </a:defRPr>
      </a:lvl6pPr>
      <a:lvl7pPr marL="914400" algn="l" defTabSz="784225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charset="0"/>
        </a:defRPr>
      </a:lvl7pPr>
      <a:lvl8pPr marL="1371600" algn="l" defTabSz="784225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charset="0"/>
        </a:defRPr>
      </a:lvl8pPr>
      <a:lvl9pPr marL="1828800" algn="l" defTabSz="784225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charset="0"/>
        </a:defRPr>
      </a:lvl9pPr>
    </p:titleStyle>
    <p:bodyStyle>
      <a:lvl1pPr algn="l" rtl="0" eaLnBrk="0" fontAlgn="base" hangingPunct="0">
        <a:spcBef>
          <a:spcPct val="0"/>
        </a:spcBef>
        <a:spcAft>
          <a:spcPct val="30000"/>
        </a:spcAft>
        <a:tabLst>
          <a:tab pos="195263" algn="l"/>
        </a:tabLst>
        <a:defRPr sz="2800">
          <a:solidFill>
            <a:schemeClr val="accent1"/>
          </a:solidFill>
          <a:latin typeface="+mn-lt"/>
          <a:ea typeface="+mn-ea"/>
          <a:cs typeface="+mn-cs"/>
        </a:defRPr>
      </a:lvl1pPr>
      <a:lvl2pPr marL="1588" algn="l" rtl="0" eaLnBrk="0" fontAlgn="base" hangingPunct="0">
        <a:spcBef>
          <a:spcPct val="0"/>
        </a:spcBef>
        <a:spcAft>
          <a:spcPct val="30000"/>
        </a:spcAft>
        <a:buFont typeface="Wingdings" pitchFamily="2" charset="2"/>
        <a:tabLst>
          <a:tab pos="195263" algn="l"/>
        </a:tabLst>
        <a:defRPr sz="2400">
          <a:solidFill>
            <a:schemeClr val="tx1"/>
          </a:solidFill>
          <a:latin typeface="+mn-lt"/>
        </a:defRPr>
      </a:lvl2pPr>
      <a:lvl3pPr marL="192088" indent="-188913" algn="l" rtl="0" eaLnBrk="0" fontAlgn="base" hangingPunct="0">
        <a:spcBef>
          <a:spcPct val="0"/>
        </a:spcBef>
        <a:spcAft>
          <a:spcPct val="30000"/>
        </a:spcAft>
        <a:buClr>
          <a:schemeClr val="accent1"/>
        </a:buClr>
        <a:buFont typeface="Wingdings" pitchFamily="2" charset="2"/>
        <a:buChar char="§"/>
        <a:tabLst>
          <a:tab pos="195263" algn="l"/>
        </a:tabLst>
        <a:defRPr sz="2400">
          <a:solidFill>
            <a:schemeClr val="tx1"/>
          </a:solidFill>
          <a:latin typeface="+mn-lt"/>
        </a:defRPr>
      </a:lvl3pPr>
      <a:lvl4pPr marL="384175" indent="-190500" algn="l" rtl="0" eaLnBrk="0" fontAlgn="base" hangingPunct="0">
        <a:spcBef>
          <a:spcPct val="0"/>
        </a:spcBef>
        <a:spcAft>
          <a:spcPct val="30000"/>
        </a:spcAft>
        <a:buClr>
          <a:schemeClr val="accent1"/>
        </a:buClr>
        <a:buChar char="-"/>
        <a:tabLst>
          <a:tab pos="195263" algn="l"/>
        </a:tabLst>
        <a:defRPr sz="2400">
          <a:solidFill>
            <a:schemeClr val="tx1"/>
          </a:solidFill>
          <a:latin typeface="+mn-lt"/>
        </a:defRPr>
      </a:lvl4pPr>
      <a:lvl5pPr marL="574675" indent="-177800" algn="l" rtl="0" eaLnBrk="0" fontAlgn="base" hangingPunct="0">
        <a:spcBef>
          <a:spcPct val="0"/>
        </a:spcBef>
        <a:spcAft>
          <a:spcPct val="30000"/>
        </a:spcAft>
        <a:buClr>
          <a:schemeClr val="accent1"/>
        </a:buClr>
        <a:buChar char="-"/>
        <a:tabLst>
          <a:tab pos="195263" algn="l"/>
        </a:tabLst>
        <a:defRPr sz="2400">
          <a:solidFill>
            <a:schemeClr val="tx1"/>
          </a:solidFill>
          <a:latin typeface="+mn-lt"/>
        </a:defRPr>
      </a:lvl5pPr>
      <a:lvl6pPr marL="1031875" indent="-177800" algn="l" rtl="0" eaLnBrk="0" fontAlgn="base" hangingPunct="0">
        <a:spcBef>
          <a:spcPct val="0"/>
        </a:spcBef>
        <a:spcAft>
          <a:spcPct val="30000"/>
        </a:spcAft>
        <a:buClr>
          <a:schemeClr val="accent1"/>
        </a:buClr>
        <a:buChar char="-"/>
        <a:tabLst>
          <a:tab pos="195263" algn="l"/>
        </a:tabLst>
        <a:defRPr sz="2400">
          <a:solidFill>
            <a:schemeClr val="tx1"/>
          </a:solidFill>
          <a:latin typeface="+mn-lt"/>
        </a:defRPr>
      </a:lvl6pPr>
      <a:lvl7pPr marL="1489075" indent="-177800" algn="l" rtl="0" eaLnBrk="0" fontAlgn="base" hangingPunct="0">
        <a:spcBef>
          <a:spcPct val="0"/>
        </a:spcBef>
        <a:spcAft>
          <a:spcPct val="30000"/>
        </a:spcAft>
        <a:buClr>
          <a:schemeClr val="accent1"/>
        </a:buClr>
        <a:buChar char="-"/>
        <a:tabLst>
          <a:tab pos="195263" algn="l"/>
        </a:tabLst>
        <a:defRPr sz="2400">
          <a:solidFill>
            <a:schemeClr val="tx1"/>
          </a:solidFill>
          <a:latin typeface="+mn-lt"/>
        </a:defRPr>
      </a:lvl7pPr>
      <a:lvl8pPr marL="1946275" indent="-177800" algn="l" rtl="0" eaLnBrk="0" fontAlgn="base" hangingPunct="0">
        <a:spcBef>
          <a:spcPct val="0"/>
        </a:spcBef>
        <a:spcAft>
          <a:spcPct val="30000"/>
        </a:spcAft>
        <a:buClr>
          <a:schemeClr val="accent1"/>
        </a:buClr>
        <a:buChar char="-"/>
        <a:tabLst>
          <a:tab pos="195263" algn="l"/>
        </a:tabLst>
        <a:defRPr sz="2400">
          <a:solidFill>
            <a:schemeClr val="tx1"/>
          </a:solidFill>
          <a:latin typeface="+mn-lt"/>
        </a:defRPr>
      </a:lvl8pPr>
      <a:lvl9pPr marL="2403475" indent="-177800" algn="l" rtl="0" eaLnBrk="0" fontAlgn="base" hangingPunct="0">
        <a:spcBef>
          <a:spcPct val="0"/>
        </a:spcBef>
        <a:spcAft>
          <a:spcPct val="30000"/>
        </a:spcAft>
        <a:buClr>
          <a:schemeClr val="accent1"/>
        </a:buClr>
        <a:buChar char="-"/>
        <a:tabLst>
          <a:tab pos="195263" algn="l"/>
        </a:tabLst>
        <a:defRPr sz="24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munkalap1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hu-HU" sz="4800"/>
              <a:t>Az Allianz Cégmester Vállalkozásbiztosítás termék</a:t>
            </a:r>
          </a:p>
        </p:txBody>
      </p:sp>
      <p:sp>
        <p:nvSpPr>
          <p:cNvPr id="41472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/>
              <a:t>Üzleti terület oktatása 2009.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472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472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1472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14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4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4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724" grpId="0"/>
      <p:bldP spid="414725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hu-HU" sz="1200"/>
              <a:t>2009</a:t>
            </a:r>
            <a:endParaRPr lang="en-US" sz="1200"/>
          </a:p>
        </p:txBody>
      </p:sp>
      <p:sp>
        <p:nvSpPr>
          <p:cNvPr id="4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8B1D00-C4BF-4CFA-8959-230459EB1793}" type="slidenum">
              <a:rPr lang="en-US"/>
              <a:pPr/>
              <a:t>10</a:t>
            </a:fld>
            <a:endParaRPr lang="en-US"/>
          </a:p>
          <a:p>
            <a:r>
              <a:rPr lang="hu-HU"/>
              <a:t>ACV</a:t>
            </a:r>
            <a:endParaRPr lang="en-US"/>
          </a:p>
        </p:txBody>
      </p:sp>
      <p:sp>
        <p:nvSpPr>
          <p:cNvPr id="1381378" name="Text Box 2"/>
          <p:cNvSpPr txBox="1">
            <a:spLocks noChangeArrowheads="1"/>
          </p:cNvSpPr>
          <p:nvPr/>
        </p:nvSpPr>
        <p:spPr bwMode="gray">
          <a:xfrm>
            <a:off x="611188" y="620713"/>
            <a:ext cx="7777162" cy="558482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/>
            <a:r>
              <a:rPr lang="hu-HU" sz="2800" b="1"/>
              <a:t>Teljes </a:t>
            </a:r>
            <a:r>
              <a:rPr lang="hu-HU" sz="2800"/>
              <a:t>(totál)</a:t>
            </a:r>
            <a:r>
              <a:rPr lang="hu-HU" sz="2800" b="1"/>
              <a:t> kár</a:t>
            </a:r>
          </a:p>
          <a:p>
            <a:pPr algn="l"/>
            <a:endParaRPr lang="hu-HU" sz="2800" b="1"/>
          </a:p>
          <a:p>
            <a:pPr algn="l"/>
            <a:r>
              <a:rPr lang="hu-HU" sz="2400"/>
              <a:t>Teljes (totál) kárnak minősül, ha a biztosított </a:t>
            </a:r>
            <a:r>
              <a:rPr lang="hu-HU" sz="2400" b="1"/>
              <a:t>vagyontárgy teljesen megsemmisült</a:t>
            </a:r>
            <a:r>
              <a:rPr lang="hu-HU" sz="2400"/>
              <a:t>, vagy </a:t>
            </a:r>
            <a:r>
              <a:rPr lang="hu-HU" sz="2400" b="1"/>
              <a:t>olyan mértékben sérült, hogy javítása, helyreállítása műszakilag nem lehetséges, vagy gazdaságilag indokolatlan.</a:t>
            </a:r>
            <a:r>
              <a:rPr lang="hu-HU" sz="2400"/>
              <a:t> Gazdaságilag indokolatlan a helyreállítás, ha gazdasági számítással alátámasztva kimutatható, hogy a javítás várható költsége meghaladná a károsodott vagyontárgynak a biztosítási összeg alapjául szolgáló értékelési mód szerinti káridőponti értéke vagy a káridőponti biztosítási összege közül a nagyobb összegűt. Totálkárnak minősül a biztosítási eseményből eredő eltűnés is.</a:t>
            </a:r>
            <a:endParaRPr lang="hu-HU" sz="280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hu-HU" sz="1200"/>
              <a:t>2009</a:t>
            </a:r>
            <a:endParaRPr lang="en-US" sz="1200"/>
          </a:p>
        </p:txBody>
      </p:sp>
      <p:sp>
        <p:nvSpPr>
          <p:cNvPr id="4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5979A6-1694-4CEB-A1BD-5731001A377B}" type="slidenum">
              <a:rPr lang="en-US"/>
              <a:pPr/>
              <a:t>11</a:t>
            </a:fld>
            <a:endParaRPr lang="en-US"/>
          </a:p>
          <a:p>
            <a:r>
              <a:rPr lang="hu-HU"/>
              <a:t>ACV</a:t>
            </a:r>
            <a:endParaRPr lang="en-US"/>
          </a:p>
        </p:txBody>
      </p:sp>
      <p:sp>
        <p:nvSpPr>
          <p:cNvPr id="1382402" name="Text Box 2"/>
          <p:cNvSpPr txBox="1">
            <a:spLocks noChangeArrowheads="1"/>
          </p:cNvSpPr>
          <p:nvPr/>
        </p:nvSpPr>
        <p:spPr bwMode="gray">
          <a:xfrm>
            <a:off x="611188" y="620713"/>
            <a:ext cx="7777162" cy="4071937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/>
            <a:r>
              <a:rPr lang="hu-HU" sz="2800" b="1"/>
              <a:t>Részleges kár</a:t>
            </a:r>
          </a:p>
          <a:p>
            <a:pPr algn="l"/>
            <a:endParaRPr lang="hu-HU" sz="2800" b="1"/>
          </a:p>
          <a:p>
            <a:pPr algn="l"/>
            <a:r>
              <a:rPr lang="hu-HU" sz="2400"/>
              <a:t>Részleges kárnak minősül, ha a sérült vagyontárgy javítással, a károsodott részek pótlásával helyreállítható, kivéve, ha a helyreállítás gazdaságilag nem indokolt.</a:t>
            </a:r>
            <a:endParaRPr lang="hu-HU" sz="2400">
              <a:solidFill>
                <a:srgbClr val="FF3300"/>
              </a:solidFill>
            </a:endParaRPr>
          </a:p>
          <a:p>
            <a:pPr algn="l">
              <a:spcBef>
                <a:spcPct val="50000"/>
              </a:spcBef>
            </a:pPr>
            <a:endParaRPr lang="hu-HU" sz="2400">
              <a:solidFill>
                <a:srgbClr val="FF3300"/>
              </a:solidFill>
            </a:endParaRPr>
          </a:p>
          <a:p>
            <a:pPr algn="l">
              <a:spcBef>
                <a:spcPct val="50000"/>
              </a:spcBef>
            </a:pPr>
            <a:endParaRPr lang="hu-HU" sz="2800" b="1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hu-HU" sz="1200"/>
              <a:t>2009</a:t>
            </a:r>
            <a:endParaRPr lang="en-US" sz="1200"/>
          </a:p>
        </p:txBody>
      </p:sp>
      <p:sp>
        <p:nvSpPr>
          <p:cNvPr id="4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EA7D3C-92BB-4C46-A313-03AD17317B35}" type="slidenum">
              <a:rPr lang="en-US"/>
              <a:pPr/>
              <a:t>12</a:t>
            </a:fld>
            <a:endParaRPr lang="en-US"/>
          </a:p>
          <a:p>
            <a:r>
              <a:rPr lang="hu-HU"/>
              <a:t>ACV</a:t>
            </a:r>
            <a:endParaRPr lang="en-US"/>
          </a:p>
        </p:txBody>
      </p:sp>
      <p:sp>
        <p:nvSpPr>
          <p:cNvPr id="1383426" name="Text Box 2"/>
          <p:cNvSpPr txBox="1">
            <a:spLocks noChangeArrowheads="1"/>
          </p:cNvSpPr>
          <p:nvPr/>
        </p:nvSpPr>
        <p:spPr bwMode="gray">
          <a:xfrm>
            <a:off x="611188" y="836613"/>
            <a:ext cx="7777162" cy="22098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/>
            <a:r>
              <a:rPr lang="hu-HU" sz="2800" b="1"/>
              <a:t>Limit:</a:t>
            </a:r>
            <a:r>
              <a:rPr lang="hu-HU" b="1"/>
              <a:t> </a:t>
            </a:r>
          </a:p>
          <a:p>
            <a:pPr algn="l"/>
            <a:endParaRPr lang="hu-HU" b="1"/>
          </a:p>
          <a:p>
            <a:pPr algn="l"/>
            <a:r>
              <a:rPr lang="hu-HU" sz="2400" b="1"/>
              <a:t>a biztosítási összegen belül a biztosító szolgáltatási kötelezettségének a felső határa.</a:t>
            </a:r>
          </a:p>
          <a:p>
            <a:pPr algn="l"/>
            <a:endParaRPr lang="hu-HU" sz="24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hu-HU" sz="1200"/>
              <a:t>2009</a:t>
            </a:r>
            <a:endParaRPr lang="en-US" sz="1200"/>
          </a:p>
        </p:txBody>
      </p:sp>
      <p:sp>
        <p:nvSpPr>
          <p:cNvPr id="4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4C776D-EB2B-4FB4-97A9-C7FA41C5ACFB}" type="slidenum">
              <a:rPr lang="en-US"/>
              <a:pPr/>
              <a:t>13</a:t>
            </a:fld>
            <a:endParaRPr lang="en-US"/>
          </a:p>
          <a:p>
            <a:r>
              <a:rPr lang="hu-HU"/>
              <a:t>ACV</a:t>
            </a:r>
            <a:endParaRPr lang="en-US"/>
          </a:p>
        </p:txBody>
      </p:sp>
      <p:sp>
        <p:nvSpPr>
          <p:cNvPr id="1393666" name="Text Box 2"/>
          <p:cNvSpPr txBox="1">
            <a:spLocks noChangeArrowheads="1"/>
          </p:cNvSpPr>
          <p:nvPr/>
        </p:nvSpPr>
        <p:spPr bwMode="gray">
          <a:xfrm>
            <a:off x="611188" y="333375"/>
            <a:ext cx="8064500" cy="56372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/>
            <a:r>
              <a:rPr lang="hu-HU" sz="2800" b="1"/>
              <a:t>Limit fajtái:</a:t>
            </a:r>
            <a:r>
              <a:rPr lang="hu-HU" b="1"/>
              <a:t> </a:t>
            </a:r>
          </a:p>
          <a:p>
            <a:pPr algn="l"/>
            <a:endParaRPr lang="hu-HU" sz="2400" b="1"/>
          </a:p>
          <a:p>
            <a:pPr algn="l"/>
            <a:r>
              <a:rPr lang="hu-HU" sz="2000" b="1"/>
              <a:t>Kártérítési limit</a:t>
            </a:r>
            <a:r>
              <a:rPr lang="hu-HU" sz="2000"/>
              <a:t> a biztosítási összegen belül a biztosító </a:t>
            </a:r>
            <a:r>
              <a:rPr lang="hu-HU" sz="2000" b="1"/>
              <a:t>szolgáltatási </a:t>
            </a:r>
            <a:r>
              <a:rPr lang="hu-HU" sz="2000"/>
              <a:t>kötelezettségének a </a:t>
            </a:r>
            <a:r>
              <a:rPr lang="hu-HU" sz="2000" b="1"/>
              <a:t>felső határa</a:t>
            </a:r>
            <a:r>
              <a:rPr lang="hu-HU" sz="2000"/>
              <a:t>.</a:t>
            </a:r>
          </a:p>
          <a:p>
            <a:pPr algn="l"/>
            <a:endParaRPr lang="hu-HU" sz="2000"/>
          </a:p>
          <a:p>
            <a:pPr algn="l"/>
            <a:r>
              <a:rPr lang="hu-HU" sz="2000" b="1"/>
              <a:t>Kombinált limit, több biztosított kockázatra,</a:t>
            </a:r>
            <a:r>
              <a:rPr lang="hu-HU" sz="2000"/>
              <a:t> vagyontárgyra, vagyoncsoportra vagy bármilyen egyéb közös jellemzőre </a:t>
            </a:r>
            <a:r>
              <a:rPr lang="hu-HU" sz="2000" b="1"/>
              <a:t>vonatkozó együttes limit.</a:t>
            </a:r>
          </a:p>
          <a:p>
            <a:pPr algn="l"/>
            <a:endParaRPr lang="hu-HU" sz="2000" b="1"/>
          </a:p>
          <a:p>
            <a:pPr algn="l"/>
            <a:r>
              <a:rPr lang="hu-HU" sz="2000" b="1"/>
              <a:t>Szublimit</a:t>
            </a:r>
            <a:r>
              <a:rPr lang="hu-HU" sz="2000"/>
              <a:t> a biztosító szolgáltatási kötelezettségének </a:t>
            </a:r>
            <a:r>
              <a:rPr lang="hu-HU" sz="2000" b="1"/>
              <a:t>egy</a:t>
            </a:r>
            <a:r>
              <a:rPr lang="hu-HU" sz="2000"/>
              <a:t> kártérítési limiten vagy kombinált </a:t>
            </a:r>
            <a:r>
              <a:rPr lang="hu-HU" sz="2000" b="1"/>
              <a:t>limiten belül meghatározott felső határa</a:t>
            </a:r>
            <a:r>
              <a:rPr lang="hu-HU" sz="2000"/>
              <a:t>.</a:t>
            </a:r>
          </a:p>
          <a:p>
            <a:pPr algn="l"/>
            <a:endParaRPr lang="hu-HU" sz="2000" b="1"/>
          </a:p>
          <a:p>
            <a:pPr algn="l"/>
            <a:r>
              <a:rPr lang="hu-HU" sz="2000" b="1"/>
              <a:t>Éves limit,</a:t>
            </a:r>
            <a:r>
              <a:rPr lang="hu-HU" sz="2000"/>
              <a:t> egy </a:t>
            </a:r>
            <a:r>
              <a:rPr lang="hu-HU" sz="2000" b="1"/>
              <a:t>teljes vagy tört biztosítási időszakban</a:t>
            </a:r>
            <a:r>
              <a:rPr lang="hu-HU" sz="2000"/>
              <a:t> (évben) bekövetkezett biztosítási eseményekre vonatkozó </a:t>
            </a:r>
            <a:r>
              <a:rPr lang="hu-HU" sz="2000" b="1"/>
              <a:t>összevont (aggregát) limit.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hu-HU" sz="1200"/>
              <a:t>2009</a:t>
            </a:r>
            <a:endParaRPr lang="en-US" sz="1200"/>
          </a:p>
        </p:txBody>
      </p:sp>
      <p:sp>
        <p:nvSpPr>
          <p:cNvPr id="4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9BE1F7-3B8A-4CE5-90EE-E3917FC64F88}" type="slidenum">
              <a:rPr lang="en-US"/>
              <a:pPr/>
              <a:t>14</a:t>
            </a:fld>
            <a:endParaRPr lang="en-US"/>
          </a:p>
          <a:p>
            <a:r>
              <a:rPr lang="hu-HU"/>
              <a:t>ACV</a:t>
            </a:r>
            <a:endParaRPr lang="en-US"/>
          </a:p>
        </p:txBody>
      </p:sp>
      <p:sp>
        <p:nvSpPr>
          <p:cNvPr id="1384450" name="Text Box 2"/>
          <p:cNvSpPr txBox="1">
            <a:spLocks noChangeArrowheads="1"/>
          </p:cNvSpPr>
          <p:nvPr/>
        </p:nvSpPr>
        <p:spPr bwMode="gray">
          <a:xfrm>
            <a:off x="611188" y="620713"/>
            <a:ext cx="7777162" cy="43434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/>
            <a:r>
              <a:rPr lang="hu-HU" sz="2800" b="1"/>
              <a:t>Első kockázatra szóló biztosítás</a:t>
            </a:r>
          </a:p>
          <a:p>
            <a:pPr algn="l"/>
            <a:endParaRPr lang="hu-HU" sz="2800" b="1"/>
          </a:p>
          <a:p>
            <a:pPr algn="l"/>
            <a:r>
              <a:rPr lang="hu-HU" sz="2400"/>
              <a:t>Első kockázatra szóló biztosítás esetén </a:t>
            </a:r>
            <a:r>
              <a:rPr lang="hu-HU" sz="2400" b="1"/>
              <a:t>a biztosító a</a:t>
            </a:r>
            <a:r>
              <a:rPr lang="hu-HU" sz="2400"/>
              <a:t> biztosított vagyoncsoportba tartozó vagyontárgyakban </a:t>
            </a:r>
            <a:r>
              <a:rPr lang="hu-HU" sz="2400" b="1"/>
              <a:t>keletkezett kárt a vagyoncsoportra meghatározott biztosítási összegig téríti meg</a:t>
            </a:r>
            <a:r>
              <a:rPr lang="hu-HU" sz="2400"/>
              <a:t>.</a:t>
            </a:r>
          </a:p>
          <a:p>
            <a:pPr algn="l"/>
            <a:endParaRPr lang="hu-HU" sz="2400"/>
          </a:p>
          <a:p>
            <a:pPr algn="l"/>
            <a:r>
              <a:rPr lang="hu-HU" sz="2400"/>
              <a:t>Első kockázatra szóló biztosítás esetén a biztosító </a:t>
            </a:r>
            <a:r>
              <a:rPr lang="hu-HU" sz="2400" b="1"/>
              <a:t>alulbiztosítottságot nem vizsgál és arányos kártérítést nem alkalmaz.</a:t>
            </a:r>
            <a:endParaRPr lang="hu-HU" sz="2400" b="1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hu-HU" sz="1200"/>
              <a:t>2009</a:t>
            </a:r>
            <a:endParaRPr lang="en-US" sz="1200"/>
          </a:p>
        </p:txBody>
      </p:sp>
      <p:sp>
        <p:nvSpPr>
          <p:cNvPr id="4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224B00-B91B-4391-8B4A-15FD505F62E8}" type="slidenum">
              <a:rPr lang="en-US"/>
              <a:pPr/>
              <a:t>15</a:t>
            </a:fld>
            <a:endParaRPr lang="en-US"/>
          </a:p>
          <a:p>
            <a:r>
              <a:rPr lang="hu-HU"/>
              <a:t>ACV</a:t>
            </a:r>
            <a:endParaRPr lang="en-US"/>
          </a:p>
        </p:txBody>
      </p:sp>
      <p:sp>
        <p:nvSpPr>
          <p:cNvPr id="1385474" name="Text Box 2"/>
          <p:cNvSpPr txBox="1">
            <a:spLocks noChangeArrowheads="1"/>
          </p:cNvSpPr>
          <p:nvPr/>
        </p:nvSpPr>
        <p:spPr bwMode="gray">
          <a:xfrm>
            <a:off x="611188" y="620713"/>
            <a:ext cx="7777162" cy="470852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/>
            <a:r>
              <a:rPr lang="hu-HU" sz="2800" b="1"/>
              <a:t>Hányadrész biztosítás</a:t>
            </a:r>
          </a:p>
          <a:p>
            <a:pPr algn="l"/>
            <a:endParaRPr lang="hu-HU" sz="2800" b="1"/>
          </a:p>
          <a:p>
            <a:pPr algn="l"/>
            <a:r>
              <a:rPr lang="hu-HU" sz="2400"/>
              <a:t>Hányadrész biztosítás esetén a biztosító adott vagyoncsoport tekintetében a káreseményenkénti és a biztosítási időszakra/ tartamra vonatkozó </a:t>
            </a:r>
            <a:r>
              <a:rPr lang="hu-HU" sz="2400" b="1"/>
              <a:t>szolgáltatási kötelezettségének mértékét</a:t>
            </a:r>
            <a:r>
              <a:rPr lang="hu-HU" sz="2400"/>
              <a:t> a kockázatviselési helyre megjelölt </a:t>
            </a:r>
            <a:r>
              <a:rPr lang="hu-HU" sz="2400" b="1"/>
              <a:t>biztosítási összeg százalékában is meghatározza</a:t>
            </a:r>
            <a:r>
              <a:rPr lang="hu-HU" sz="2400"/>
              <a:t>. </a:t>
            </a:r>
            <a:r>
              <a:rPr lang="hu-HU" sz="2400" i="1"/>
              <a:t> </a:t>
            </a:r>
          </a:p>
          <a:p>
            <a:pPr algn="l"/>
            <a:endParaRPr lang="hu-HU" sz="2400"/>
          </a:p>
          <a:p>
            <a:pPr algn="l"/>
            <a:r>
              <a:rPr lang="hu-HU" sz="2400"/>
              <a:t>A biztosító </a:t>
            </a:r>
            <a:r>
              <a:rPr lang="hu-HU" sz="2400" b="1"/>
              <a:t>az alulbiztosítottságot vizsgálja</a:t>
            </a:r>
            <a:r>
              <a:rPr lang="hu-HU" sz="2400"/>
              <a:t> és annak </a:t>
            </a:r>
            <a:r>
              <a:rPr lang="hu-HU" sz="2400" b="1"/>
              <a:t>fennállása esetén arányos kártérítést alkalmaz</a:t>
            </a:r>
            <a:r>
              <a:rPr lang="hu-HU" sz="2400"/>
              <a:t>.</a:t>
            </a:r>
            <a:endParaRPr lang="hu-HU" sz="2800" b="1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hu-HU" sz="1200"/>
              <a:t>2009</a:t>
            </a:r>
            <a:endParaRPr lang="en-US" sz="1200"/>
          </a:p>
        </p:txBody>
      </p:sp>
      <p:sp>
        <p:nvSpPr>
          <p:cNvPr id="4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E237A1-B562-4C4A-ACA8-AE3EF352DF88}" type="slidenum">
              <a:rPr lang="en-US"/>
              <a:pPr/>
              <a:t>16</a:t>
            </a:fld>
            <a:endParaRPr lang="en-US"/>
          </a:p>
          <a:p>
            <a:r>
              <a:rPr lang="hu-HU"/>
              <a:t>ACV</a:t>
            </a:r>
            <a:endParaRPr lang="en-US"/>
          </a:p>
        </p:txBody>
      </p:sp>
      <p:sp>
        <p:nvSpPr>
          <p:cNvPr id="1417218" name="Text Box 2"/>
          <p:cNvSpPr txBox="1">
            <a:spLocks noChangeArrowheads="1"/>
          </p:cNvSpPr>
          <p:nvPr/>
        </p:nvSpPr>
        <p:spPr bwMode="gray">
          <a:xfrm>
            <a:off x="611188" y="620713"/>
            <a:ext cx="5040312" cy="26035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hu-HU" sz="2800" b="1">
                <a:solidFill>
                  <a:schemeClr val="accent1"/>
                </a:solidFill>
              </a:rPr>
              <a:t>A választható csomagok</a:t>
            </a:r>
          </a:p>
          <a:p>
            <a:pPr algn="l">
              <a:spcBef>
                <a:spcPct val="50000"/>
              </a:spcBef>
            </a:pPr>
            <a:endParaRPr lang="hu-HU" sz="2400">
              <a:solidFill>
                <a:srgbClr val="FF3300"/>
              </a:solidFill>
            </a:endParaRPr>
          </a:p>
          <a:p>
            <a:pPr algn="l">
              <a:spcBef>
                <a:spcPct val="50000"/>
              </a:spcBef>
            </a:pPr>
            <a:endParaRPr lang="hu-HU" sz="2400">
              <a:solidFill>
                <a:srgbClr val="FF3300"/>
              </a:solidFill>
            </a:endParaRPr>
          </a:p>
          <a:p>
            <a:pPr algn="l">
              <a:spcBef>
                <a:spcPct val="50000"/>
              </a:spcBef>
            </a:pPr>
            <a:endParaRPr lang="hu-HU" sz="2800" b="1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hu-HU" sz="1200"/>
              <a:t>2009</a:t>
            </a:r>
            <a:endParaRPr lang="en-US" sz="1200"/>
          </a:p>
        </p:txBody>
      </p:sp>
      <p:sp>
        <p:nvSpPr>
          <p:cNvPr id="12" name="Dia számának hely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B258DD-F1C6-4CA3-8DAA-6608F43E587B}" type="slidenum">
              <a:rPr lang="en-US"/>
              <a:pPr/>
              <a:t>17</a:t>
            </a:fld>
            <a:endParaRPr lang="en-US"/>
          </a:p>
          <a:p>
            <a:r>
              <a:rPr lang="hu-HU"/>
              <a:t>ACV</a:t>
            </a:r>
            <a:endParaRPr lang="en-US"/>
          </a:p>
        </p:txBody>
      </p:sp>
      <p:sp>
        <p:nvSpPr>
          <p:cNvPr id="913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371600"/>
            <a:ext cx="5759450" cy="4794250"/>
          </a:xfrm>
        </p:spPr>
        <p:txBody>
          <a:bodyPr/>
          <a:lstStyle/>
          <a:p>
            <a:endParaRPr lang="hu-HU" sz="2400"/>
          </a:p>
          <a:p>
            <a:endParaRPr lang="hu-HU" sz="2400"/>
          </a:p>
          <a:p>
            <a:endParaRPr lang="hu-HU" sz="2400"/>
          </a:p>
          <a:p>
            <a:endParaRPr lang="hu-HU" sz="2400"/>
          </a:p>
          <a:p>
            <a:endParaRPr lang="hu-HU" sz="2400"/>
          </a:p>
          <a:p>
            <a:endParaRPr lang="hu-HU" sz="2400"/>
          </a:p>
          <a:p>
            <a:endParaRPr lang="hu-HU" sz="2400"/>
          </a:p>
          <a:p>
            <a:endParaRPr lang="hu-HU" sz="2400"/>
          </a:p>
          <a:p>
            <a:r>
              <a:rPr lang="hu-HU" sz="2400"/>
              <a:t> </a:t>
            </a:r>
          </a:p>
          <a:p>
            <a:endParaRPr lang="hu-HU" sz="2400"/>
          </a:p>
          <a:p>
            <a:endParaRPr lang="hu-HU" sz="2400"/>
          </a:p>
        </p:txBody>
      </p:sp>
      <p:graphicFrame>
        <p:nvGraphicFramePr>
          <p:cNvPr id="913509" name="Group 101"/>
          <p:cNvGraphicFramePr>
            <a:graphicFrameLocks noGrp="1"/>
          </p:cNvGraphicFramePr>
          <p:nvPr>
            <p:ph sz="half" idx="2"/>
          </p:nvPr>
        </p:nvGraphicFramePr>
        <p:xfrm>
          <a:off x="250825" y="1773238"/>
          <a:ext cx="8642350" cy="3511550"/>
        </p:xfrm>
        <a:graphic>
          <a:graphicData uri="http://schemas.openxmlformats.org/drawingml/2006/table">
            <a:tbl>
              <a:tblPr/>
              <a:tblGrid>
                <a:gridCol w="2089150"/>
                <a:gridCol w="6553200"/>
              </a:tblGrid>
              <a:tr h="3511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endParaRPr kumimoji="0" lang="hu-H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hu-H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Csomagok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endParaRPr kumimoji="0" lang="hu-H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CE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accent1"/>
                        </a:buClr>
                        <a:buSzTx/>
                        <a:buFontTx/>
                        <a:buChar char="-"/>
                        <a:tabLst>
                          <a:tab pos="195263" algn="l"/>
                        </a:tabLst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EU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accent1"/>
                        </a:buClr>
                        <a:buSzTx/>
                        <a:buFontTx/>
                        <a:buChar char="-"/>
                        <a:tabLst>
                          <a:tab pos="195263" algn="l"/>
                        </a:tabLst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 MIDI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accent1"/>
                        </a:buClr>
                        <a:buSzTx/>
                        <a:buFontTx/>
                        <a:buChar char="-"/>
                        <a:tabLst>
                          <a:tab pos="195263" algn="l"/>
                        </a:tabLst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 OPTIMUM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CEE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13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hu-HU" sz="1200"/>
              <a:t>2009</a:t>
            </a:r>
            <a:endParaRPr lang="en-US" sz="1200"/>
          </a:p>
        </p:txBody>
      </p:sp>
      <p:sp>
        <p:nvSpPr>
          <p:cNvPr id="14" name="Dia számának hely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B4B211-8092-4A1D-A4E5-D3A53E9F25FD}" type="slidenum">
              <a:rPr lang="en-US"/>
              <a:pPr/>
              <a:t>18</a:t>
            </a:fld>
            <a:endParaRPr lang="en-US"/>
          </a:p>
          <a:p>
            <a:r>
              <a:rPr lang="hu-HU"/>
              <a:t>ACV</a:t>
            </a:r>
            <a:endParaRPr lang="en-US"/>
          </a:p>
        </p:txBody>
      </p:sp>
      <p:graphicFrame>
        <p:nvGraphicFramePr>
          <p:cNvPr id="1352720" name="Group 16"/>
          <p:cNvGraphicFramePr>
            <a:graphicFrameLocks noGrp="1"/>
          </p:cNvGraphicFramePr>
          <p:nvPr>
            <p:ph sz="half" idx="2"/>
          </p:nvPr>
        </p:nvGraphicFramePr>
        <p:xfrm>
          <a:off x="250825" y="908050"/>
          <a:ext cx="8642350" cy="3081020"/>
        </p:xfrm>
        <a:graphic>
          <a:graphicData uri="http://schemas.openxmlformats.org/drawingml/2006/table">
            <a:tbl>
              <a:tblPr/>
              <a:tblGrid>
                <a:gridCol w="1728788"/>
                <a:gridCol w="6913562"/>
              </a:tblGrid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Csomag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1338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Biztosítási események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13388"/>
                    </a:solidFill>
                  </a:tcPr>
                </a:tc>
              </a:tr>
              <a:tr h="2806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hu-H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EU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endParaRPr kumimoji="0" lang="hu-H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CE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accent1"/>
                        </a:buClr>
                        <a:buSzTx/>
                        <a:buFontTx/>
                        <a:buChar char="-"/>
                        <a:tabLst>
                          <a:tab pos="195263" algn="l"/>
                        </a:tabLst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tűz,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accent1"/>
                        </a:buClr>
                        <a:buSzTx/>
                        <a:buFontTx/>
                        <a:buChar char="-"/>
                        <a:tabLst>
                          <a:tab pos="195263" algn="l"/>
                        </a:tabLst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 robbanás és összeroppanás,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accent1"/>
                        </a:buClr>
                        <a:buSzTx/>
                        <a:buFontTx/>
                        <a:buChar char="-"/>
                        <a:tabLst>
                          <a:tab pos="195263" algn="l"/>
                        </a:tabLst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 villámcsapás,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accent1"/>
                        </a:buClr>
                        <a:buSzTx/>
                        <a:buFontTx/>
                        <a:buChar char="-"/>
                        <a:tabLst>
                          <a:tab pos="195263" algn="l"/>
                        </a:tabLst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 légi járművek és ismeretlen földi járművek okozta károk,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CEE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52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hu-HU" sz="1200"/>
              <a:t>2009</a:t>
            </a:r>
            <a:endParaRPr lang="en-US" sz="1200"/>
          </a:p>
        </p:txBody>
      </p:sp>
      <p:sp>
        <p:nvSpPr>
          <p:cNvPr id="18" name="Dia számának hely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8713E1-AFD6-4E01-ADA8-B288B6193A2C}" type="slidenum">
              <a:rPr lang="en-US"/>
              <a:pPr/>
              <a:t>19</a:t>
            </a:fld>
            <a:endParaRPr lang="en-US"/>
          </a:p>
          <a:p>
            <a:r>
              <a:rPr lang="hu-HU"/>
              <a:t>ACV</a:t>
            </a:r>
            <a:endParaRPr lang="en-US"/>
          </a:p>
        </p:txBody>
      </p:sp>
      <p:sp>
        <p:nvSpPr>
          <p:cNvPr id="140185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4149725"/>
            <a:ext cx="1511300" cy="2016125"/>
          </a:xfrm>
        </p:spPr>
        <p:txBody>
          <a:bodyPr/>
          <a:lstStyle/>
          <a:p>
            <a:endParaRPr lang="hu-HU" sz="2400"/>
          </a:p>
          <a:p>
            <a:r>
              <a:rPr lang="hu-HU" sz="2400" b="1">
                <a:solidFill>
                  <a:schemeClr val="tx1"/>
                </a:solidFill>
              </a:rPr>
              <a:t>Fontos:</a:t>
            </a:r>
          </a:p>
        </p:txBody>
      </p:sp>
      <p:graphicFrame>
        <p:nvGraphicFramePr>
          <p:cNvPr id="1401859" name="Group 3"/>
          <p:cNvGraphicFramePr>
            <a:graphicFrameLocks noGrp="1"/>
          </p:cNvGraphicFramePr>
          <p:nvPr>
            <p:ph sz="half" idx="2"/>
          </p:nvPr>
        </p:nvGraphicFramePr>
        <p:xfrm>
          <a:off x="250825" y="908050"/>
          <a:ext cx="8642350" cy="3081020"/>
        </p:xfrm>
        <a:graphic>
          <a:graphicData uri="http://schemas.openxmlformats.org/drawingml/2006/table">
            <a:tbl>
              <a:tblPr/>
              <a:tblGrid>
                <a:gridCol w="1728788"/>
                <a:gridCol w="6913562"/>
              </a:tblGrid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Csomag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1338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Biztosítási események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13388"/>
                    </a:solidFill>
                  </a:tcPr>
                </a:tc>
              </a:tr>
              <a:tr h="2806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hu-H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EU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endParaRPr kumimoji="0" lang="hu-H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CE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accent1"/>
                        </a:buClr>
                        <a:buSzTx/>
                        <a:buFontTx/>
                        <a:buChar char="-"/>
                        <a:tabLst>
                          <a:tab pos="195263" algn="l"/>
                        </a:tabLst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tűz,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accent1"/>
                        </a:buClr>
                        <a:buSzTx/>
                        <a:buFontTx/>
                        <a:buChar char="-"/>
                        <a:tabLst>
                          <a:tab pos="195263" algn="l"/>
                        </a:tabLst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 robbanás és összeroppanás,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accent1"/>
                        </a:buClr>
                        <a:buSzTx/>
                        <a:buFontTx/>
                        <a:buChar char="-"/>
                        <a:tabLst>
                          <a:tab pos="195263" algn="l"/>
                        </a:tabLst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 villámcsapás,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accent1"/>
                        </a:buClr>
                        <a:buSzTx/>
                        <a:buFontTx/>
                        <a:buChar char="-"/>
                        <a:tabLst>
                          <a:tab pos="195263" algn="l"/>
                        </a:tabLst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 légi járművek és ismeretlen földi járművek okozta károk,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CEE2"/>
                    </a:solidFill>
                  </a:tcPr>
                </a:tc>
              </a:tr>
            </a:tbl>
          </a:graphicData>
        </a:graphic>
      </p:graphicFrame>
      <p:sp>
        <p:nvSpPr>
          <p:cNvPr id="1401870" name="Text Box 14"/>
          <p:cNvSpPr txBox="1">
            <a:spLocks noChangeArrowheads="1"/>
          </p:cNvSpPr>
          <p:nvPr/>
        </p:nvSpPr>
        <p:spPr bwMode="gray">
          <a:xfrm>
            <a:off x="1979613" y="4149725"/>
            <a:ext cx="5921375" cy="14382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hu-HU" b="1"/>
              <a:t>Az EU csomagra lehet kérni sürgősségi ügyintézést.</a:t>
            </a:r>
            <a:r>
              <a:rPr lang="hu-HU"/>
              <a:t> </a:t>
            </a:r>
          </a:p>
          <a:p>
            <a:pPr algn="l"/>
            <a:r>
              <a:rPr lang="hu-HU"/>
              <a:t>Ezt egy négyzet jelölésével – pipa – tehetjük meg. </a:t>
            </a:r>
          </a:p>
          <a:p>
            <a:pPr algn="l"/>
            <a:r>
              <a:rPr lang="hu-HU"/>
              <a:t>Ebben az esetbe az ügyfél másnap kötvényt kap.</a:t>
            </a:r>
          </a:p>
          <a:p>
            <a:pPr algn="l"/>
            <a:r>
              <a:rPr lang="hu-HU"/>
              <a:t>A sürgősségi ügyintézést díja 5.000 forint.</a:t>
            </a:r>
          </a:p>
        </p:txBody>
      </p:sp>
      <p:sp>
        <p:nvSpPr>
          <p:cNvPr id="1401871" name="Rectangle 15"/>
          <p:cNvSpPr>
            <a:spLocks noChangeArrowheads="1"/>
          </p:cNvSpPr>
          <p:nvPr/>
        </p:nvSpPr>
        <p:spPr bwMode="gray">
          <a:xfrm>
            <a:off x="323850" y="4005263"/>
            <a:ext cx="8496300" cy="1728787"/>
          </a:xfrm>
          <a:prstGeom prst="rect">
            <a:avLst/>
          </a:prstGeom>
          <a:noFill/>
          <a:ln w="762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hu-HU"/>
          </a:p>
        </p:txBody>
      </p:sp>
      <p:sp>
        <p:nvSpPr>
          <p:cNvPr id="1401872" name="Line 16"/>
          <p:cNvSpPr>
            <a:spLocks noChangeShapeType="1"/>
          </p:cNvSpPr>
          <p:nvPr/>
        </p:nvSpPr>
        <p:spPr bwMode="gray">
          <a:xfrm>
            <a:off x="1979613" y="4005263"/>
            <a:ext cx="0" cy="1728787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hu-H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1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401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hu-HU" sz="1200"/>
              <a:t>2009</a:t>
            </a:r>
            <a:endParaRPr lang="en-US" sz="1200"/>
          </a:p>
        </p:txBody>
      </p:sp>
      <p:sp>
        <p:nvSpPr>
          <p:cNvPr id="4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45BAD7-2DF4-4FA8-B5AC-67E5A01B155E}" type="slidenum">
              <a:rPr lang="en-US"/>
              <a:pPr/>
              <a:t>2</a:t>
            </a:fld>
            <a:endParaRPr lang="en-US"/>
          </a:p>
          <a:p>
            <a:r>
              <a:rPr lang="hu-HU"/>
              <a:t>ACV</a:t>
            </a:r>
            <a:endParaRPr lang="en-US"/>
          </a:p>
        </p:txBody>
      </p:sp>
      <p:sp>
        <p:nvSpPr>
          <p:cNvPr id="84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908050"/>
            <a:ext cx="8208963" cy="5041900"/>
          </a:xfrm>
        </p:spPr>
        <p:txBody>
          <a:bodyPr/>
          <a:lstStyle/>
          <a:p>
            <a:pPr defTabSz="914400"/>
            <a:r>
              <a:rPr lang="hu-HU" sz="2800" b="1"/>
              <a:t>Az ACV csomag jellemzői:</a:t>
            </a:r>
            <a:br>
              <a:rPr lang="hu-HU" sz="2800" b="1"/>
            </a:br>
            <a:r>
              <a:rPr lang="hu-HU" b="1"/>
              <a:t/>
            </a:r>
            <a:br>
              <a:rPr lang="hu-HU" b="1"/>
            </a:br>
            <a:r>
              <a:rPr lang="hu-HU" sz="2400"/>
              <a:t>Egyszerűen köthető, kedvező díjú csomag termék, mely az AVV-hez képest a következő könnyítéseket tartalmazza:</a:t>
            </a:r>
            <a:br>
              <a:rPr lang="hu-HU" sz="2400"/>
            </a:br>
            <a:r>
              <a:rPr lang="hu-HU" sz="2400"/>
              <a:t/>
            </a:r>
            <a:br>
              <a:rPr lang="hu-HU" sz="2400"/>
            </a:br>
            <a:r>
              <a:rPr lang="hu-HU" sz="2400"/>
              <a:t>- nem kell tevékenységet azonosítani (nincs TEÁOR);</a:t>
            </a:r>
            <a:br>
              <a:rPr lang="hu-HU" sz="2400"/>
            </a:br>
            <a:r>
              <a:rPr lang="hu-HU" sz="2400"/>
              <a:t>- nincs „nk” nem kalkulálható üzenet, tehát nem kell</a:t>
            </a:r>
            <a:br>
              <a:rPr lang="hu-HU" sz="2400"/>
            </a:br>
            <a:r>
              <a:rPr lang="hu-HU" sz="2400"/>
              <a:t>  nagyvállalati üzletkötőhöz fordulni;</a:t>
            </a:r>
            <a:br>
              <a:rPr lang="hu-HU" sz="2400"/>
            </a:br>
            <a:r>
              <a:rPr lang="hu-HU" sz="2400"/>
              <a:t>- nincs kockázatfelmérés;</a:t>
            </a:r>
            <a:br>
              <a:rPr lang="hu-HU" sz="2400"/>
            </a:br>
            <a:r>
              <a:rPr lang="hu-HU" sz="2400"/>
              <a:t>- nincs kockázatvállalás;</a:t>
            </a:r>
            <a:br>
              <a:rPr lang="hu-HU" sz="2400"/>
            </a:br>
            <a:r>
              <a:rPr lang="hu-HU" sz="2400"/>
              <a:t>- egy oldalas ajánlat, díjkínálat, szerződés módosítás.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42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42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42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275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hu-HU" sz="1200"/>
              <a:t>2009</a:t>
            </a:r>
            <a:endParaRPr lang="en-US" sz="1200"/>
          </a:p>
        </p:txBody>
      </p:sp>
      <p:sp>
        <p:nvSpPr>
          <p:cNvPr id="15" name="Dia számának hely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DA7684-534E-481C-A540-92685914438D}" type="slidenum">
              <a:rPr lang="en-US"/>
              <a:pPr/>
              <a:t>20</a:t>
            </a:fld>
            <a:endParaRPr lang="en-US"/>
          </a:p>
          <a:p>
            <a:r>
              <a:rPr lang="hu-HU"/>
              <a:t>ACV</a:t>
            </a:r>
            <a:endParaRPr lang="en-US"/>
          </a:p>
        </p:txBody>
      </p:sp>
      <p:sp>
        <p:nvSpPr>
          <p:cNvPr id="13465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371600"/>
            <a:ext cx="5759450" cy="4794250"/>
          </a:xfrm>
        </p:spPr>
        <p:txBody>
          <a:bodyPr/>
          <a:lstStyle/>
          <a:p>
            <a:endParaRPr lang="hu-HU" sz="2400"/>
          </a:p>
          <a:p>
            <a:endParaRPr lang="hu-HU" sz="2400"/>
          </a:p>
          <a:p>
            <a:endParaRPr lang="hu-HU" sz="2400"/>
          </a:p>
          <a:p>
            <a:endParaRPr lang="hu-HU" sz="2400"/>
          </a:p>
          <a:p>
            <a:endParaRPr lang="hu-HU" sz="2400"/>
          </a:p>
          <a:p>
            <a:endParaRPr lang="hu-HU" sz="2400"/>
          </a:p>
          <a:p>
            <a:endParaRPr lang="hu-HU" sz="2400"/>
          </a:p>
          <a:p>
            <a:endParaRPr lang="hu-HU" sz="2400"/>
          </a:p>
          <a:p>
            <a:r>
              <a:rPr lang="hu-HU" sz="2400"/>
              <a:t> </a:t>
            </a:r>
          </a:p>
          <a:p>
            <a:endParaRPr lang="hu-HU" sz="2400"/>
          </a:p>
          <a:p>
            <a:endParaRPr lang="hu-HU" sz="2400"/>
          </a:p>
        </p:txBody>
      </p:sp>
      <p:graphicFrame>
        <p:nvGraphicFramePr>
          <p:cNvPr id="1346581" name="Group 21"/>
          <p:cNvGraphicFramePr>
            <a:graphicFrameLocks noGrp="1"/>
          </p:cNvGraphicFramePr>
          <p:nvPr>
            <p:ph sz="half" idx="2"/>
          </p:nvPr>
        </p:nvGraphicFramePr>
        <p:xfrm>
          <a:off x="250825" y="981075"/>
          <a:ext cx="8642350" cy="5341938"/>
        </p:xfrm>
        <a:graphic>
          <a:graphicData uri="http://schemas.openxmlformats.org/drawingml/2006/table">
            <a:tbl>
              <a:tblPr/>
              <a:tblGrid>
                <a:gridCol w="1728788"/>
                <a:gridCol w="6913562"/>
              </a:tblGrid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Csomag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1338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Biztosítási események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13388"/>
                    </a:solidFill>
                  </a:tcPr>
                </a:tc>
              </a:tr>
              <a:tr h="5010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hu-H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MIDI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endParaRPr kumimoji="0" lang="hu-H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CE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EU csomag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       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accent1"/>
                        </a:buClr>
                        <a:buSzTx/>
                        <a:buFontTx/>
                        <a:buChar char="-"/>
                        <a:tabLst>
                          <a:tab pos="195263" algn="l"/>
                        </a:tabLst>
                      </a:pP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accent1"/>
                        </a:buClr>
                        <a:buSzTx/>
                        <a:buFontTx/>
                        <a:buChar char="-"/>
                        <a:tabLst>
                          <a:tab pos="195263" algn="l"/>
                        </a:tabLst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 vihar,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accent1"/>
                        </a:buClr>
                        <a:buSzTx/>
                        <a:buFontTx/>
                        <a:buChar char="-"/>
                        <a:tabLst>
                          <a:tab pos="195263" algn="l"/>
                        </a:tabLst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 árvíz, belvíz  és felhőszakadás,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accent1"/>
                        </a:buClr>
                        <a:buSzTx/>
                        <a:buFontTx/>
                        <a:buChar char="-"/>
                        <a:tabLst>
                          <a:tab pos="195263" algn="l"/>
                        </a:tabLst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 földmozgás,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accent1"/>
                        </a:buClr>
                        <a:buSzTx/>
                        <a:buFontTx/>
                        <a:buChar char="-"/>
                        <a:tabLst>
                          <a:tab pos="195263" algn="l"/>
                        </a:tabLst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 földrengés,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accent1"/>
                        </a:buClr>
                        <a:buSzTx/>
                        <a:buFontTx/>
                        <a:buChar char="-"/>
                        <a:tabLst>
                          <a:tab pos="195263" algn="l"/>
                        </a:tabLst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 jégverés és hónyomás,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accent1"/>
                        </a:buClr>
                        <a:buSzTx/>
                        <a:buFontTx/>
                        <a:buChar char="-"/>
                        <a:tabLst>
                          <a:tab pos="195263" algn="l"/>
                        </a:tabLst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 épületek vízvezetékeinek töréséből eredő vízkárok,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accent1"/>
                        </a:buClr>
                        <a:buSzTx/>
                        <a:buFontTx/>
                        <a:buChar char="-"/>
                        <a:tabLst>
                          <a:tab pos="195263" algn="l"/>
                        </a:tabLst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 általános felelősségbiztosítás</a:t>
                      </a: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CEE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6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46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hu-HU" sz="1200"/>
              <a:t>2009</a:t>
            </a:r>
            <a:endParaRPr lang="en-US" sz="1200"/>
          </a:p>
        </p:txBody>
      </p:sp>
      <p:sp>
        <p:nvSpPr>
          <p:cNvPr id="15" name="Dia számának hely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EEE87C-BEAA-4F89-AB8C-D1E1DD3B4B80}" type="slidenum">
              <a:rPr lang="en-US"/>
              <a:pPr/>
              <a:t>21</a:t>
            </a:fld>
            <a:endParaRPr lang="en-US"/>
          </a:p>
          <a:p>
            <a:r>
              <a:rPr lang="hu-HU"/>
              <a:t>ACV</a:t>
            </a:r>
            <a:endParaRPr lang="en-US"/>
          </a:p>
        </p:txBody>
      </p:sp>
      <p:sp>
        <p:nvSpPr>
          <p:cNvPr id="135373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371600"/>
            <a:ext cx="5759450" cy="4794250"/>
          </a:xfrm>
        </p:spPr>
        <p:txBody>
          <a:bodyPr/>
          <a:lstStyle/>
          <a:p>
            <a:endParaRPr lang="hu-HU" sz="2400"/>
          </a:p>
          <a:p>
            <a:endParaRPr lang="hu-HU" sz="2400"/>
          </a:p>
          <a:p>
            <a:endParaRPr lang="hu-HU" sz="2400"/>
          </a:p>
          <a:p>
            <a:endParaRPr lang="hu-HU" sz="2400"/>
          </a:p>
          <a:p>
            <a:endParaRPr lang="hu-HU" sz="2400"/>
          </a:p>
          <a:p>
            <a:endParaRPr lang="hu-HU" sz="2400"/>
          </a:p>
          <a:p>
            <a:endParaRPr lang="hu-HU" sz="2400"/>
          </a:p>
          <a:p>
            <a:endParaRPr lang="hu-HU" sz="2400"/>
          </a:p>
          <a:p>
            <a:r>
              <a:rPr lang="hu-HU" sz="2400"/>
              <a:t> </a:t>
            </a:r>
          </a:p>
          <a:p>
            <a:endParaRPr lang="hu-HU" sz="2400"/>
          </a:p>
          <a:p>
            <a:endParaRPr lang="hu-HU" sz="2400"/>
          </a:p>
        </p:txBody>
      </p:sp>
      <p:graphicFrame>
        <p:nvGraphicFramePr>
          <p:cNvPr id="1353743" name="Group 15"/>
          <p:cNvGraphicFramePr>
            <a:graphicFrameLocks noGrp="1"/>
          </p:cNvGraphicFramePr>
          <p:nvPr>
            <p:ph sz="half" idx="2"/>
          </p:nvPr>
        </p:nvGraphicFramePr>
        <p:xfrm>
          <a:off x="250825" y="981075"/>
          <a:ext cx="8642350" cy="5327650"/>
        </p:xfrm>
        <a:graphic>
          <a:graphicData uri="http://schemas.openxmlformats.org/drawingml/2006/table">
            <a:tbl>
              <a:tblPr/>
              <a:tblGrid>
                <a:gridCol w="1728788"/>
                <a:gridCol w="6913562"/>
              </a:tblGrid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Csomag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1338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Biztosítási események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13388"/>
                    </a:solidFill>
                  </a:tcPr>
                </a:tc>
              </a:tr>
              <a:tr h="49974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hu-H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MIDI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endParaRPr kumimoji="0" lang="hu-H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CE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accent1"/>
                        </a:buClr>
                        <a:buSzTx/>
                        <a:buFontTx/>
                        <a:buChar char="-"/>
                        <a:tabLst>
                          <a:tab pos="195263" algn="l"/>
                        </a:tabLst>
                      </a:pP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 tűz,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accent1"/>
                        </a:buClr>
                        <a:buSzTx/>
                        <a:buFontTx/>
                        <a:buChar char="-"/>
                        <a:tabLst>
                          <a:tab pos="195263" algn="l"/>
                        </a:tabLst>
                      </a:pP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 robbanás és összeroppanás,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accent1"/>
                        </a:buClr>
                        <a:buSzTx/>
                        <a:buFontTx/>
                        <a:buChar char="-"/>
                        <a:tabLst>
                          <a:tab pos="195263" algn="l"/>
                        </a:tabLst>
                      </a:pP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 villámcsapás,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accent1"/>
                        </a:buClr>
                        <a:buSzTx/>
                        <a:buFontTx/>
                        <a:buChar char="-"/>
                        <a:tabLst>
                          <a:tab pos="195263" algn="l"/>
                        </a:tabLst>
                      </a:pP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 légi járművek és ismeretlen földi járművek okozta károk,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accent1"/>
                        </a:buClr>
                        <a:buSzTx/>
                        <a:buFontTx/>
                        <a:buChar char="-"/>
                        <a:tabLst>
                          <a:tab pos="195263" algn="l"/>
                        </a:tabLst>
                      </a:pP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vihar,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accent1"/>
                        </a:buClr>
                        <a:buSzTx/>
                        <a:buFontTx/>
                        <a:buChar char="-"/>
                        <a:tabLst>
                          <a:tab pos="195263" algn="l"/>
                        </a:tabLst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 árvíz, belvíz  és felhőszakadás,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accent1"/>
                        </a:buClr>
                        <a:buSzTx/>
                        <a:buFontTx/>
                        <a:buChar char="-"/>
                        <a:tabLst>
                          <a:tab pos="195263" algn="l"/>
                        </a:tabLst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 földmozgás,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accent1"/>
                        </a:buClr>
                        <a:buSzTx/>
                        <a:buFontTx/>
                        <a:buChar char="-"/>
                        <a:tabLst>
                          <a:tab pos="195263" algn="l"/>
                        </a:tabLst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 földrengés,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accent1"/>
                        </a:buClr>
                        <a:buSzTx/>
                        <a:buFontTx/>
                        <a:buChar char="-"/>
                        <a:tabLst>
                          <a:tab pos="195263" algn="l"/>
                        </a:tabLst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 jégverés és hónyomás,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accent1"/>
                        </a:buClr>
                        <a:buSzTx/>
                        <a:buFontTx/>
                        <a:buChar char="-"/>
                        <a:tabLst>
                          <a:tab pos="195263" algn="l"/>
                        </a:tabLst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 épületek vízvezetékeinek töréséből eredő vízkárok,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accent1"/>
                        </a:buClr>
                        <a:buSzTx/>
                        <a:buFontTx/>
                        <a:buChar char="-"/>
                        <a:tabLst>
                          <a:tab pos="195263" algn="l"/>
                        </a:tabLst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 általános felelősségbiztosítás</a:t>
                      </a: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CEE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53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hu-HU" sz="1200"/>
              <a:t>2009</a:t>
            </a:r>
            <a:endParaRPr lang="en-US" sz="1200"/>
          </a:p>
        </p:txBody>
      </p:sp>
      <p:sp>
        <p:nvSpPr>
          <p:cNvPr id="15" name="Dia számának hely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CE1430-E2D0-4278-A659-50961065787F}" type="slidenum">
              <a:rPr lang="en-US"/>
              <a:pPr/>
              <a:t>22</a:t>
            </a:fld>
            <a:endParaRPr lang="en-US"/>
          </a:p>
          <a:p>
            <a:r>
              <a:rPr lang="hu-HU"/>
              <a:t>ACV</a:t>
            </a:r>
            <a:endParaRPr lang="en-US"/>
          </a:p>
        </p:txBody>
      </p:sp>
      <p:sp>
        <p:nvSpPr>
          <p:cNvPr id="134861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371600"/>
            <a:ext cx="5759450" cy="4794250"/>
          </a:xfrm>
        </p:spPr>
        <p:txBody>
          <a:bodyPr/>
          <a:lstStyle/>
          <a:p>
            <a:endParaRPr lang="hu-HU" sz="2400"/>
          </a:p>
          <a:p>
            <a:endParaRPr lang="hu-HU" sz="2400"/>
          </a:p>
          <a:p>
            <a:endParaRPr lang="hu-HU" sz="2400"/>
          </a:p>
          <a:p>
            <a:endParaRPr lang="hu-HU" sz="2400"/>
          </a:p>
          <a:p>
            <a:endParaRPr lang="hu-HU" sz="2400"/>
          </a:p>
          <a:p>
            <a:endParaRPr lang="hu-HU" sz="2400"/>
          </a:p>
          <a:p>
            <a:endParaRPr lang="hu-HU" sz="2400"/>
          </a:p>
          <a:p>
            <a:endParaRPr lang="hu-HU" sz="2400"/>
          </a:p>
          <a:p>
            <a:r>
              <a:rPr lang="hu-HU" sz="2400"/>
              <a:t> </a:t>
            </a:r>
          </a:p>
          <a:p>
            <a:endParaRPr lang="hu-HU" sz="2400"/>
          </a:p>
          <a:p>
            <a:endParaRPr lang="hu-HU" sz="2400"/>
          </a:p>
        </p:txBody>
      </p:sp>
      <p:graphicFrame>
        <p:nvGraphicFramePr>
          <p:cNvPr id="1348634" name="Group 26"/>
          <p:cNvGraphicFramePr>
            <a:graphicFrameLocks noGrp="1"/>
          </p:cNvGraphicFramePr>
          <p:nvPr>
            <p:ph sz="half" idx="2"/>
          </p:nvPr>
        </p:nvGraphicFramePr>
        <p:xfrm>
          <a:off x="250825" y="765175"/>
          <a:ext cx="8642350" cy="5557838"/>
        </p:xfrm>
        <a:graphic>
          <a:graphicData uri="http://schemas.openxmlformats.org/drawingml/2006/table">
            <a:tbl>
              <a:tblPr/>
              <a:tblGrid>
                <a:gridCol w="1728788"/>
                <a:gridCol w="6913562"/>
              </a:tblGrid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Csomag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1338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Biztosítási események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13388"/>
                    </a:solidFill>
                  </a:tcPr>
                </a:tc>
              </a:tr>
              <a:tr h="52133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hu-H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OPTIMUM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endParaRPr kumimoji="0" lang="hu-H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endParaRPr kumimoji="0" lang="hu-H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CE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MIDI csomag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         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accent1"/>
                        </a:buClr>
                        <a:buSzTx/>
                        <a:buFontTx/>
                        <a:buChar char="-"/>
                        <a:tabLst>
                          <a:tab pos="195263" algn="l"/>
                        </a:tabLst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 vandalizmus által okozott károk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accent1"/>
                        </a:buClr>
                        <a:buSzTx/>
                        <a:buFontTx/>
                        <a:buChar char="-"/>
                        <a:tabLst>
                          <a:tab pos="195263" algn="l"/>
                        </a:tabLst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 technológiai csővezeték törése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accent1"/>
                        </a:buClr>
                        <a:buSzTx/>
                        <a:buFontTx/>
                        <a:buChar char="-"/>
                        <a:tabLst>
                          <a:tab pos="195263" algn="l"/>
                        </a:tabLst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 üvegtörés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accent1"/>
                        </a:buClr>
                        <a:buSzTx/>
                        <a:buFontTx/>
                        <a:buChar char="-"/>
                        <a:tabLst>
                          <a:tab pos="195263" algn="l"/>
                        </a:tabLst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 üzemszünet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accent1"/>
                        </a:buClr>
                        <a:buSzTx/>
                        <a:buFontTx/>
                        <a:buChar char="-"/>
                        <a:tabLst>
                          <a:tab pos="195263" algn="l"/>
                        </a:tabLst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 bérlői felelősség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accent1"/>
                        </a:buClr>
                        <a:buSzTx/>
                        <a:buFontTx/>
                        <a:buChar char="-"/>
                        <a:tabLst>
                          <a:tab pos="195263" algn="l"/>
                        </a:tabLst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 munkáltatói felelősség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CEE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8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48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hu-HU" sz="1200"/>
              <a:t>2009</a:t>
            </a:r>
            <a:endParaRPr lang="en-US" sz="1200"/>
          </a:p>
        </p:txBody>
      </p:sp>
      <p:sp>
        <p:nvSpPr>
          <p:cNvPr id="15" name="Dia számának hely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1B7A03-6405-463C-B6FC-4B54BEBEFFF7}" type="slidenum">
              <a:rPr lang="en-US"/>
              <a:pPr/>
              <a:t>23</a:t>
            </a:fld>
            <a:endParaRPr lang="en-US"/>
          </a:p>
          <a:p>
            <a:r>
              <a:rPr lang="hu-HU"/>
              <a:t>ACV</a:t>
            </a:r>
            <a:endParaRPr lang="en-US"/>
          </a:p>
        </p:txBody>
      </p:sp>
      <p:sp>
        <p:nvSpPr>
          <p:cNvPr id="135475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371600"/>
            <a:ext cx="5759450" cy="4794250"/>
          </a:xfrm>
        </p:spPr>
        <p:txBody>
          <a:bodyPr/>
          <a:lstStyle/>
          <a:p>
            <a:endParaRPr lang="hu-HU" sz="2400"/>
          </a:p>
          <a:p>
            <a:endParaRPr lang="hu-HU" sz="2400"/>
          </a:p>
          <a:p>
            <a:endParaRPr lang="hu-HU" sz="2400"/>
          </a:p>
          <a:p>
            <a:endParaRPr lang="hu-HU" sz="2400"/>
          </a:p>
          <a:p>
            <a:endParaRPr lang="hu-HU" sz="2400"/>
          </a:p>
          <a:p>
            <a:endParaRPr lang="hu-HU" sz="2400"/>
          </a:p>
          <a:p>
            <a:endParaRPr lang="hu-HU" sz="2400"/>
          </a:p>
          <a:p>
            <a:endParaRPr lang="hu-HU" sz="2400"/>
          </a:p>
          <a:p>
            <a:r>
              <a:rPr lang="hu-HU" sz="2400"/>
              <a:t> </a:t>
            </a:r>
          </a:p>
          <a:p>
            <a:endParaRPr lang="hu-HU" sz="2400"/>
          </a:p>
          <a:p>
            <a:endParaRPr lang="hu-HU" sz="2400"/>
          </a:p>
        </p:txBody>
      </p:sp>
      <p:graphicFrame>
        <p:nvGraphicFramePr>
          <p:cNvPr id="1354755" name="Group 3"/>
          <p:cNvGraphicFramePr>
            <a:graphicFrameLocks noGrp="1"/>
          </p:cNvGraphicFramePr>
          <p:nvPr>
            <p:ph sz="half" idx="2"/>
          </p:nvPr>
        </p:nvGraphicFramePr>
        <p:xfrm>
          <a:off x="250825" y="765175"/>
          <a:ext cx="8642350" cy="5753800"/>
        </p:xfrm>
        <a:graphic>
          <a:graphicData uri="http://schemas.openxmlformats.org/drawingml/2006/table">
            <a:tbl>
              <a:tblPr/>
              <a:tblGrid>
                <a:gridCol w="1728788"/>
                <a:gridCol w="6913562"/>
              </a:tblGrid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Csomag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1338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Biztosítási események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13388"/>
                    </a:solidFill>
                  </a:tcPr>
                </a:tc>
              </a:tr>
              <a:tr h="52133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hu-H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OPTIMUM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endParaRPr kumimoji="0" lang="hu-H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CE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accent1"/>
                        </a:buClr>
                        <a:buSzTx/>
                        <a:buFontTx/>
                        <a:buChar char="-"/>
                        <a:tabLst>
                          <a:tab pos="195263" algn="l"/>
                        </a:tabLst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 tűz,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accent1"/>
                        </a:buClr>
                        <a:buSzTx/>
                        <a:buFontTx/>
                        <a:buChar char="-"/>
                        <a:tabLst>
                          <a:tab pos="195263" algn="l"/>
                        </a:tabLst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 robbanás és összeroppanás,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accent1"/>
                        </a:buClr>
                        <a:buSzTx/>
                        <a:buFontTx/>
                        <a:buChar char="-"/>
                        <a:tabLst>
                          <a:tab pos="195263" algn="l"/>
                        </a:tabLst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 villámcsapás,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accent1"/>
                        </a:buClr>
                        <a:buSzTx/>
                        <a:buFontTx/>
                        <a:buChar char="-"/>
                        <a:tabLst>
                          <a:tab pos="195263" algn="l"/>
                        </a:tabLst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 légi járművek és ismeretlen földi járművek okozta károk,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accent1"/>
                        </a:buClr>
                        <a:buSzTx/>
                        <a:buFontTx/>
                        <a:buChar char="-"/>
                        <a:tabLst>
                          <a:tab pos="195263" algn="l"/>
                        </a:tabLst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 vihar,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accent1"/>
                        </a:buClr>
                        <a:buSzTx/>
                        <a:buFontTx/>
                        <a:buChar char="-"/>
                        <a:tabLst>
                          <a:tab pos="195263" algn="l"/>
                        </a:tabLst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 árvíz, belvíz  és felhőszakadás,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accent1"/>
                        </a:buClr>
                        <a:buSzTx/>
                        <a:buFontTx/>
                        <a:buChar char="-"/>
                        <a:tabLst>
                          <a:tab pos="195263" algn="l"/>
                        </a:tabLst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 földmozgás,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accent1"/>
                        </a:buClr>
                        <a:buSzTx/>
                        <a:buFontTx/>
                        <a:buChar char="-"/>
                        <a:tabLst>
                          <a:tab pos="195263" algn="l"/>
                        </a:tabLst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 földrengés,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accent1"/>
                        </a:buClr>
                        <a:buSzTx/>
                        <a:buFontTx/>
                        <a:buChar char="-"/>
                        <a:tabLst>
                          <a:tab pos="195263" algn="l"/>
                        </a:tabLst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 jégverés és hónyomás,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accent1"/>
                        </a:buClr>
                        <a:buSzTx/>
                        <a:buFontTx/>
                        <a:buChar char="-"/>
                        <a:tabLst>
                          <a:tab pos="195263" algn="l"/>
                        </a:tabLst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 épületek vízvezetékeinek töréséből eredő vízkárok,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accent1"/>
                        </a:buClr>
                        <a:buSzTx/>
                        <a:buFontTx/>
                        <a:buChar char="-"/>
                        <a:tabLst>
                          <a:tab pos="195263" algn="l"/>
                        </a:tabLst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 általános felelősségbiztosítás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accent1"/>
                        </a:buClr>
                        <a:buSzTx/>
                        <a:buFontTx/>
                        <a:buChar char="-"/>
                        <a:tabLst>
                          <a:tab pos="195263" algn="l"/>
                        </a:tabLst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vandalizmus által okozott károk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accent1"/>
                        </a:buClr>
                        <a:buSzTx/>
                        <a:buFontTx/>
                        <a:buChar char="-"/>
                        <a:tabLst>
                          <a:tab pos="195263" algn="l"/>
                        </a:tabLst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 technológiai csővezeték törése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accent1"/>
                        </a:buClr>
                        <a:buSzTx/>
                        <a:buFontTx/>
                        <a:buChar char="-"/>
                        <a:tabLst>
                          <a:tab pos="195263" algn="l"/>
                        </a:tabLst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 üvegtörés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accent1"/>
                        </a:buClr>
                        <a:buSzTx/>
                        <a:buFontTx/>
                        <a:buChar char="-"/>
                        <a:tabLst>
                          <a:tab pos="195263" algn="l"/>
                        </a:tabLst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 üzemszünet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accent1"/>
                        </a:buClr>
                        <a:buSzTx/>
                        <a:buFontTx/>
                        <a:buChar char="-"/>
                        <a:tabLst>
                          <a:tab pos="195263" algn="l"/>
                        </a:tabLst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 bérlői felelősség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accent1"/>
                        </a:buClr>
                        <a:buSzTx/>
                        <a:buFontTx/>
                        <a:buChar char="-"/>
                        <a:tabLst>
                          <a:tab pos="195263" algn="l"/>
                        </a:tabLst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 munkáltatói felelősség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CEE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54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hu-HU" sz="1200"/>
              <a:t>2009</a:t>
            </a:r>
            <a:endParaRPr lang="en-US" sz="1200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CB7A06-9C18-4538-89B4-EF78609D42EC}" type="slidenum">
              <a:rPr lang="en-US"/>
              <a:pPr/>
              <a:t>24</a:t>
            </a:fld>
            <a:endParaRPr lang="en-US"/>
          </a:p>
          <a:p>
            <a:r>
              <a:rPr lang="hu-HU"/>
              <a:t>ACV</a:t>
            </a:r>
            <a:endParaRPr lang="en-US"/>
          </a:p>
        </p:txBody>
      </p:sp>
      <p:sp>
        <p:nvSpPr>
          <p:cNvPr id="140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692150"/>
            <a:ext cx="8137525" cy="5329238"/>
          </a:xfrm>
        </p:spPr>
        <p:txBody>
          <a:bodyPr/>
          <a:lstStyle/>
          <a:p>
            <a:r>
              <a:rPr lang="hu-HU" sz="2800" b="1"/>
              <a:t>Önrészesedés:</a:t>
            </a:r>
            <a:br>
              <a:rPr lang="hu-HU" sz="2800" b="1"/>
            </a:br>
            <a:r>
              <a:rPr lang="hu-HU" sz="2800" b="1"/>
              <a:t/>
            </a:r>
            <a:br>
              <a:rPr lang="hu-HU" sz="2800" b="1"/>
            </a:br>
            <a:r>
              <a:rPr lang="hu-HU" sz="2800"/>
              <a:t/>
            </a:r>
            <a:br>
              <a:rPr lang="hu-HU" sz="2800"/>
            </a:br>
            <a:r>
              <a:rPr lang="hu-HU" sz="2400" b="1"/>
              <a:t>A vagyonbiztosítási elemekre:</a:t>
            </a:r>
            <a:br>
              <a:rPr lang="hu-HU" sz="2400" b="1"/>
            </a:br>
            <a:r>
              <a:rPr lang="hu-HU" sz="2400"/>
              <a:t/>
            </a:r>
            <a:br>
              <a:rPr lang="hu-HU" sz="2400"/>
            </a:br>
            <a:r>
              <a:rPr lang="hu-HU" sz="2400"/>
              <a:t>10%, de minimum 25 ezer, maximum 250 ezer forint.</a:t>
            </a:r>
            <a:br>
              <a:rPr lang="hu-HU" sz="2400"/>
            </a:br>
            <a:r>
              <a:rPr lang="hu-HU" sz="2400"/>
              <a:t/>
            </a:r>
            <a:br>
              <a:rPr lang="hu-HU" sz="2400"/>
            </a:br>
            <a:r>
              <a:rPr lang="hu-HU" sz="2400"/>
              <a:t/>
            </a:r>
            <a:br>
              <a:rPr lang="hu-HU" sz="2400"/>
            </a:br>
            <a:r>
              <a:rPr lang="hu-HU" sz="2400"/>
              <a:t> </a:t>
            </a:r>
            <a:r>
              <a:rPr lang="hu-HU" sz="2400" b="1"/>
              <a:t>A felelősségbiztosítási elemekre:</a:t>
            </a:r>
            <a:br>
              <a:rPr lang="hu-HU" sz="2400" b="1"/>
            </a:br>
            <a:r>
              <a:rPr lang="hu-HU" sz="2400"/>
              <a:t/>
            </a:r>
            <a:br>
              <a:rPr lang="hu-HU" sz="2400"/>
            </a:br>
            <a:r>
              <a:rPr lang="hu-HU" sz="2400"/>
              <a:t>10%, de minimum 25 ezer, maximum 250 ezer forint.</a:t>
            </a:r>
            <a:r>
              <a:rPr lang="hu-HU" sz="2400" b="1"/>
              <a:t/>
            </a:r>
            <a:br>
              <a:rPr lang="hu-HU" sz="2400" b="1"/>
            </a:br>
            <a:r>
              <a:rPr lang="hu-HU" sz="2400" b="1"/>
              <a:t>		</a:t>
            </a:r>
            <a:r>
              <a:rPr lang="hu-HU" sz="2400"/>
              <a:t>	vagy</a:t>
            </a:r>
            <a:br>
              <a:rPr lang="hu-HU" sz="2400"/>
            </a:br>
            <a:r>
              <a:rPr lang="hu-HU" sz="2400" b="1"/>
              <a:t> </a:t>
            </a:r>
            <a:r>
              <a:rPr lang="hu-HU" sz="2400"/>
              <a:t>10%, de minimum 50 ezer, maximum 250 ezer forint.</a:t>
            </a:r>
          </a:p>
        </p:txBody>
      </p:sp>
      <p:sp>
        <p:nvSpPr>
          <p:cNvPr id="1400835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8388350" y="6021388"/>
            <a:ext cx="287338" cy="144462"/>
          </a:xfrm>
        </p:spPr>
        <p:txBody>
          <a:bodyPr/>
          <a:lstStyle/>
          <a:p>
            <a:endParaRPr lang="hu-HU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0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00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00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00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14008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0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0834" grpId="0"/>
      <p:bldP spid="1400834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hu-HU" sz="1200"/>
              <a:t>2009</a:t>
            </a:r>
            <a:endParaRPr lang="en-US" sz="120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977A05-39F9-4801-A0F6-E709B97B85DD}" type="slidenum">
              <a:rPr lang="en-US"/>
              <a:pPr/>
              <a:t>25</a:t>
            </a:fld>
            <a:endParaRPr lang="en-US"/>
          </a:p>
          <a:p>
            <a:r>
              <a:rPr lang="hu-HU"/>
              <a:t>ACV</a:t>
            </a:r>
            <a:endParaRPr lang="en-US"/>
          </a:p>
        </p:txBody>
      </p:sp>
      <p:sp>
        <p:nvSpPr>
          <p:cNvPr id="1231875" name="Rectangle 3"/>
          <p:cNvSpPr>
            <a:spLocks noChangeArrowheads="1"/>
          </p:cNvSpPr>
          <p:nvPr/>
        </p:nvSpPr>
        <p:spPr bwMode="gray">
          <a:xfrm>
            <a:off x="0" y="3213100"/>
            <a:ext cx="91440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l" defTabSz="784225" eaLnBrk="0" hangingPunct="0">
              <a:spcAft>
                <a:spcPct val="0"/>
              </a:spcAft>
              <a:buClrTx/>
              <a:buFontTx/>
              <a:buNone/>
            </a:pPr>
            <a:endParaRPr lang="hu-HU" sz="6600">
              <a:solidFill>
                <a:schemeClr val="accent1"/>
              </a:solidFill>
            </a:endParaRPr>
          </a:p>
        </p:txBody>
      </p:sp>
      <p:sp>
        <p:nvSpPr>
          <p:cNvPr id="1231882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b="1"/>
              <a:t>Díjak:</a:t>
            </a:r>
          </a:p>
        </p:txBody>
      </p:sp>
      <p:graphicFrame>
        <p:nvGraphicFramePr>
          <p:cNvPr id="1399614" name="Object 2878"/>
          <p:cNvGraphicFramePr>
            <a:graphicFrameLocks noChangeAspect="1"/>
          </p:cNvGraphicFramePr>
          <p:nvPr>
            <p:ph sz="half" idx="2"/>
          </p:nvPr>
        </p:nvGraphicFramePr>
        <p:xfrm>
          <a:off x="468313" y="1557338"/>
          <a:ext cx="8351837" cy="4608512"/>
        </p:xfrm>
        <a:graphic>
          <a:graphicData uri="http://schemas.openxmlformats.org/presentationml/2006/ole">
            <p:oleObj spid="_x0000_s1399614" name="Munkalap" r:id="rId3" imgW="5885673" imgH="2994550" progId="Excel.Shee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hu-HU" sz="1200"/>
              <a:t>2009</a:t>
            </a:r>
            <a:endParaRPr lang="en-US" sz="120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350A78-8ED3-430D-9D69-1DDB0785F4BD}" type="slidenum">
              <a:rPr lang="en-US"/>
              <a:pPr/>
              <a:t>26</a:t>
            </a:fld>
            <a:endParaRPr lang="en-US"/>
          </a:p>
          <a:p>
            <a:r>
              <a:rPr lang="hu-HU"/>
              <a:t>ACV</a:t>
            </a:r>
            <a:endParaRPr lang="en-US"/>
          </a:p>
        </p:txBody>
      </p:sp>
      <p:sp>
        <p:nvSpPr>
          <p:cNvPr id="136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692150"/>
            <a:ext cx="8137525" cy="5329238"/>
          </a:xfrm>
        </p:spPr>
        <p:txBody>
          <a:bodyPr/>
          <a:lstStyle/>
          <a:p>
            <a:r>
              <a:rPr lang="hu-HU" sz="2800" b="1"/>
              <a:t>Biztosított vagyontárgyak:</a:t>
            </a:r>
            <a:r>
              <a:rPr lang="hu-HU"/>
              <a:t/>
            </a:r>
            <a:br>
              <a:rPr lang="hu-HU"/>
            </a:br>
            <a:r>
              <a:rPr lang="hu-HU"/>
              <a:t/>
            </a:r>
            <a:br>
              <a:rPr lang="hu-HU"/>
            </a:br>
            <a:r>
              <a:rPr lang="hu-HU" sz="2400"/>
              <a:t>- Tárgyi eszközök</a:t>
            </a:r>
            <a:br>
              <a:rPr lang="hu-HU" sz="2400"/>
            </a:br>
            <a:r>
              <a:rPr lang="hu-HU" sz="2400"/>
              <a:t>	</a:t>
            </a:r>
            <a:br>
              <a:rPr lang="hu-HU" sz="2400"/>
            </a:br>
            <a:r>
              <a:rPr lang="hu-HU" sz="2400"/>
              <a:t>- Forgó eszközök</a:t>
            </a:r>
          </a:p>
        </p:txBody>
      </p:sp>
      <p:sp>
        <p:nvSpPr>
          <p:cNvPr id="1368067" name="Rectangle 3"/>
          <p:cNvSpPr>
            <a:spLocks noChangeArrowheads="1"/>
          </p:cNvSpPr>
          <p:nvPr/>
        </p:nvSpPr>
        <p:spPr bwMode="gray">
          <a:xfrm>
            <a:off x="0" y="3213100"/>
            <a:ext cx="91440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l" defTabSz="784225" eaLnBrk="0" hangingPunct="0">
              <a:spcAft>
                <a:spcPct val="0"/>
              </a:spcAft>
              <a:buClrTx/>
              <a:buFontTx/>
              <a:buNone/>
            </a:pPr>
            <a:endParaRPr lang="hu-HU" sz="6600">
              <a:solidFill>
                <a:schemeClr val="accent1"/>
              </a:solidFill>
            </a:endParaRPr>
          </a:p>
        </p:txBody>
      </p:sp>
      <p:sp>
        <p:nvSpPr>
          <p:cNvPr id="136806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8388350" y="6021388"/>
            <a:ext cx="287338" cy="144462"/>
          </a:xfrm>
        </p:spPr>
        <p:txBody>
          <a:bodyPr/>
          <a:lstStyle/>
          <a:p>
            <a:endParaRPr lang="hu-HU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68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68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68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13680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8066" grpId="0"/>
      <p:bldP spid="1368066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hu-HU" sz="1200"/>
              <a:t>2009</a:t>
            </a:r>
            <a:endParaRPr lang="en-US" sz="1200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22996F-6ED5-4001-B6DA-F30C32017BEC}" type="slidenum">
              <a:rPr lang="en-US"/>
              <a:pPr/>
              <a:t>27</a:t>
            </a:fld>
            <a:endParaRPr lang="en-US"/>
          </a:p>
          <a:p>
            <a:r>
              <a:rPr lang="hu-HU"/>
              <a:t>ACV</a:t>
            </a:r>
            <a:endParaRPr lang="en-US"/>
          </a:p>
        </p:txBody>
      </p:sp>
      <p:sp>
        <p:nvSpPr>
          <p:cNvPr id="134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692150"/>
            <a:ext cx="8137525" cy="5329238"/>
          </a:xfrm>
        </p:spPr>
        <p:txBody>
          <a:bodyPr/>
          <a:lstStyle/>
          <a:p>
            <a:r>
              <a:rPr lang="hu-HU" sz="2800" b="1"/>
              <a:t>Tárgyi eszközök:</a:t>
            </a:r>
            <a:br>
              <a:rPr lang="hu-HU" sz="2800" b="1"/>
            </a:br>
            <a:r>
              <a:rPr lang="hu-HU"/>
              <a:t/>
            </a:r>
            <a:br>
              <a:rPr lang="hu-HU"/>
            </a:br>
            <a:r>
              <a:rPr lang="hu-HU"/>
              <a:t>- </a:t>
            </a:r>
            <a:r>
              <a:rPr lang="hu-HU" sz="2400"/>
              <a:t>ingatlanok</a:t>
            </a:r>
            <a:br>
              <a:rPr lang="hu-HU" sz="2400"/>
            </a:br>
            <a:r>
              <a:rPr lang="hu-HU" sz="2400"/>
              <a:t/>
            </a:r>
            <a:br>
              <a:rPr lang="hu-HU" sz="2400"/>
            </a:br>
            <a:r>
              <a:rPr lang="hu-HU" sz="2400"/>
              <a:t/>
            </a:r>
            <a:br>
              <a:rPr lang="hu-HU" sz="2400"/>
            </a:br>
            <a:r>
              <a:rPr lang="hu-HU" sz="2400"/>
              <a:t>- műszaki berendezések, gépek,</a:t>
            </a:r>
            <a:br>
              <a:rPr lang="hu-HU" sz="2400"/>
            </a:br>
            <a:r>
              <a:rPr lang="hu-HU" sz="2400"/>
              <a:t/>
            </a:r>
            <a:br>
              <a:rPr lang="hu-HU" sz="2400"/>
            </a:br>
            <a:r>
              <a:rPr lang="hu-HU" sz="2400"/>
              <a:t>	</a:t>
            </a:r>
            <a:br>
              <a:rPr lang="hu-HU" sz="2400"/>
            </a:br>
            <a:r>
              <a:rPr lang="hu-HU" sz="2400"/>
              <a:t>- egyéb berendezések, felszerelések,</a:t>
            </a:r>
            <a:br>
              <a:rPr lang="hu-HU" sz="2400"/>
            </a:br>
            <a:endParaRPr lang="hu-HU" sz="2400"/>
          </a:p>
        </p:txBody>
      </p:sp>
      <p:sp>
        <p:nvSpPr>
          <p:cNvPr id="1349636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8388350" y="6021388"/>
            <a:ext cx="287338" cy="144462"/>
          </a:xfrm>
        </p:spPr>
        <p:txBody>
          <a:bodyPr/>
          <a:lstStyle/>
          <a:p>
            <a:endParaRPr lang="hu-HU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49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49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4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13496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9634" grpId="0"/>
      <p:bldP spid="1349634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hu-HU" sz="1200"/>
              <a:t>2009</a:t>
            </a:r>
            <a:endParaRPr lang="en-US" sz="120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D09ECD-5B11-4038-BDBF-28AC8BF401AA}" type="slidenum">
              <a:rPr lang="en-US"/>
              <a:pPr/>
              <a:t>28</a:t>
            </a:fld>
            <a:endParaRPr lang="en-US"/>
          </a:p>
          <a:p>
            <a:r>
              <a:rPr lang="hu-HU"/>
              <a:t>ACV</a:t>
            </a:r>
            <a:endParaRPr lang="en-US"/>
          </a:p>
        </p:txBody>
      </p:sp>
      <p:sp>
        <p:nvSpPr>
          <p:cNvPr id="1236994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981075"/>
            <a:ext cx="7921625" cy="4968875"/>
          </a:xfrm>
        </p:spPr>
        <p:txBody>
          <a:bodyPr/>
          <a:lstStyle/>
          <a:p>
            <a:r>
              <a:rPr lang="hu-HU" sz="2800" b="1"/>
              <a:t>Forgó eszközök:</a:t>
            </a:r>
            <a:br>
              <a:rPr lang="hu-HU" sz="2800" b="1"/>
            </a:br>
            <a:r>
              <a:rPr lang="hu-HU" sz="2400"/>
              <a:t/>
            </a:r>
            <a:br>
              <a:rPr lang="hu-HU" sz="2400"/>
            </a:br>
            <a:r>
              <a:rPr lang="hu-HU" sz="2400"/>
              <a:t/>
            </a:r>
            <a:br>
              <a:rPr lang="hu-HU" sz="2400"/>
            </a:br>
            <a:r>
              <a:rPr lang="hu-HU" sz="2400" b="1"/>
              <a:t>készletek</a:t>
            </a:r>
            <a:br>
              <a:rPr lang="hu-HU" sz="2400" b="1"/>
            </a:br>
            <a:r>
              <a:rPr lang="hu-HU" sz="2400" b="1"/>
              <a:t/>
            </a:r>
            <a:br>
              <a:rPr lang="hu-HU" sz="2400" b="1"/>
            </a:br>
            <a:r>
              <a:rPr lang="hu-HU" sz="2400" b="1"/>
              <a:t>készpénz (maximum 5 millió forintig)</a:t>
            </a:r>
            <a:br>
              <a:rPr lang="hu-HU" sz="2400" b="1"/>
            </a:br>
            <a:r>
              <a:rPr lang="hu-HU" sz="2400" b="1"/>
              <a:t/>
            </a:r>
            <a:br>
              <a:rPr lang="hu-HU" sz="2400" b="1"/>
            </a:br>
            <a:r>
              <a:rPr lang="hu-HU" sz="2400"/>
              <a:t>I. készletek:</a:t>
            </a:r>
            <a:br>
              <a:rPr lang="hu-HU" sz="2400"/>
            </a:br>
            <a:r>
              <a:rPr lang="hu-HU" sz="2400"/>
              <a:t>-	anyagok</a:t>
            </a:r>
            <a:br>
              <a:rPr lang="hu-HU" sz="2400"/>
            </a:br>
            <a:r>
              <a:rPr lang="hu-HU" sz="2400"/>
              <a:t>-	árúk</a:t>
            </a:r>
            <a:br>
              <a:rPr lang="hu-HU" sz="2400"/>
            </a:br>
            <a:r>
              <a:rPr lang="hu-HU" sz="2400"/>
              <a:t>-	félkész termékek</a:t>
            </a:r>
            <a:br>
              <a:rPr lang="hu-HU" sz="2400"/>
            </a:br>
            <a:r>
              <a:rPr lang="hu-HU" sz="2400"/>
              <a:t>-	kész termékek</a:t>
            </a:r>
            <a:br>
              <a:rPr lang="hu-HU" sz="2400"/>
            </a:br>
            <a:endParaRPr lang="hu-HU" sz="2400"/>
          </a:p>
        </p:txBody>
      </p:sp>
      <p:sp>
        <p:nvSpPr>
          <p:cNvPr id="1236995" name="Rectangle 3"/>
          <p:cNvSpPr>
            <a:spLocks noChangeArrowheads="1"/>
          </p:cNvSpPr>
          <p:nvPr/>
        </p:nvSpPr>
        <p:spPr bwMode="gray">
          <a:xfrm>
            <a:off x="0" y="3213100"/>
            <a:ext cx="91440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l" defTabSz="784225" eaLnBrk="0" hangingPunct="0">
              <a:spcAft>
                <a:spcPct val="0"/>
              </a:spcAft>
              <a:buClrTx/>
              <a:buFontTx/>
              <a:buNone/>
            </a:pPr>
            <a:endParaRPr lang="hu-HU" sz="6600">
              <a:solidFill>
                <a:schemeClr val="accent1"/>
              </a:solidFill>
            </a:endParaRPr>
          </a:p>
        </p:txBody>
      </p:sp>
      <p:sp>
        <p:nvSpPr>
          <p:cNvPr id="1236996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8388350" y="6021388"/>
            <a:ext cx="287338" cy="144462"/>
          </a:xfrm>
        </p:spPr>
        <p:txBody>
          <a:bodyPr/>
          <a:lstStyle/>
          <a:p>
            <a:endParaRPr lang="hu-HU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36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36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36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12369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6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6994" grpId="0"/>
      <p:bldP spid="1236994" grpId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hu-HU" sz="1200"/>
              <a:t>2009</a:t>
            </a:r>
            <a:endParaRPr lang="en-US" sz="120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F80E2C-51C9-4024-8624-5811EC47E879}" type="slidenum">
              <a:rPr lang="en-US"/>
              <a:pPr/>
              <a:t>29</a:t>
            </a:fld>
            <a:endParaRPr lang="en-US"/>
          </a:p>
          <a:p>
            <a:r>
              <a:rPr lang="hu-HU"/>
              <a:t>ACV</a:t>
            </a:r>
            <a:endParaRPr lang="en-US"/>
          </a:p>
        </p:txBody>
      </p:sp>
      <p:sp>
        <p:nvSpPr>
          <p:cNvPr id="135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404813"/>
            <a:ext cx="8137525" cy="5616575"/>
          </a:xfrm>
        </p:spPr>
        <p:txBody>
          <a:bodyPr/>
          <a:lstStyle/>
          <a:p>
            <a:r>
              <a:rPr lang="hu-HU" sz="2800" b="1"/>
              <a:t>Biztosítható költségek:</a:t>
            </a:r>
            <a:br>
              <a:rPr lang="hu-HU" sz="2800" b="1"/>
            </a:br>
            <a:r>
              <a:rPr lang="hu-HU" sz="2800"/>
              <a:t/>
            </a:r>
            <a:br>
              <a:rPr lang="hu-HU" sz="2800"/>
            </a:br>
            <a:r>
              <a:rPr lang="hu-HU" sz="1800"/>
              <a:t>- mentési, oltási költségek,</a:t>
            </a:r>
            <a:br>
              <a:rPr lang="hu-HU" sz="1800"/>
            </a:br>
            <a:r>
              <a:rPr lang="hu-HU" sz="1800"/>
              <a:t>- bontási, maradványeltávolítási költségek, a veszélyes hulladékok szállítási, elhelyezési és megsemmisítési költségeinek kivételével,</a:t>
            </a:r>
            <a:br>
              <a:rPr lang="hu-HU" sz="1800"/>
            </a:br>
            <a:r>
              <a:rPr lang="hu-HU" sz="1800"/>
              <a:t>- szakértői költségek, amennyiben a szakértő megbízásához a biztosító előzetesen, írásban hozzájárult,</a:t>
            </a:r>
            <a:br>
              <a:rPr lang="hu-HU" sz="1800"/>
            </a:br>
            <a:r>
              <a:rPr lang="hu-HU" sz="1800"/>
              <a:t>- a károk súlyosbodásának megakadályozását vagy hatásának enyhítését szolgáló intézkedések következtében felmerült költségek, amelyek a károsodott vagyontárgy elszállításával, ideiglenes fedéssel, dúcolással, állványozással, </a:t>
            </a:r>
            <a:br>
              <a:rPr lang="hu-HU" sz="1800"/>
            </a:br>
            <a:r>
              <a:rPr lang="hu-HU" sz="1800"/>
              <a:t>ideiglenes közműlétesítéssel, továbbá a szükséges kényszer-kitelepítéssel vagy a megmentett vagyon biztonságát szolgáló intézkedésekkel összefüggésben merülnek fel,</a:t>
            </a:r>
            <a:br>
              <a:rPr lang="hu-HU" sz="1800"/>
            </a:br>
            <a:r>
              <a:rPr lang="hu-HU" sz="1800"/>
              <a:t>- a mentés, bontás, maradványeltávolítás során a közművekben, közüzemi berendezésekben, közutakban keletkező károk helyreállítási költségei, ha ezek a jogszabálynál fogva a biztosítottat terhelik.</a:t>
            </a:r>
            <a:br>
              <a:rPr lang="hu-HU" sz="1800"/>
            </a:br>
            <a:r>
              <a:rPr lang="hu-HU" sz="1800"/>
              <a:t/>
            </a:r>
            <a:br>
              <a:rPr lang="hu-HU" sz="1800"/>
            </a:br>
            <a:r>
              <a:rPr lang="hu-HU" sz="1800" b="1"/>
              <a:t>A költségek biztosítási összege: a telephelyi biztosítási összeg 5%-a, de legfeljebb 1.000.000 Ft. A biztosítási összeg fölött!</a:t>
            </a:r>
          </a:p>
        </p:txBody>
      </p:sp>
      <p:sp>
        <p:nvSpPr>
          <p:cNvPr id="1350659" name="Rectangle 3"/>
          <p:cNvSpPr>
            <a:spLocks noChangeArrowheads="1"/>
          </p:cNvSpPr>
          <p:nvPr/>
        </p:nvSpPr>
        <p:spPr bwMode="gray">
          <a:xfrm>
            <a:off x="0" y="3213100"/>
            <a:ext cx="91440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l" defTabSz="784225" eaLnBrk="0" hangingPunct="0">
              <a:spcAft>
                <a:spcPct val="0"/>
              </a:spcAft>
              <a:buClrTx/>
              <a:buFontTx/>
              <a:buNone/>
            </a:pPr>
            <a:endParaRPr lang="hu-HU" sz="6600">
              <a:solidFill>
                <a:schemeClr val="accent1"/>
              </a:solidFill>
            </a:endParaRPr>
          </a:p>
        </p:txBody>
      </p:sp>
      <p:sp>
        <p:nvSpPr>
          <p:cNvPr id="135066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8388350" y="6021388"/>
            <a:ext cx="287338" cy="144462"/>
          </a:xfrm>
        </p:spPr>
        <p:txBody>
          <a:bodyPr/>
          <a:lstStyle/>
          <a:p>
            <a:endParaRPr lang="hu-HU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50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50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5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13506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0658" grpId="0"/>
      <p:bldP spid="1350658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hu-HU" sz="1200"/>
              <a:t>2009</a:t>
            </a:r>
            <a:endParaRPr lang="en-US" sz="120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30687D-8E2D-43D5-B757-908705766B5E}" type="slidenum">
              <a:rPr lang="en-US"/>
              <a:pPr/>
              <a:t>3</a:t>
            </a:fld>
            <a:endParaRPr lang="en-US"/>
          </a:p>
          <a:p>
            <a:r>
              <a:rPr lang="hu-HU"/>
              <a:t>ACV</a:t>
            </a:r>
            <a:endParaRPr lang="en-US"/>
          </a:p>
        </p:txBody>
      </p:sp>
      <p:sp>
        <p:nvSpPr>
          <p:cNvPr id="84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hu-HU" sz="2800" b="1"/>
              <a:t>Ügyfélkör</a:t>
            </a:r>
          </a:p>
        </p:txBody>
      </p:sp>
      <p:sp>
        <p:nvSpPr>
          <p:cNvPr id="844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916113"/>
            <a:ext cx="8207375" cy="3425825"/>
          </a:xfrm>
        </p:spPr>
        <p:txBody>
          <a:bodyPr/>
          <a:lstStyle/>
          <a:p>
            <a:pPr>
              <a:tabLst/>
            </a:pPr>
            <a:r>
              <a:rPr lang="hu-HU" sz="2400"/>
              <a:t>A biztosítást olyan vállalkozások köthetik meg, melyek </a:t>
            </a:r>
            <a:r>
              <a:rPr lang="hu-HU" sz="2400" b="1"/>
              <a:t>összes vagyonának értéke</a:t>
            </a:r>
            <a:r>
              <a:rPr lang="hu-HU" sz="2400"/>
              <a:t> nem haladja meg a </a:t>
            </a:r>
          </a:p>
          <a:p>
            <a:pPr>
              <a:tabLst/>
            </a:pPr>
            <a:r>
              <a:rPr lang="hu-HU" sz="2400" b="1"/>
              <a:t>100 millió forintot, </a:t>
            </a:r>
          </a:p>
          <a:p>
            <a:pPr>
              <a:tabLst/>
            </a:pPr>
            <a:r>
              <a:rPr lang="hu-HU" sz="2400"/>
              <a:t>az </a:t>
            </a:r>
            <a:r>
              <a:rPr lang="hu-HU" sz="2400" b="1"/>
              <a:t>éves bruttó árbevétel maximum 100 millió forint</a:t>
            </a:r>
            <a:r>
              <a:rPr lang="hu-HU" sz="2400"/>
              <a:t>, és legfeljebb </a:t>
            </a:r>
            <a:r>
              <a:rPr lang="hu-HU" sz="2400" b="1"/>
              <a:t>10 fő munkavállalót</a:t>
            </a:r>
            <a:r>
              <a:rPr lang="hu-HU" sz="2400"/>
              <a:t> alkalmaz.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44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44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44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4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4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4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44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44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44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4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4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4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4802" grpId="0"/>
      <p:bldP spid="84480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hu-HU" sz="1200"/>
              <a:t>2009</a:t>
            </a:r>
            <a:endParaRPr lang="en-US" sz="120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C843A2-8BBD-4290-BB23-2A640A461CF8}" type="slidenum">
              <a:rPr lang="en-US"/>
              <a:pPr/>
              <a:t>30</a:t>
            </a:fld>
            <a:endParaRPr lang="en-US"/>
          </a:p>
          <a:p>
            <a:r>
              <a:rPr lang="hu-HU"/>
              <a:t>ACV</a:t>
            </a:r>
            <a:endParaRPr lang="en-US"/>
          </a:p>
        </p:txBody>
      </p:sp>
      <p:sp>
        <p:nvSpPr>
          <p:cNvPr id="135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125538"/>
            <a:ext cx="7200900" cy="4535487"/>
          </a:xfrm>
        </p:spPr>
        <p:txBody>
          <a:bodyPr/>
          <a:lstStyle/>
          <a:p>
            <a:r>
              <a:rPr lang="hu-HU" sz="2800" b="1"/>
              <a:t>Nem biztosított tevékenységek:</a:t>
            </a:r>
            <a:r>
              <a:rPr lang="hu-HU" sz="2800"/>
              <a:t/>
            </a:r>
            <a:br>
              <a:rPr lang="hu-HU" sz="2800"/>
            </a:br>
            <a:r>
              <a:rPr lang="hu-HU" sz="2800"/>
              <a:t/>
            </a:r>
            <a:br>
              <a:rPr lang="hu-HU" sz="2800"/>
            </a:br>
            <a:r>
              <a:rPr lang="hu-HU" sz="2400"/>
              <a:t>- A” vagy „B” tűzveszélyességi osztályba sorolt tevékenység,</a:t>
            </a:r>
            <a:br>
              <a:rPr lang="hu-HU" sz="2400"/>
            </a:br>
            <a:r>
              <a:rPr lang="hu-HU" sz="2400"/>
              <a:t>- pénzváltó- vagy zálog tevékenység, </a:t>
            </a:r>
            <a:br>
              <a:rPr lang="hu-HU" sz="2400"/>
            </a:br>
            <a:r>
              <a:rPr lang="hu-HU" sz="2400"/>
              <a:t>- vegyszer kereskedelem. </a:t>
            </a:r>
            <a:br>
              <a:rPr lang="hu-HU" sz="2400"/>
            </a:br>
            <a:r>
              <a:rPr lang="hu-HU" sz="2400"/>
              <a:t>- disco, kocsma, söröző, borozó, bár,</a:t>
            </a:r>
            <a:br>
              <a:rPr lang="hu-HU" sz="2400"/>
            </a:br>
            <a:r>
              <a:rPr lang="hu-HU" sz="2400"/>
              <a:t>- kaszinó, játékterem, </a:t>
            </a:r>
            <a:br>
              <a:rPr lang="hu-HU" sz="2400"/>
            </a:br>
            <a:r>
              <a:rPr lang="hu-HU" sz="2400"/>
              <a:t>- könnyűszerkezetes – jellemzően szezonális – vendéglátó egységben folytatott tevékenység, függetlenül attól, hogy a kár ezen tevékenységekkel összefüggésben következett-e be.</a:t>
            </a:r>
            <a:br>
              <a:rPr lang="hu-HU" sz="2400"/>
            </a:br>
            <a:endParaRPr lang="hu-HU" sz="2400"/>
          </a:p>
        </p:txBody>
      </p:sp>
      <p:sp>
        <p:nvSpPr>
          <p:cNvPr id="1351683" name="Rectangle 3"/>
          <p:cNvSpPr>
            <a:spLocks noChangeArrowheads="1"/>
          </p:cNvSpPr>
          <p:nvPr/>
        </p:nvSpPr>
        <p:spPr bwMode="gray">
          <a:xfrm>
            <a:off x="0" y="3213100"/>
            <a:ext cx="91440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l" defTabSz="784225" eaLnBrk="0" hangingPunct="0">
              <a:spcAft>
                <a:spcPct val="0"/>
              </a:spcAft>
              <a:buClrTx/>
              <a:buFontTx/>
              <a:buNone/>
            </a:pPr>
            <a:endParaRPr lang="hu-HU" sz="6600">
              <a:solidFill>
                <a:schemeClr val="accent1"/>
              </a:solidFill>
            </a:endParaRPr>
          </a:p>
        </p:txBody>
      </p:sp>
      <p:sp>
        <p:nvSpPr>
          <p:cNvPr id="135168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8388350" y="6021388"/>
            <a:ext cx="287338" cy="144462"/>
          </a:xfrm>
        </p:spPr>
        <p:txBody>
          <a:bodyPr/>
          <a:lstStyle/>
          <a:p>
            <a:endParaRPr lang="hu-HU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51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51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5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13516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682" grpId="0"/>
      <p:bldP spid="1351682" grpId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hu-HU" sz="1200"/>
              <a:t>2009</a:t>
            </a:r>
            <a:endParaRPr lang="en-US" sz="120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A6629A-6C8F-4021-8403-CEE7B22FFC6B}" type="slidenum">
              <a:rPr lang="en-US"/>
              <a:pPr/>
              <a:t>31</a:t>
            </a:fld>
            <a:endParaRPr lang="en-US"/>
          </a:p>
          <a:p>
            <a:r>
              <a:rPr lang="hu-HU"/>
              <a:t>ACV</a:t>
            </a:r>
            <a:endParaRPr lang="en-US"/>
          </a:p>
        </p:txBody>
      </p:sp>
      <p:sp>
        <p:nvSpPr>
          <p:cNvPr id="137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692150"/>
            <a:ext cx="8137525" cy="5329238"/>
          </a:xfrm>
        </p:spPr>
        <p:txBody>
          <a:bodyPr/>
          <a:lstStyle/>
          <a:p>
            <a:r>
              <a:rPr lang="hu-HU" sz="2800" b="1"/>
              <a:t>A biztosító nem viseli a kockázatot:</a:t>
            </a:r>
            <a:r>
              <a:rPr lang="hu-HU" sz="3600" b="1"/>
              <a:t/>
            </a:r>
            <a:br>
              <a:rPr lang="hu-HU" sz="3600" b="1"/>
            </a:br>
            <a:r>
              <a:rPr lang="hu-HU" sz="2400"/>
              <a:t/>
            </a:r>
            <a:br>
              <a:rPr lang="hu-HU" sz="2400"/>
            </a:br>
            <a:r>
              <a:rPr lang="hu-HU" sz="2400"/>
              <a:t>- Amennyiben a biztosított tevékenységi körében mezőgazdaság, vadgazdálkodás, erdőgazdálkodás, halgazdálkodás, bányászat szerepel.</a:t>
            </a:r>
            <a:br>
              <a:rPr lang="hu-HU" sz="2400"/>
            </a:br>
            <a:r>
              <a:rPr lang="hu-HU" sz="2400"/>
              <a:t/>
            </a:r>
            <a:br>
              <a:rPr lang="hu-HU" sz="2400"/>
            </a:br>
            <a:r>
              <a:rPr lang="hu-HU" sz="2400"/>
              <a:t>- Ha az épület fedése nádtető.</a:t>
            </a:r>
            <a:br>
              <a:rPr lang="hu-HU" sz="2400"/>
            </a:br>
            <a:r>
              <a:rPr lang="hu-HU" sz="2400"/>
              <a:t/>
            </a:r>
            <a:br>
              <a:rPr lang="hu-HU" sz="2400"/>
            </a:br>
            <a:r>
              <a:rPr lang="hu-HU" sz="2400"/>
              <a:t>- Gépjárművekre. </a:t>
            </a:r>
            <a:br>
              <a:rPr lang="hu-HU" sz="2400"/>
            </a:br>
            <a:r>
              <a:rPr lang="hu-HU" sz="2400"/>
              <a:t>Kivéve a kizárólag a telephelyen használt munkagépek – pl. targonca.</a:t>
            </a:r>
          </a:p>
        </p:txBody>
      </p:sp>
      <p:sp>
        <p:nvSpPr>
          <p:cNvPr id="1371139" name="Rectangle 3"/>
          <p:cNvSpPr>
            <a:spLocks noChangeArrowheads="1"/>
          </p:cNvSpPr>
          <p:nvPr/>
        </p:nvSpPr>
        <p:spPr bwMode="gray">
          <a:xfrm>
            <a:off x="0" y="3213100"/>
            <a:ext cx="91440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l" defTabSz="784225" eaLnBrk="0" hangingPunct="0">
              <a:spcAft>
                <a:spcPct val="0"/>
              </a:spcAft>
              <a:buClrTx/>
              <a:buFontTx/>
              <a:buNone/>
            </a:pPr>
            <a:endParaRPr lang="hu-HU" sz="6600">
              <a:solidFill>
                <a:schemeClr val="accent1"/>
              </a:solidFill>
            </a:endParaRPr>
          </a:p>
        </p:txBody>
      </p:sp>
      <p:sp>
        <p:nvSpPr>
          <p:cNvPr id="137114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8388350" y="6021388"/>
            <a:ext cx="287338" cy="144462"/>
          </a:xfrm>
        </p:spPr>
        <p:txBody>
          <a:bodyPr/>
          <a:lstStyle/>
          <a:p>
            <a:endParaRPr lang="hu-HU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1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1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1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1371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1138" grpId="0"/>
      <p:bldP spid="1371138" grpId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hu-HU" sz="1200"/>
              <a:t>2009</a:t>
            </a:r>
            <a:endParaRPr lang="en-US" sz="1200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B296DD-EA98-4D6E-A156-C6E84EE0E257}" type="slidenum">
              <a:rPr lang="en-US"/>
              <a:pPr/>
              <a:t>32</a:t>
            </a:fld>
            <a:endParaRPr lang="en-US"/>
          </a:p>
          <a:p>
            <a:r>
              <a:rPr lang="hu-HU"/>
              <a:t>ACV</a:t>
            </a:r>
            <a:endParaRPr lang="en-US"/>
          </a:p>
        </p:txBody>
      </p:sp>
      <p:sp>
        <p:nvSpPr>
          <p:cNvPr id="135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692150"/>
            <a:ext cx="7561263" cy="1008063"/>
          </a:xfrm>
        </p:spPr>
        <p:txBody>
          <a:bodyPr/>
          <a:lstStyle/>
          <a:p>
            <a:r>
              <a:rPr lang="hu-HU" sz="2800" b="1"/>
              <a:t>A biztosítási feltételek fontos eltérései a korábbi gyakorlattól – általános feltételek</a:t>
            </a:r>
          </a:p>
        </p:txBody>
      </p:sp>
      <p:sp>
        <p:nvSpPr>
          <p:cNvPr id="1356803" name="Rectangle 3"/>
          <p:cNvSpPr>
            <a:spLocks noChangeArrowheads="1"/>
          </p:cNvSpPr>
          <p:nvPr/>
        </p:nvSpPr>
        <p:spPr bwMode="gray">
          <a:xfrm>
            <a:off x="0" y="3213100"/>
            <a:ext cx="91440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l" defTabSz="784225" eaLnBrk="0" hangingPunct="0">
              <a:spcAft>
                <a:spcPct val="0"/>
              </a:spcAft>
              <a:buClrTx/>
              <a:buFontTx/>
              <a:buNone/>
            </a:pPr>
            <a:endParaRPr lang="hu-HU" sz="6600">
              <a:solidFill>
                <a:schemeClr val="accent1"/>
              </a:solidFill>
            </a:endParaRPr>
          </a:p>
        </p:txBody>
      </p:sp>
      <p:sp>
        <p:nvSpPr>
          <p:cNvPr id="135680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8388350" y="6021388"/>
            <a:ext cx="287338" cy="144462"/>
          </a:xfrm>
        </p:spPr>
        <p:txBody>
          <a:bodyPr/>
          <a:lstStyle/>
          <a:p>
            <a:endParaRPr lang="hu-HU" sz="2400"/>
          </a:p>
        </p:txBody>
      </p:sp>
      <p:sp>
        <p:nvSpPr>
          <p:cNvPr id="1356805" name="Rectangle 5"/>
          <p:cNvSpPr>
            <a:spLocks noChangeArrowheads="1"/>
          </p:cNvSpPr>
          <p:nvPr/>
        </p:nvSpPr>
        <p:spPr bwMode="gray">
          <a:xfrm>
            <a:off x="684213" y="1916113"/>
            <a:ext cx="777557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l" defTabSz="784225" eaLnBrk="0" hangingPunct="0">
              <a:spcAft>
                <a:spcPct val="0"/>
              </a:spcAft>
              <a:buClrTx/>
              <a:buFontTx/>
              <a:buNone/>
            </a:pPr>
            <a:r>
              <a:rPr lang="hu-HU" sz="2400">
                <a:solidFill>
                  <a:schemeClr val="accent1"/>
                </a:solidFill>
              </a:rPr>
              <a:t>- A biztosítási évforduló a szerződés megkötését követő hónap első napja.</a:t>
            </a:r>
            <a:br>
              <a:rPr lang="hu-HU" sz="2400">
                <a:solidFill>
                  <a:schemeClr val="accent1"/>
                </a:solidFill>
              </a:rPr>
            </a:br>
            <a:r>
              <a:rPr lang="hu-HU" sz="2400">
                <a:solidFill>
                  <a:schemeClr val="accent1"/>
                </a:solidFill>
              </a:rPr>
              <a:t/>
            </a:r>
            <a:br>
              <a:rPr lang="hu-HU" sz="2400">
                <a:solidFill>
                  <a:schemeClr val="accent1"/>
                </a:solidFill>
              </a:rPr>
            </a:br>
            <a:r>
              <a:rPr lang="hu-HU" sz="2400">
                <a:solidFill>
                  <a:schemeClr val="accent1"/>
                </a:solidFill>
              </a:rPr>
              <a:t>- A respiro harminc nap.</a:t>
            </a:r>
            <a:br>
              <a:rPr lang="hu-HU" sz="2400">
                <a:solidFill>
                  <a:schemeClr val="accent1"/>
                </a:solidFill>
              </a:rPr>
            </a:br>
            <a:r>
              <a:rPr lang="hu-HU" sz="2400">
                <a:solidFill>
                  <a:schemeClr val="accent1"/>
                </a:solidFill>
              </a:rPr>
              <a:t/>
            </a:r>
            <a:br>
              <a:rPr lang="hu-HU" sz="2400">
                <a:solidFill>
                  <a:schemeClr val="accent1"/>
                </a:solidFill>
              </a:rPr>
            </a:br>
            <a:r>
              <a:rPr lang="hu-HU" sz="2400">
                <a:solidFill>
                  <a:schemeClr val="accent1"/>
                </a:solidFill>
              </a:rPr>
              <a:t>- Elévülés egy év.</a:t>
            </a:r>
            <a:br>
              <a:rPr lang="hu-HU" sz="2400">
                <a:solidFill>
                  <a:schemeClr val="accent1"/>
                </a:solidFill>
              </a:rPr>
            </a:br>
            <a:r>
              <a:rPr lang="hu-HU" sz="2400">
                <a:solidFill>
                  <a:schemeClr val="accent1"/>
                </a:solidFill>
              </a:rPr>
              <a:t/>
            </a:r>
            <a:br>
              <a:rPr lang="hu-HU" sz="2400">
                <a:solidFill>
                  <a:schemeClr val="accent1"/>
                </a:solidFill>
              </a:rPr>
            </a:br>
            <a:r>
              <a:rPr lang="hu-HU" sz="2400">
                <a:solidFill>
                  <a:schemeClr val="accent1"/>
                </a:solidFill>
              </a:rPr>
              <a:t>- Automatikus indexálás, kivéve, ha a szerződő nem ért egyet vele, és ezt írásban közli.</a:t>
            </a:r>
            <a:br>
              <a:rPr lang="hu-HU" sz="2400">
                <a:solidFill>
                  <a:schemeClr val="accent1"/>
                </a:solidFill>
              </a:rPr>
            </a:br>
            <a:endParaRPr lang="hu-HU" sz="2400" b="1" i="1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56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56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56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13568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56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56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356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13568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6802" grpId="0"/>
      <p:bldP spid="1356802" grpId="1"/>
      <p:bldP spid="1356805" grpId="0"/>
      <p:bldP spid="1356805" grpId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hu-HU" sz="1200"/>
              <a:t>2009</a:t>
            </a:r>
            <a:endParaRPr lang="en-US" sz="1200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B2AF44-2D7B-4C4B-A78D-F4EDDC83C393}" type="slidenum">
              <a:rPr lang="en-US"/>
              <a:pPr/>
              <a:t>33</a:t>
            </a:fld>
            <a:endParaRPr lang="en-US"/>
          </a:p>
          <a:p>
            <a:r>
              <a:rPr lang="hu-HU"/>
              <a:t>ACV</a:t>
            </a:r>
            <a:endParaRPr lang="en-US"/>
          </a:p>
        </p:txBody>
      </p:sp>
      <p:sp>
        <p:nvSpPr>
          <p:cNvPr id="141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692150"/>
            <a:ext cx="7561263" cy="1008063"/>
          </a:xfrm>
        </p:spPr>
        <p:txBody>
          <a:bodyPr/>
          <a:lstStyle/>
          <a:p>
            <a:r>
              <a:rPr lang="hu-HU" sz="2800" b="1"/>
              <a:t>A vagyontárgyak értékelési módja:</a:t>
            </a:r>
          </a:p>
        </p:txBody>
      </p:sp>
      <p:sp>
        <p:nvSpPr>
          <p:cNvPr id="1412099" name="Rectangle 3"/>
          <p:cNvSpPr>
            <a:spLocks noChangeArrowheads="1"/>
          </p:cNvSpPr>
          <p:nvPr/>
        </p:nvSpPr>
        <p:spPr bwMode="gray">
          <a:xfrm>
            <a:off x="0" y="3213100"/>
            <a:ext cx="91440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l" defTabSz="784225" eaLnBrk="0" hangingPunct="0">
              <a:spcAft>
                <a:spcPct val="0"/>
              </a:spcAft>
              <a:buClrTx/>
              <a:buFontTx/>
              <a:buNone/>
            </a:pPr>
            <a:endParaRPr lang="hu-HU" sz="6600">
              <a:solidFill>
                <a:schemeClr val="accent1"/>
              </a:solidFill>
            </a:endParaRPr>
          </a:p>
        </p:txBody>
      </p:sp>
      <p:sp>
        <p:nvSpPr>
          <p:cNvPr id="141210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8388350" y="6021388"/>
            <a:ext cx="287338" cy="144462"/>
          </a:xfrm>
        </p:spPr>
        <p:txBody>
          <a:bodyPr/>
          <a:lstStyle/>
          <a:p>
            <a:endParaRPr lang="hu-HU" sz="2400"/>
          </a:p>
        </p:txBody>
      </p:sp>
      <p:sp>
        <p:nvSpPr>
          <p:cNvPr id="1412101" name="Rectangle 5"/>
          <p:cNvSpPr>
            <a:spLocks noChangeArrowheads="1"/>
          </p:cNvSpPr>
          <p:nvPr/>
        </p:nvSpPr>
        <p:spPr bwMode="gray">
          <a:xfrm>
            <a:off x="684213" y="1341438"/>
            <a:ext cx="7775575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l" defTabSz="784225" eaLnBrk="0" hangingPunct="0">
              <a:spcAft>
                <a:spcPct val="0"/>
              </a:spcAft>
              <a:buClrTx/>
              <a:buFontTx/>
              <a:buNone/>
            </a:pPr>
            <a:r>
              <a:rPr lang="hu-HU" sz="2400">
                <a:solidFill>
                  <a:schemeClr val="accent1"/>
                </a:solidFill>
              </a:rPr>
              <a:t>a)	Épület, építmény, gép, berendezés, felszerelés 	esetén az új érték, vagy a műszaki avult érték 	vagy 	a bruttó nyilvántartási érték;</a:t>
            </a:r>
            <a:br>
              <a:rPr lang="hu-HU" sz="2400">
                <a:solidFill>
                  <a:schemeClr val="accent1"/>
                </a:solidFill>
              </a:rPr>
            </a:br>
            <a:r>
              <a:rPr lang="hu-HU" sz="2400">
                <a:solidFill>
                  <a:schemeClr val="accent1"/>
                </a:solidFill>
              </a:rPr>
              <a:t>b)	Költségként elszámolt eszközök esetén az új érték 	vagy a műszaki avult érték;</a:t>
            </a:r>
            <a:br>
              <a:rPr lang="hu-HU" sz="2400">
                <a:solidFill>
                  <a:schemeClr val="accent1"/>
                </a:solidFill>
              </a:rPr>
            </a:br>
            <a:r>
              <a:rPr lang="hu-HU" sz="2400">
                <a:solidFill>
                  <a:schemeClr val="accent1"/>
                </a:solidFill>
              </a:rPr>
              <a:t>c)	Nem aktivált beruházások esetén a beruházás 	mindenkori állapotának megfelelő új érték;</a:t>
            </a:r>
            <a:br>
              <a:rPr lang="hu-HU" sz="2400">
                <a:solidFill>
                  <a:schemeClr val="accent1"/>
                </a:solidFill>
              </a:rPr>
            </a:br>
            <a:r>
              <a:rPr lang="hu-HU" sz="2400">
                <a:solidFill>
                  <a:schemeClr val="accent1"/>
                </a:solidFill>
              </a:rPr>
              <a:t>d)	A biztosított által előállított készlet (anyagok, 	befejezetlen termelés, félkész- és késztermékek, 	áruk) esetén a biztosított által történő újraelőállítás 	költsége;</a:t>
            </a:r>
            <a:br>
              <a:rPr lang="hu-HU" sz="2400">
                <a:solidFill>
                  <a:schemeClr val="accent1"/>
                </a:solidFill>
              </a:rPr>
            </a:br>
            <a:endParaRPr lang="hu-HU" sz="240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12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12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12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1412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12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12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412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1412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2098" grpId="0"/>
      <p:bldP spid="1412098" grpId="1"/>
      <p:bldP spid="1412101" grpId="0"/>
      <p:bldP spid="1412101" grpId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hu-HU" sz="1200"/>
              <a:t>2009</a:t>
            </a:r>
            <a:endParaRPr lang="en-US" sz="120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A389C7-750A-43E6-91D9-39305EDC3D8E}" type="slidenum">
              <a:rPr lang="en-US"/>
              <a:pPr/>
              <a:t>34</a:t>
            </a:fld>
            <a:endParaRPr lang="en-US"/>
          </a:p>
          <a:p>
            <a:r>
              <a:rPr lang="hu-HU"/>
              <a:t>ACV</a:t>
            </a:r>
            <a:endParaRPr lang="en-US"/>
          </a:p>
        </p:txBody>
      </p:sp>
      <p:sp>
        <p:nvSpPr>
          <p:cNvPr id="1413123" name="Rectangle 3"/>
          <p:cNvSpPr>
            <a:spLocks noChangeArrowheads="1"/>
          </p:cNvSpPr>
          <p:nvPr/>
        </p:nvSpPr>
        <p:spPr bwMode="gray">
          <a:xfrm>
            <a:off x="0" y="3213100"/>
            <a:ext cx="91440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l" defTabSz="784225" eaLnBrk="0" hangingPunct="0">
              <a:spcAft>
                <a:spcPct val="0"/>
              </a:spcAft>
              <a:buClrTx/>
              <a:buFontTx/>
              <a:buNone/>
            </a:pPr>
            <a:endParaRPr lang="hu-HU" sz="6600">
              <a:solidFill>
                <a:schemeClr val="accent1"/>
              </a:solidFill>
            </a:endParaRPr>
          </a:p>
        </p:txBody>
      </p:sp>
      <p:sp>
        <p:nvSpPr>
          <p:cNvPr id="141312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8388350" y="6021388"/>
            <a:ext cx="287338" cy="144462"/>
          </a:xfrm>
        </p:spPr>
        <p:txBody>
          <a:bodyPr/>
          <a:lstStyle/>
          <a:p>
            <a:endParaRPr lang="hu-HU" sz="2400"/>
          </a:p>
        </p:txBody>
      </p:sp>
      <p:sp>
        <p:nvSpPr>
          <p:cNvPr id="1413125" name="Rectangle 5"/>
          <p:cNvSpPr>
            <a:spLocks noChangeArrowheads="1"/>
          </p:cNvSpPr>
          <p:nvPr/>
        </p:nvSpPr>
        <p:spPr bwMode="gray">
          <a:xfrm>
            <a:off x="684213" y="1341438"/>
            <a:ext cx="7775575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l" defTabSz="784225" eaLnBrk="0" hangingPunct="0">
              <a:spcAft>
                <a:spcPct val="0"/>
              </a:spcAft>
              <a:buClrTx/>
              <a:buFontTx/>
              <a:buNone/>
            </a:pPr>
            <a:r>
              <a:rPr lang="hu-HU" sz="2400">
                <a:solidFill>
                  <a:schemeClr val="accent1"/>
                </a:solidFill>
              </a:rPr>
              <a:t>e)	Vásárolt készlet  (anyagok, befejezetlen termelés, 	félkész- és késztermékek, áruk), betétdíjas 	göngyölegek esetén a beszerzési számla szerinti 	érték;</a:t>
            </a:r>
            <a:br>
              <a:rPr lang="hu-HU" sz="2400">
                <a:solidFill>
                  <a:schemeClr val="accent1"/>
                </a:solidFill>
              </a:rPr>
            </a:br>
            <a:r>
              <a:rPr lang="hu-HU" sz="2400">
                <a:solidFill>
                  <a:schemeClr val="accent1"/>
                </a:solidFill>
              </a:rPr>
              <a:t>f)	Nem avuló (értékálló) vagyontárgyak (pl.: muzeális 	vagy művészeti értékű vagyontárgy, gyűjtemény) 	esetén a forgalmi érték vagy nyilvántartási érték. 	Megállapodás hiányában forgalmi érték;</a:t>
            </a:r>
            <a:br>
              <a:rPr lang="hu-HU" sz="2400">
                <a:solidFill>
                  <a:schemeClr val="accent1"/>
                </a:solidFill>
              </a:rPr>
            </a:br>
            <a:r>
              <a:rPr lang="hu-HU" sz="2400">
                <a:solidFill>
                  <a:schemeClr val="accent1"/>
                </a:solidFill>
              </a:rPr>
              <a:t>g)	Épített parkok növényei esetén a bruttó 	nyilvántartási érték vagy a telepítéskori állapotnak 	megfelelő újratelepítési költség. </a:t>
            </a:r>
            <a:br>
              <a:rPr lang="hu-HU" sz="2400">
                <a:solidFill>
                  <a:schemeClr val="accent1"/>
                </a:solidFill>
              </a:rPr>
            </a:br>
            <a:r>
              <a:rPr lang="hu-HU" sz="2400">
                <a:solidFill>
                  <a:schemeClr val="accent1"/>
                </a:solidFill>
              </a:rPr>
              <a:t>	Megállapodás hiányában újratelepítési költség.</a:t>
            </a:r>
            <a:r>
              <a:rPr lang="hu-HU" sz="3200">
                <a:solidFill>
                  <a:schemeClr val="accent1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13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13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13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1413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25" grpId="0"/>
      <p:bldP spid="1413125" grpId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hu-HU" sz="1200"/>
              <a:t>2009</a:t>
            </a:r>
            <a:endParaRPr lang="en-US" sz="120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7784F6-517E-4B06-9780-59A8F3E97D46}" type="slidenum">
              <a:rPr lang="en-US"/>
              <a:pPr/>
              <a:t>35</a:t>
            </a:fld>
            <a:endParaRPr lang="en-US"/>
          </a:p>
          <a:p>
            <a:r>
              <a:rPr lang="hu-HU"/>
              <a:t>ACV</a:t>
            </a:r>
            <a:endParaRPr lang="en-US"/>
          </a:p>
        </p:txBody>
      </p:sp>
      <p:sp>
        <p:nvSpPr>
          <p:cNvPr id="135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692150"/>
            <a:ext cx="7848600" cy="1008063"/>
          </a:xfrm>
        </p:spPr>
        <p:txBody>
          <a:bodyPr/>
          <a:lstStyle/>
          <a:p>
            <a:r>
              <a:rPr lang="hu-HU" sz="2800" b="1"/>
              <a:t>A biztosítási feltételek fontos eltérései a korábbi gyakorlattól – biztosítási események</a:t>
            </a:r>
          </a:p>
        </p:txBody>
      </p:sp>
      <p:sp>
        <p:nvSpPr>
          <p:cNvPr id="1357827" name="Rectangle 3"/>
          <p:cNvSpPr>
            <a:spLocks noChangeArrowheads="1"/>
          </p:cNvSpPr>
          <p:nvPr/>
        </p:nvSpPr>
        <p:spPr bwMode="gray">
          <a:xfrm>
            <a:off x="0" y="3213100"/>
            <a:ext cx="91440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l" defTabSz="784225" eaLnBrk="0" hangingPunct="0">
              <a:spcAft>
                <a:spcPct val="0"/>
              </a:spcAft>
              <a:buClrTx/>
              <a:buFontTx/>
              <a:buNone/>
            </a:pPr>
            <a:endParaRPr lang="hu-HU" sz="6600">
              <a:solidFill>
                <a:schemeClr val="accent1"/>
              </a:solidFill>
            </a:endParaRPr>
          </a:p>
        </p:txBody>
      </p:sp>
      <p:sp>
        <p:nvSpPr>
          <p:cNvPr id="1357829" name="Rectangle 5"/>
          <p:cNvSpPr>
            <a:spLocks noChangeArrowheads="1"/>
          </p:cNvSpPr>
          <p:nvPr/>
        </p:nvSpPr>
        <p:spPr bwMode="gray">
          <a:xfrm>
            <a:off x="684213" y="1916113"/>
            <a:ext cx="7056437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l" defTabSz="784225" eaLnBrk="0" hangingPunct="0">
              <a:spcAft>
                <a:spcPct val="0"/>
              </a:spcAft>
              <a:buClrTx/>
              <a:buFontTx/>
              <a:buChar char="-"/>
            </a:pPr>
            <a:r>
              <a:rPr lang="hu-HU" sz="2400">
                <a:solidFill>
                  <a:schemeClr val="accent1"/>
                </a:solidFill>
              </a:rPr>
              <a:t> </a:t>
            </a:r>
            <a:r>
              <a:rPr lang="hu-HU" sz="2400" b="1">
                <a:solidFill>
                  <a:schemeClr val="accent1"/>
                </a:solidFill>
              </a:rPr>
              <a:t>Nem térül az induktív villámkár.</a:t>
            </a:r>
            <a:r>
              <a:rPr lang="hu-HU" sz="2400">
                <a:solidFill>
                  <a:schemeClr val="accent1"/>
                </a:solidFill>
              </a:rPr>
              <a:t> (villámcsapás)</a:t>
            </a:r>
            <a:br>
              <a:rPr lang="hu-HU" sz="2400">
                <a:solidFill>
                  <a:schemeClr val="accent1"/>
                </a:solidFill>
              </a:rPr>
            </a:br>
            <a:r>
              <a:rPr lang="hu-HU" sz="2400">
                <a:solidFill>
                  <a:schemeClr val="accent1"/>
                </a:solidFill>
              </a:rPr>
              <a:t/>
            </a:r>
            <a:br>
              <a:rPr lang="hu-HU" sz="2400">
                <a:solidFill>
                  <a:schemeClr val="accent1"/>
                </a:solidFill>
              </a:rPr>
            </a:br>
            <a:r>
              <a:rPr lang="hu-HU" sz="2400">
                <a:solidFill>
                  <a:schemeClr val="accent1"/>
                </a:solidFill>
              </a:rPr>
              <a:t>- </a:t>
            </a:r>
            <a:r>
              <a:rPr lang="hu-HU" sz="2400" b="1">
                <a:solidFill>
                  <a:schemeClr val="accent1"/>
                </a:solidFill>
              </a:rPr>
              <a:t>Vihar 75 km/h</a:t>
            </a:r>
            <a:r>
              <a:rPr lang="hu-HU" sz="2400">
                <a:solidFill>
                  <a:schemeClr val="accent1"/>
                </a:solidFill>
              </a:rPr>
              <a:t> szélsebesség fölött.</a:t>
            </a:r>
            <a:br>
              <a:rPr lang="hu-HU" sz="2400">
                <a:solidFill>
                  <a:schemeClr val="accent1"/>
                </a:solidFill>
              </a:rPr>
            </a:br>
            <a:r>
              <a:rPr lang="hu-HU" sz="2400">
                <a:solidFill>
                  <a:schemeClr val="accent1"/>
                </a:solidFill>
              </a:rPr>
              <a:t/>
            </a:r>
            <a:br>
              <a:rPr lang="hu-HU" sz="2400">
                <a:solidFill>
                  <a:schemeClr val="accent1"/>
                </a:solidFill>
              </a:rPr>
            </a:br>
            <a:r>
              <a:rPr lang="hu-HU" sz="2400">
                <a:solidFill>
                  <a:schemeClr val="accent1"/>
                </a:solidFill>
              </a:rPr>
              <a:t>- </a:t>
            </a:r>
            <a:r>
              <a:rPr lang="hu-HU" sz="2400" b="1">
                <a:solidFill>
                  <a:schemeClr val="accent1"/>
                </a:solidFill>
              </a:rPr>
              <a:t>Árvíz. </a:t>
            </a:r>
            <a:br>
              <a:rPr lang="hu-HU" sz="2400" b="1">
                <a:solidFill>
                  <a:schemeClr val="accent1"/>
                </a:solidFill>
              </a:rPr>
            </a:br>
            <a:r>
              <a:rPr lang="hu-HU" sz="2400">
                <a:solidFill>
                  <a:schemeClr val="accent1"/>
                </a:solidFill>
              </a:rPr>
              <a:t>Vízkárként megtéríti a biztosító a biztosított vagyontárgyak fizikai károsodását, mely az árvíz, belvíz vagy felhőszakadás folytán fellépő nagymennyiségű víz következtében keletkezett elázás, elsodródás, törés, rombolás, továbbá szennyeződés által.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57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57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57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13578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57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57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357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13578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7826" grpId="0"/>
      <p:bldP spid="1357826" grpId="1"/>
      <p:bldP spid="1357829" grpId="0"/>
      <p:bldP spid="1357829" grpId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hu-HU" sz="1200"/>
              <a:t>2009</a:t>
            </a:r>
            <a:endParaRPr lang="en-US" sz="1200"/>
          </a:p>
        </p:txBody>
      </p:sp>
      <p:sp>
        <p:nvSpPr>
          <p:cNvPr id="14" name="Dia számának hely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FBF4F6-3558-4C14-AEAB-10BAF778C1CE}" type="slidenum">
              <a:rPr lang="en-US"/>
              <a:pPr/>
              <a:t>36</a:t>
            </a:fld>
            <a:endParaRPr lang="en-US"/>
          </a:p>
          <a:p>
            <a:r>
              <a:rPr lang="hu-HU"/>
              <a:t>ACV</a:t>
            </a:r>
            <a:endParaRPr lang="en-US"/>
          </a:p>
        </p:txBody>
      </p:sp>
      <p:graphicFrame>
        <p:nvGraphicFramePr>
          <p:cNvPr id="914527" name="Group 95"/>
          <p:cNvGraphicFramePr>
            <a:graphicFrameLocks noGrp="1"/>
          </p:cNvGraphicFramePr>
          <p:nvPr>
            <p:ph sz="half" idx="2"/>
          </p:nvPr>
        </p:nvGraphicFramePr>
        <p:xfrm>
          <a:off x="395288" y="692150"/>
          <a:ext cx="8353425" cy="3384551"/>
        </p:xfrm>
        <a:graphic>
          <a:graphicData uri="http://schemas.openxmlformats.org/drawingml/2006/table">
            <a:tbl>
              <a:tblPr/>
              <a:tblGrid>
                <a:gridCol w="2232025"/>
                <a:gridCol w="6121400"/>
              </a:tblGrid>
              <a:tr h="5826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Módozat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1338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Biztosítási események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13388"/>
                    </a:solidFill>
                  </a:tcPr>
                </a:tc>
              </a:tr>
              <a:tr h="2801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hu-H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Vandalizmus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CE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>
                          <a:tab pos="195263" algn="l"/>
                        </a:tabLst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A vandalizmus, illetve vandál cselekmény harmadik</a:t>
                      </a:r>
                      <a:b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személyeknek a biztosított vagyontárgy fizikai</a:t>
                      </a:r>
                      <a:b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megsemmisítésére vagy megrongálására irányuló szándékos cselekedete.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CEE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4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14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hu-HU" sz="1200"/>
              <a:t>2009</a:t>
            </a:r>
            <a:endParaRPr lang="en-US" sz="1200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1625D2-2FF6-4F8B-9E10-0C9471769CAC}" type="slidenum">
              <a:rPr lang="en-US"/>
              <a:pPr/>
              <a:t>37</a:t>
            </a:fld>
            <a:endParaRPr lang="en-US"/>
          </a:p>
          <a:p>
            <a:r>
              <a:rPr lang="hu-HU"/>
              <a:t>ACV</a:t>
            </a:r>
            <a:endParaRPr lang="en-US"/>
          </a:p>
        </p:txBody>
      </p:sp>
      <p:sp>
        <p:nvSpPr>
          <p:cNvPr id="137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692150"/>
            <a:ext cx="8137525" cy="5329238"/>
          </a:xfrm>
        </p:spPr>
        <p:txBody>
          <a:bodyPr/>
          <a:lstStyle/>
          <a:p>
            <a:r>
              <a:rPr lang="hu-HU" sz="2400"/>
              <a:t>A vandalizmus kockázata nem fedezi a biztosított vagyontárgyakban keletkezett alábbi károkat:</a:t>
            </a:r>
            <a:br>
              <a:rPr lang="hu-HU" sz="2400"/>
            </a:br>
            <a:r>
              <a:rPr lang="hu-HU" sz="2400"/>
              <a:t/>
            </a:r>
            <a:br>
              <a:rPr lang="hu-HU" sz="2400"/>
            </a:br>
            <a:r>
              <a:rPr lang="hu-HU" sz="2400"/>
              <a:t>a) eltulajdonítás;</a:t>
            </a:r>
            <a:br>
              <a:rPr lang="hu-HU" sz="2400"/>
            </a:br>
            <a:r>
              <a:rPr lang="hu-HU" sz="2400"/>
              <a:t/>
            </a:r>
            <a:br>
              <a:rPr lang="hu-HU" sz="2400"/>
            </a:br>
            <a:r>
              <a:rPr lang="hu-HU" sz="2400"/>
              <a:t>b) graffiti (falfirkálás) által okozott kár, illetve a graffiti</a:t>
            </a:r>
            <a:br>
              <a:rPr lang="hu-HU" sz="2400"/>
            </a:br>
            <a:r>
              <a:rPr lang="hu-HU" sz="2400"/>
              <a:t>eltávolításának költségei;</a:t>
            </a:r>
            <a:br>
              <a:rPr lang="hu-HU" sz="2400"/>
            </a:br>
            <a:r>
              <a:rPr lang="hu-HU" sz="2400"/>
              <a:t/>
            </a:r>
            <a:br>
              <a:rPr lang="hu-HU" sz="2400"/>
            </a:br>
            <a:r>
              <a:rPr lang="hu-HU" sz="2400"/>
              <a:t>c) bármilyen üvegtörés.</a:t>
            </a:r>
            <a:br>
              <a:rPr lang="hu-HU" sz="2400"/>
            </a:br>
            <a:r>
              <a:rPr lang="hu-HU" sz="2400"/>
              <a:t/>
            </a:r>
            <a:br>
              <a:rPr lang="hu-HU" sz="2400"/>
            </a:br>
            <a:r>
              <a:rPr lang="hu-HU" sz="2800" b="1"/>
              <a:t>A kártérítési limit:  500.000</a:t>
            </a:r>
            <a:r>
              <a:rPr lang="hu-HU" sz="2400"/>
              <a:t> </a:t>
            </a:r>
            <a:r>
              <a:rPr lang="hu-HU" sz="2800" b="1"/>
              <a:t>Ft</a:t>
            </a:r>
            <a:r>
              <a:rPr lang="hu-HU" sz="2400"/>
              <a:t> </a:t>
            </a:r>
            <a:br>
              <a:rPr lang="hu-HU" sz="2400"/>
            </a:br>
            <a:r>
              <a:rPr lang="hu-HU" sz="2400"/>
              <a:t>káreseményenként és biztosítási időszakonként.</a:t>
            </a:r>
            <a:br>
              <a:rPr lang="hu-HU" sz="2400"/>
            </a:br>
            <a:endParaRPr lang="hu-HU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0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0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0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1370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0114" grpId="0"/>
      <p:bldP spid="1370114" grpId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hu-HU" sz="1200"/>
              <a:t>2009</a:t>
            </a:r>
            <a:endParaRPr lang="en-US" sz="1200"/>
          </a:p>
        </p:txBody>
      </p:sp>
      <p:sp>
        <p:nvSpPr>
          <p:cNvPr id="15" name="Dia számának hely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32EA36-DA90-4186-9858-A6860C7600AE}" type="slidenum">
              <a:rPr lang="en-US"/>
              <a:pPr/>
              <a:t>38</a:t>
            </a:fld>
            <a:endParaRPr lang="en-US"/>
          </a:p>
          <a:p>
            <a:r>
              <a:rPr lang="hu-HU"/>
              <a:t>ACV</a:t>
            </a:r>
            <a:endParaRPr lang="en-US"/>
          </a:p>
        </p:txBody>
      </p:sp>
      <p:graphicFrame>
        <p:nvGraphicFramePr>
          <p:cNvPr id="1298451" name="Group 19"/>
          <p:cNvGraphicFramePr>
            <a:graphicFrameLocks noGrp="1"/>
          </p:cNvGraphicFramePr>
          <p:nvPr>
            <p:ph sz="half" idx="2"/>
          </p:nvPr>
        </p:nvGraphicFramePr>
        <p:xfrm>
          <a:off x="395288" y="692150"/>
          <a:ext cx="8353425" cy="2416176"/>
        </p:xfrm>
        <a:graphic>
          <a:graphicData uri="http://schemas.openxmlformats.org/drawingml/2006/table">
            <a:tbl>
              <a:tblPr/>
              <a:tblGrid>
                <a:gridCol w="1978025"/>
                <a:gridCol w="6375400"/>
              </a:tblGrid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Módozat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1338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Biztosítási események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13388"/>
                    </a:solidFill>
                  </a:tcPr>
                </a:tc>
              </a:tr>
              <a:tr h="1200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hu-H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Betöréses  lopás-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hu-H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és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hu-H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rablás-biztosítás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CE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>
                          <a:tab pos="195263" algn="l"/>
                        </a:tabLst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betöréses lopás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>
                          <a:tab pos="195263" algn="l"/>
                        </a:tabLst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Rablás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>
                          <a:tab pos="195263" algn="l"/>
                        </a:tabLst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rongálás</a:t>
                      </a:r>
                      <a:endParaRPr kumimoji="0" lang="hu-HU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CEE2"/>
                    </a:solidFill>
                  </a:tcPr>
                </a:tc>
              </a:tr>
            </a:tbl>
          </a:graphicData>
        </a:graphic>
      </p:graphicFrame>
      <p:sp>
        <p:nvSpPr>
          <p:cNvPr id="1298447" name="Rectangle 15"/>
          <p:cNvSpPr>
            <a:spLocks noChangeArrowheads="1"/>
          </p:cNvSpPr>
          <p:nvPr/>
        </p:nvSpPr>
        <p:spPr bwMode="gray">
          <a:xfrm>
            <a:off x="261938" y="3005138"/>
            <a:ext cx="180975" cy="3968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hu-HU" sz="2000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9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hu-HU" sz="1200"/>
              <a:t>2009</a:t>
            </a:r>
            <a:endParaRPr lang="en-US" sz="1200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6BE2EB-99D1-44F5-9BE5-C6E02583CDB7}" type="slidenum">
              <a:rPr lang="en-US"/>
              <a:pPr/>
              <a:t>39</a:t>
            </a:fld>
            <a:endParaRPr lang="en-US"/>
          </a:p>
          <a:p>
            <a:r>
              <a:rPr lang="hu-HU"/>
              <a:t>ACV</a:t>
            </a:r>
            <a:endParaRPr lang="en-US"/>
          </a:p>
        </p:txBody>
      </p:sp>
      <p:sp>
        <p:nvSpPr>
          <p:cNvPr id="1402893" name="Text Box 13"/>
          <p:cNvSpPr txBox="1">
            <a:spLocks noChangeArrowheads="1"/>
          </p:cNvSpPr>
          <p:nvPr/>
        </p:nvSpPr>
        <p:spPr bwMode="gray">
          <a:xfrm>
            <a:off x="323850" y="188913"/>
            <a:ext cx="8569325" cy="6335712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marL="342900" indent="-342900" algn="l"/>
            <a:endParaRPr lang="hu-HU" sz="1300" b="1"/>
          </a:p>
          <a:p>
            <a:pPr marL="342900" indent="-342900" algn="l"/>
            <a:r>
              <a:rPr lang="hu-HU" sz="2800" b="1">
                <a:solidFill>
                  <a:schemeClr val="accent1"/>
                </a:solidFill>
              </a:rPr>
              <a:t>A biztosított saját tulajdonát képező vagyontárgyak</a:t>
            </a:r>
          </a:p>
          <a:p>
            <a:pPr marL="342900" indent="-342900" algn="l"/>
            <a:r>
              <a:rPr lang="hu-HU" sz="2400">
                <a:solidFill>
                  <a:schemeClr val="accent1"/>
                </a:solidFill>
              </a:rPr>
              <a:t>Tárgyi eszközök:</a:t>
            </a:r>
          </a:p>
          <a:p>
            <a:pPr marL="342900" indent="-342900" algn="l"/>
            <a:r>
              <a:rPr lang="hu-HU" sz="2400">
                <a:solidFill>
                  <a:schemeClr val="accent1"/>
                </a:solidFill>
              </a:rPr>
              <a:t>- műszaki berendezések, gépek,</a:t>
            </a:r>
          </a:p>
          <a:p>
            <a:pPr marL="342900" indent="-342900" algn="l"/>
            <a:r>
              <a:rPr lang="hu-HU" sz="2400">
                <a:solidFill>
                  <a:schemeClr val="accent1"/>
                </a:solidFill>
              </a:rPr>
              <a:t>- egyéb berendezések és felszerelések,</a:t>
            </a:r>
          </a:p>
          <a:p>
            <a:pPr marL="342900" indent="-342900" algn="l"/>
            <a:r>
              <a:rPr lang="hu-HU" sz="2400">
                <a:solidFill>
                  <a:schemeClr val="accent1"/>
                </a:solidFill>
              </a:rPr>
              <a:t>Forgóeszközök:</a:t>
            </a:r>
          </a:p>
          <a:p>
            <a:pPr marL="342900" indent="-342900" algn="l"/>
            <a:r>
              <a:rPr lang="hu-HU" sz="2400">
                <a:solidFill>
                  <a:schemeClr val="accent1"/>
                </a:solidFill>
              </a:rPr>
              <a:t>- készletek:</a:t>
            </a:r>
          </a:p>
          <a:p>
            <a:pPr marL="342900" indent="-342900" algn="l"/>
            <a:r>
              <a:rPr lang="hu-HU" sz="2400">
                <a:solidFill>
                  <a:schemeClr val="accent1"/>
                </a:solidFill>
              </a:rPr>
              <a:t>- anyagok,</a:t>
            </a:r>
          </a:p>
          <a:p>
            <a:pPr marL="342900" indent="-342900" algn="l"/>
            <a:r>
              <a:rPr lang="hu-HU" sz="2400">
                <a:solidFill>
                  <a:schemeClr val="accent1"/>
                </a:solidFill>
              </a:rPr>
              <a:t>- áruk,</a:t>
            </a:r>
          </a:p>
          <a:p>
            <a:pPr marL="342900" indent="-342900" algn="l"/>
            <a:r>
              <a:rPr lang="hu-HU" sz="2400">
                <a:solidFill>
                  <a:schemeClr val="accent1"/>
                </a:solidFill>
              </a:rPr>
              <a:t>- félkész termékek,</a:t>
            </a:r>
          </a:p>
          <a:p>
            <a:pPr marL="342900" indent="-342900" algn="l"/>
            <a:r>
              <a:rPr lang="hu-HU" sz="2400">
                <a:solidFill>
                  <a:schemeClr val="accent1"/>
                </a:solidFill>
              </a:rPr>
              <a:t>- késztermékek;</a:t>
            </a:r>
          </a:p>
          <a:p>
            <a:pPr marL="342900" indent="-342900" algn="l"/>
            <a:r>
              <a:rPr lang="hu-HU" sz="2400">
                <a:solidFill>
                  <a:schemeClr val="accent1"/>
                </a:solidFill>
              </a:rPr>
              <a:t>- a vagyonvédelmi előírásoknak megfelelő értéktárolóban tárolt készpénz 5 millió forintig.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hu-HU" sz="1200"/>
              <a:t>2009</a:t>
            </a:r>
            <a:endParaRPr lang="en-US" sz="1200"/>
          </a:p>
        </p:txBody>
      </p:sp>
      <p:sp>
        <p:nvSpPr>
          <p:cNvPr id="4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0A4E85-BA27-4FCD-9C16-3D8A755D2837}" type="slidenum">
              <a:rPr lang="en-US"/>
              <a:pPr/>
              <a:t>4</a:t>
            </a:fld>
            <a:endParaRPr lang="en-US"/>
          </a:p>
          <a:p>
            <a:r>
              <a:rPr lang="hu-HU"/>
              <a:t>ACV</a:t>
            </a:r>
            <a:endParaRPr lang="en-US"/>
          </a:p>
        </p:txBody>
      </p:sp>
      <p:sp>
        <p:nvSpPr>
          <p:cNvPr id="1136642" name="Text Box 2"/>
          <p:cNvSpPr txBox="1">
            <a:spLocks noChangeArrowheads="1"/>
          </p:cNvSpPr>
          <p:nvPr/>
        </p:nvSpPr>
        <p:spPr bwMode="gray">
          <a:xfrm>
            <a:off x="611188" y="620713"/>
            <a:ext cx="5040312" cy="26035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hu-HU" sz="2800" b="1">
                <a:solidFill>
                  <a:schemeClr val="accent1"/>
                </a:solidFill>
              </a:rPr>
              <a:t>Fogalmak</a:t>
            </a:r>
          </a:p>
          <a:p>
            <a:pPr algn="l">
              <a:spcBef>
                <a:spcPct val="50000"/>
              </a:spcBef>
            </a:pPr>
            <a:endParaRPr lang="hu-HU" sz="2400">
              <a:solidFill>
                <a:srgbClr val="FF3300"/>
              </a:solidFill>
            </a:endParaRPr>
          </a:p>
          <a:p>
            <a:pPr algn="l">
              <a:spcBef>
                <a:spcPct val="50000"/>
              </a:spcBef>
            </a:pPr>
            <a:endParaRPr lang="hu-HU" sz="2400">
              <a:solidFill>
                <a:srgbClr val="FF3300"/>
              </a:solidFill>
            </a:endParaRPr>
          </a:p>
          <a:p>
            <a:pPr algn="l">
              <a:spcBef>
                <a:spcPct val="50000"/>
              </a:spcBef>
            </a:pPr>
            <a:endParaRPr lang="hu-HU" sz="2800" b="1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hu-HU" sz="1200"/>
              <a:t>2009</a:t>
            </a:r>
            <a:endParaRPr lang="en-US" sz="1200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194226-B80D-4D4F-BB5A-828F9B573E42}" type="slidenum">
              <a:rPr lang="en-US"/>
              <a:pPr/>
              <a:t>40</a:t>
            </a:fld>
            <a:endParaRPr lang="en-US"/>
          </a:p>
          <a:p>
            <a:r>
              <a:rPr lang="hu-HU"/>
              <a:t>ACV</a:t>
            </a:r>
            <a:endParaRPr lang="en-US"/>
          </a:p>
        </p:txBody>
      </p:sp>
      <p:sp>
        <p:nvSpPr>
          <p:cNvPr id="1403906" name="Text Box 2"/>
          <p:cNvSpPr txBox="1">
            <a:spLocks noChangeArrowheads="1"/>
          </p:cNvSpPr>
          <p:nvPr/>
        </p:nvSpPr>
        <p:spPr bwMode="gray">
          <a:xfrm>
            <a:off x="250825" y="476250"/>
            <a:ext cx="8208963" cy="54864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marL="342900" indent="-342900" algn="l"/>
            <a:endParaRPr lang="hu-HU" sz="1300" b="1"/>
          </a:p>
          <a:p>
            <a:pPr marL="342900" indent="-342900" algn="l"/>
            <a:r>
              <a:rPr lang="hu-HU" sz="2800" b="1">
                <a:solidFill>
                  <a:schemeClr val="accent1"/>
                </a:solidFill>
              </a:rPr>
              <a:t>Idegen tulajdont képező vagyontárgyak</a:t>
            </a:r>
          </a:p>
          <a:p>
            <a:pPr marL="342900" indent="-342900" algn="l"/>
            <a:endParaRPr lang="hu-HU" sz="2800" b="1">
              <a:solidFill>
                <a:schemeClr val="accent1"/>
              </a:solidFill>
            </a:endParaRPr>
          </a:p>
          <a:p>
            <a:pPr marL="342900" indent="-342900" algn="l"/>
            <a:r>
              <a:rPr lang="hu-HU" sz="2400">
                <a:solidFill>
                  <a:schemeClr val="accent1"/>
                </a:solidFill>
              </a:rPr>
              <a:t>- felsorolt és a biztosított által bérelt tárgyi eszközök,</a:t>
            </a:r>
          </a:p>
          <a:p>
            <a:pPr marL="342900" indent="-342900" algn="l">
              <a:buFontTx/>
              <a:buChar char="-"/>
            </a:pPr>
            <a:r>
              <a:rPr lang="hu-HU" sz="2400">
                <a:solidFill>
                  <a:schemeClr val="accent1"/>
                </a:solidFill>
              </a:rPr>
              <a:t>a biztosított által feldolgozásra, javításra, tárolásra, őrzésre, értékesítésre átvett  forgóeszközök.</a:t>
            </a:r>
          </a:p>
          <a:p>
            <a:pPr marL="342900" indent="-342900" algn="l">
              <a:buFontTx/>
              <a:buChar char="-"/>
            </a:pPr>
            <a:endParaRPr lang="hu-HU" sz="2400">
              <a:solidFill>
                <a:schemeClr val="accent1"/>
              </a:solidFill>
            </a:endParaRPr>
          </a:p>
          <a:p>
            <a:pPr marL="342900" indent="-342900" algn="l">
              <a:buFontTx/>
              <a:buNone/>
            </a:pPr>
            <a:r>
              <a:rPr lang="hu-HU" sz="2800" b="1">
                <a:solidFill>
                  <a:schemeClr val="accent1"/>
                </a:solidFill>
              </a:rPr>
              <a:t>Egyéb</a:t>
            </a:r>
          </a:p>
          <a:p>
            <a:pPr marL="342900" indent="-342900" algn="l">
              <a:buFontTx/>
              <a:buNone/>
            </a:pPr>
            <a:r>
              <a:rPr lang="hu-HU" sz="2400">
                <a:solidFill>
                  <a:schemeClr val="accent1"/>
                </a:solidFill>
              </a:rPr>
              <a:t>Kizárólag rablás esetén a pénztárgépből vagy lemezszekrényből eltulajdonított készpénz </a:t>
            </a:r>
          </a:p>
          <a:p>
            <a:pPr marL="342900" indent="-342900" algn="l">
              <a:buFontTx/>
              <a:buNone/>
            </a:pPr>
            <a:r>
              <a:rPr lang="hu-HU" sz="2400" b="1">
                <a:solidFill>
                  <a:schemeClr val="accent1"/>
                </a:solidFill>
              </a:rPr>
              <a:t>50 ezer forintig téríthető.</a:t>
            </a:r>
          </a:p>
          <a:p>
            <a:pPr marL="342900" indent="-342900" algn="l"/>
            <a:endParaRPr lang="hu-HU" sz="2400" b="1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hu-HU" sz="1200"/>
              <a:t>2009</a:t>
            </a:r>
            <a:endParaRPr lang="en-US" sz="120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1C3A19-CD43-400F-822E-485018CD30B5}" type="slidenum">
              <a:rPr lang="en-US"/>
              <a:pPr/>
              <a:t>41</a:t>
            </a:fld>
            <a:endParaRPr lang="en-US"/>
          </a:p>
          <a:p>
            <a:r>
              <a:rPr lang="hu-HU"/>
              <a:t>ACV</a:t>
            </a:r>
            <a:endParaRPr lang="en-US"/>
          </a:p>
        </p:txBody>
      </p:sp>
      <p:sp>
        <p:nvSpPr>
          <p:cNvPr id="1257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b="1"/>
              <a:t>Vagyonvédelem</a:t>
            </a:r>
          </a:p>
        </p:txBody>
      </p:sp>
      <p:sp>
        <p:nvSpPr>
          <p:cNvPr id="1257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07375" cy="4608512"/>
          </a:xfrm>
        </p:spPr>
        <p:txBody>
          <a:bodyPr/>
          <a:lstStyle/>
          <a:p>
            <a:pPr marL="533400" indent="-533400">
              <a:buFontTx/>
              <a:buAutoNum type="arabicPeriod"/>
            </a:pPr>
            <a:r>
              <a:rPr lang="hu-HU" sz="2400"/>
              <a:t>Minimális mechanikai védelem.</a:t>
            </a:r>
          </a:p>
          <a:p>
            <a:pPr marL="533400" indent="-533400">
              <a:buFontTx/>
              <a:buAutoNum type="arabicPeriod"/>
            </a:pPr>
            <a:r>
              <a:rPr lang="hu-HU" sz="2400"/>
              <a:t>Részleges mechanikai védelem.</a:t>
            </a:r>
          </a:p>
          <a:p>
            <a:pPr marL="533400" indent="-533400">
              <a:buFontTx/>
              <a:buAutoNum type="arabicPeriod"/>
            </a:pPr>
            <a:r>
              <a:rPr lang="hu-HU" sz="2400"/>
              <a:t>Minimális elektronikai jelzőrendszer.</a:t>
            </a:r>
          </a:p>
          <a:p>
            <a:pPr marL="533400" indent="-533400">
              <a:buFontTx/>
              <a:buAutoNum type="arabicPeriod"/>
            </a:pPr>
            <a:r>
              <a:rPr lang="hu-HU" sz="2400"/>
              <a:t>Készpénz tárolási szabályok.</a:t>
            </a:r>
          </a:p>
          <a:p>
            <a:pPr marL="533400" indent="-533400">
              <a:buFontTx/>
              <a:buAutoNum type="arabicPeriod"/>
            </a:pPr>
            <a:r>
              <a:rPr lang="hu-HU" sz="2400"/>
              <a:t>Limit határok.</a:t>
            </a:r>
          </a:p>
          <a:p>
            <a:pPr marL="533400" indent="-533400">
              <a:buFontTx/>
              <a:buAutoNum type="arabicPeriod"/>
            </a:pPr>
            <a:endParaRPr lang="hu-HU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hu-HU" sz="1200"/>
              <a:t>2009</a:t>
            </a:r>
            <a:endParaRPr lang="en-US" sz="1200"/>
          </a:p>
        </p:txBody>
      </p:sp>
      <p:sp>
        <p:nvSpPr>
          <p:cNvPr id="4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483B58-404F-459B-B808-04E715464614}" type="slidenum">
              <a:rPr lang="en-US"/>
              <a:pPr/>
              <a:t>42</a:t>
            </a:fld>
            <a:endParaRPr lang="en-US"/>
          </a:p>
          <a:p>
            <a:r>
              <a:rPr lang="hu-HU"/>
              <a:t>ACV</a:t>
            </a:r>
            <a:endParaRPr lang="en-US"/>
          </a:p>
        </p:txBody>
      </p:sp>
      <p:sp>
        <p:nvSpPr>
          <p:cNvPr id="139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620713"/>
            <a:ext cx="8207375" cy="50403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 sz="2400" b="1"/>
              <a:t>Minimális a mechanikai védelem,</a:t>
            </a:r>
            <a:r>
              <a:rPr lang="hu-HU" sz="2000"/>
              <a:t> </a:t>
            </a:r>
          </a:p>
          <a:p>
            <a:pPr>
              <a:lnSpc>
                <a:spcPct val="90000"/>
              </a:lnSpc>
            </a:pPr>
            <a:endParaRPr lang="hu-HU" sz="2000"/>
          </a:p>
          <a:p>
            <a:pPr>
              <a:lnSpc>
                <a:spcPct val="90000"/>
              </a:lnSpc>
            </a:pPr>
            <a:r>
              <a:rPr lang="hu-HU" sz="2000"/>
              <a:t>- ha a védett helyiség falazatai, födémszerkezetei, padozatai és a nyílászárók legalább az alábbiaknak megfelelnek: </a:t>
            </a:r>
          </a:p>
          <a:p>
            <a:pPr>
              <a:lnSpc>
                <a:spcPct val="90000"/>
              </a:lnSpc>
            </a:pPr>
            <a:r>
              <a:rPr lang="hu-HU" sz="2000"/>
              <a:t>- a falazatok, födémek, padozatok szilárdsága legalább a 6 cm vastag, hagyományos kisméretű téglából épült tömör téglafaléval azonos értékű, </a:t>
            </a:r>
          </a:p>
          <a:p>
            <a:pPr>
              <a:lnSpc>
                <a:spcPct val="90000"/>
              </a:lnSpc>
            </a:pPr>
            <a:r>
              <a:rPr lang="hu-HU" sz="2000"/>
              <a:t>- az ajtószerkezetek reteszhúzás ellen védve vannak, </a:t>
            </a:r>
          </a:p>
          <a:p>
            <a:pPr>
              <a:lnSpc>
                <a:spcPct val="90000"/>
              </a:lnSpc>
            </a:pPr>
            <a:r>
              <a:rPr lang="hu-HU" sz="2000"/>
              <a:t>- az ajtók zárását biztonsági zár végzi, </a:t>
            </a:r>
          </a:p>
          <a:p>
            <a:pPr>
              <a:lnSpc>
                <a:spcPct val="90000"/>
              </a:lnSpc>
            </a:pPr>
            <a:r>
              <a:rPr lang="hu-HU" sz="2000"/>
              <a:t>biztonsági zárnak minősül a minimum 5 csapos hengerzár, a minimum 6 rotoros mágneszár, a kéttollú kulcsos zár, továbbá a szám- vagy betűjel-kombinációs zár, ha a variációs lehetőségek száma meghaladja a 10000-et, valamint az egyedileg minősített lamellás zár.</a:t>
            </a:r>
          </a:p>
          <a:p>
            <a:pPr>
              <a:lnSpc>
                <a:spcPct val="90000"/>
              </a:lnSpc>
            </a:pPr>
            <a:endParaRPr lang="hu-HU" sz="2000" b="1"/>
          </a:p>
          <a:p>
            <a:pPr>
              <a:lnSpc>
                <a:spcPct val="90000"/>
              </a:lnSpc>
            </a:pPr>
            <a:r>
              <a:rPr lang="hu-HU" sz="2000" b="1"/>
              <a:t>Fenti feltételeknek együttesen kell teljesülniük.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hu-HU" sz="1200"/>
              <a:t>2009</a:t>
            </a:r>
            <a:endParaRPr lang="en-US" sz="1200"/>
          </a:p>
        </p:txBody>
      </p:sp>
      <p:sp>
        <p:nvSpPr>
          <p:cNvPr id="4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DBF843-034C-46BA-AAA3-9CCC514FB3EB}" type="slidenum">
              <a:rPr lang="en-US"/>
              <a:pPr/>
              <a:t>43</a:t>
            </a:fld>
            <a:endParaRPr lang="en-US"/>
          </a:p>
          <a:p>
            <a:r>
              <a:rPr lang="hu-HU"/>
              <a:t>ACV</a:t>
            </a:r>
            <a:endParaRPr lang="en-US"/>
          </a:p>
        </p:txBody>
      </p:sp>
      <p:sp>
        <p:nvSpPr>
          <p:cNvPr id="1259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404813"/>
            <a:ext cx="8207375" cy="57610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u-HU" b="1"/>
              <a:t>Részleges a mechanikai védelem, </a:t>
            </a:r>
          </a:p>
          <a:p>
            <a:pPr>
              <a:lnSpc>
                <a:spcPct val="80000"/>
              </a:lnSpc>
            </a:pPr>
            <a:r>
              <a:rPr lang="hu-HU" sz="2000"/>
              <a:t>- ha a védett helyiség falazatai, födémszerkezetei, padozatai és a nyílászárók legalább az alábbiaknak megfelelnek:</a:t>
            </a:r>
          </a:p>
          <a:p>
            <a:pPr>
              <a:lnSpc>
                <a:spcPct val="80000"/>
              </a:lnSpc>
            </a:pPr>
            <a:r>
              <a:rPr lang="hu-HU" sz="2000"/>
              <a:t>- a falazatok, födémek, padozatok szilárdsága legalább a 15 cm vastag, hagyományos kisméretű téglából épült, tömör téglafaléval azonos értékű,</a:t>
            </a:r>
          </a:p>
          <a:p>
            <a:pPr>
              <a:lnSpc>
                <a:spcPct val="80000"/>
              </a:lnSpc>
            </a:pPr>
            <a:r>
              <a:rPr lang="hu-HU" sz="2000"/>
              <a:t>- a 2 m-nél alacsonyabban fekvő nyílászárók (ablakok, kirakatok, portálok stb.) minimum 100*300 mm-es osztású, 12 mm átmérőjű köracél ráccsal vagy ezzel bonthatósági/áthatolási szempontból egyenértékű más mechanikai megoldással – pl. betörésgátló biztonsági üveggel – védett (bankok, pénzintézetek esetében az átmérő minimum 16 mm),</a:t>
            </a:r>
          </a:p>
          <a:p>
            <a:pPr>
              <a:lnSpc>
                <a:spcPct val="80000"/>
              </a:lnSpc>
            </a:pPr>
            <a:r>
              <a:rPr lang="hu-HU" sz="2000"/>
              <a:t>- a rács 300 mm-enként, és minimum 4 db falazókörömmel van hozzáerősítve a falazathoz; a minimális beépítési mélység a legalább 15 cm vastag, hagyományos téglából épített tömör fal esetén 150 mm (vagy más, ezzel egyenértékű, kívülről nem szerelhető műszaki megoldás fogadható el),</a:t>
            </a:r>
          </a:p>
          <a:p>
            <a:pPr>
              <a:lnSpc>
                <a:spcPct val="80000"/>
              </a:lnSpc>
            </a:pPr>
            <a:r>
              <a:rPr lang="hu-HU" sz="2000"/>
              <a:t>- a nyílászárók (ablakok, kirakatok, portálok stb.) tokszerkezeteit falazókörmökkel vagy egyéb, a befeszítést megakadályozó módon a falazathoz vannak erősítve,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hu-HU" sz="1200"/>
              <a:t>2009</a:t>
            </a:r>
            <a:endParaRPr lang="en-US" sz="1200"/>
          </a:p>
        </p:txBody>
      </p:sp>
      <p:sp>
        <p:nvSpPr>
          <p:cNvPr id="4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147029-4CDA-46FF-9277-6AD0ABAAB06C}" type="slidenum">
              <a:rPr lang="en-US"/>
              <a:pPr/>
              <a:t>44</a:t>
            </a:fld>
            <a:endParaRPr lang="en-US"/>
          </a:p>
          <a:p>
            <a:r>
              <a:rPr lang="hu-HU"/>
              <a:t>ACV</a:t>
            </a:r>
            <a:endParaRPr lang="en-US"/>
          </a:p>
        </p:txBody>
      </p:sp>
      <p:sp>
        <p:nvSpPr>
          <p:cNvPr id="1260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692150"/>
            <a:ext cx="8064500" cy="57610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u-HU" sz="2000"/>
              <a:t>- az ajtószerkezetek megerősített kivitelűek; kiemelés feszítés és reteszhúzás ellen védettek,</a:t>
            </a:r>
          </a:p>
          <a:p>
            <a:pPr>
              <a:lnSpc>
                <a:spcPct val="80000"/>
              </a:lnSpc>
            </a:pPr>
            <a:r>
              <a:rPr lang="hu-HU" sz="2000"/>
              <a:t>- a zárást minimum 2 darab biztonsági zár végzi,</a:t>
            </a:r>
          </a:p>
          <a:p>
            <a:pPr>
              <a:lnSpc>
                <a:spcPct val="80000"/>
              </a:lnSpc>
            </a:pPr>
            <a:r>
              <a:rPr lang="hu-HU" sz="2000"/>
              <a:t>biztonsági zárnak minősül a minimum 5 csapos hengerzár, a minimum 6 rotoros mágneszár, a kéttollú kulcsos zár, továbbá a szám- vagy betűjel-kombinációs zár, ha a variációs lehetőségek száma meghaladja a 10 ezret, valamint az egyedileg minősített lamellás zár,</a:t>
            </a:r>
          </a:p>
          <a:p>
            <a:pPr>
              <a:lnSpc>
                <a:spcPct val="80000"/>
              </a:lnSpc>
            </a:pPr>
            <a:r>
              <a:rPr lang="hu-HU" sz="2000"/>
              <a:t>- az ajtó legalább három diópánttal van a tokhoz rögzítve,</a:t>
            </a:r>
          </a:p>
          <a:p>
            <a:pPr>
              <a:lnSpc>
                <a:spcPct val="80000"/>
              </a:lnSpc>
            </a:pPr>
            <a:r>
              <a:rPr lang="hu-HU" sz="2000"/>
              <a:t>- az ajtólap, illetve a tok vetemedése a zárás biztonságát nem befolyásolja,</a:t>
            </a:r>
          </a:p>
          <a:p>
            <a:pPr>
              <a:lnSpc>
                <a:spcPct val="80000"/>
              </a:lnSpc>
            </a:pPr>
            <a:r>
              <a:rPr lang="hu-HU" sz="2000"/>
              <a:t>- a zárnyelvek (ajtók esetében) legalább 18 mm mélyen zárnak</a:t>
            </a:r>
          </a:p>
          <a:p>
            <a:pPr>
              <a:lnSpc>
                <a:spcPct val="80000"/>
              </a:lnSpc>
            </a:pPr>
            <a:r>
              <a:rPr lang="hu-HU" sz="2000"/>
              <a:t>- az ajtólap és a tok záráspontossága 5 mm-en belül van</a:t>
            </a:r>
          </a:p>
          <a:p>
            <a:pPr>
              <a:lnSpc>
                <a:spcPct val="80000"/>
              </a:lnSpc>
            </a:pPr>
            <a:r>
              <a:rPr lang="hu-HU" sz="2000"/>
              <a:t>- bevésőzár esetében az ajtólap külső, keskenyebbik oldala fémlemezzel van megerősítve,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hu-HU" sz="2000"/>
              <a:t>a zárlemez fatokhoz megerősített.</a:t>
            </a:r>
          </a:p>
          <a:p>
            <a:pPr>
              <a:lnSpc>
                <a:spcPct val="80000"/>
              </a:lnSpc>
            </a:pPr>
            <a:r>
              <a:rPr lang="hu-HU" sz="2000"/>
              <a:t>Megjegyzés: A lakat nem minősül biztonsági zárnak.</a:t>
            </a:r>
          </a:p>
          <a:p>
            <a:pPr>
              <a:lnSpc>
                <a:spcPct val="80000"/>
              </a:lnSpc>
            </a:pPr>
            <a:endParaRPr lang="hu-HU" sz="2000"/>
          </a:p>
          <a:p>
            <a:pPr>
              <a:lnSpc>
                <a:spcPct val="80000"/>
              </a:lnSpc>
            </a:pPr>
            <a:r>
              <a:rPr lang="hu-HU" sz="2000" b="1"/>
              <a:t>Fenti feltételeknek együttesen kell teljesülniük.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hu-HU" sz="1200"/>
              <a:t>2009</a:t>
            </a:r>
            <a:endParaRPr lang="en-US" sz="1200"/>
          </a:p>
        </p:txBody>
      </p:sp>
      <p:sp>
        <p:nvSpPr>
          <p:cNvPr id="4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61C98F-D0D9-478F-953D-85C98997661D}" type="slidenum">
              <a:rPr lang="en-US"/>
              <a:pPr/>
              <a:t>45</a:t>
            </a:fld>
            <a:endParaRPr lang="en-US"/>
          </a:p>
          <a:p>
            <a:r>
              <a:rPr lang="hu-HU"/>
              <a:t>ACV</a:t>
            </a:r>
            <a:endParaRPr lang="en-US"/>
          </a:p>
        </p:txBody>
      </p:sp>
      <p:sp>
        <p:nvSpPr>
          <p:cNvPr id="1261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620713"/>
            <a:ext cx="8207375" cy="5761037"/>
          </a:xfrm>
        </p:spPr>
        <p:txBody>
          <a:bodyPr/>
          <a:lstStyle/>
          <a:p>
            <a:r>
              <a:rPr lang="hu-HU" b="1"/>
              <a:t>Minimális elektronikai jelzőrendszer előírásai:</a:t>
            </a:r>
          </a:p>
          <a:p>
            <a:r>
              <a:rPr lang="hu-HU" sz="2000"/>
              <a:t>Ha térvédelem, tárgyvédelem, személyvédelem nincs, és a felületvédelem csak a 2 m-nél alacsonyabban fekvő nyílászárókra terjed ki, vagy csapdaszerű területvédelem van kialakítva.</a:t>
            </a:r>
          </a:p>
          <a:p>
            <a:r>
              <a:rPr lang="hu-HU" sz="2000"/>
              <a:t>Az elektronikai jelzőrendszerrel szemben támasztott követelmények:</a:t>
            </a:r>
          </a:p>
          <a:p>
            <a:r>
              <a:rPr lang="hu-HU" sz="2000"/>
              <a:t>- a betörésjelző központ a tápegységgel egy egységet képez, és a védett téren belül van elhelyezve,</a:t>
            </a:r>
          </a:p>
          <a:p>
            <a:r>
              <a:rPr lang="hu-HU" sz="2000"/>
              <a:t>- a központi egység jelzi a ki- és bekapcsolt állapotot a védelmi körökön külön-külön és a szabotázsvonalon egyaránt,</a:t>
            </a:r>
          </a:p>
          <a:p>
            <a:r>
              <a:rPr lang="hu-HU" sz="2000"/>
              <a:t>- a központi egységnek – az üzemeltető által sem nyitható kivitelű, szabotázsvédett – burkolata minimum 1 mm-es lágyacélból – vagy azzal egyenértékű szilárdságú anyagból – készült,</a:t>
            </a:r>
          </a:p>
          <a:p>
            <a:r>
              <a:rPr lang="hu-HU" sz="2000"/>
              <a:t>- az élesítés legalább ún. kulcsos kapcsolóval történik, a kapcsoló háza minimum 1,5 mm vastag lágyacél vagy ezzel egyenértékű mechanikai szilárdságú anyag, és eltávolítása, illetve megbontása esetén a jelzésvonalon riasztást ad,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hu-HU" sz="1200"/>
              <a:t>2009</a:t>
            </a:r>
            <a:endParaRPr lang="en-US" sz="1200"/>
          </a:p>
        </p:txBody>
      </p:sp>
      <p:sp>
        <p:nvSpPr>
          <p:cNvPr id="4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1012A3-B98A-4C49-B8DF-02274D144D9C}" type="slidenum">
              <a:rPr lang="en-US"/>
              <a:pPr/>
              <a:t>46</a:t>
            </a:fld>
            <a:endParaRPr lang="en-US"/>
          </a:p>
          <a:p>
            <a:r>
              <a:rPr lang="hu-HU"/>
              <a:t>ACV</a:t>
            </a:r>
            <a:endParaRPr lang="en-US"/>
          </a:p>
        </p:txBody>
      </p:sp>
      <p:sp>
        <p:nvSpPr>
          <p:cNvPr id="13967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620713"/>
            <a:ext cx="8207375" cy="5545137"/>
          </a:xfrm>
        </p:spPr>
        <p:txBody>
          <a:bodyPr/>
          <a:lstStyle/>
          <a:p>
            <a:r>
              <a:rPr lang="hu-HU" sz="2000"/>
              <a:t>- az egyes részek meghibásodását a rendszer jelezi,</a:t>
            </a:r>
          </a:p>
          <a:p>
            <a:r>
              <a:rPr lang="hu-HU" sz="2000"/>
              <a:t>- élesbe kapcsolt állapotban a vezérlő központ valamennyi jelzővonalat, jeladó áramkört, kapcsoló-berendezést felügyeli, és a jelzés után egy másodpercen belül riaszt,</a:t>
            </a:r>
          </a:p>
          <a:p>
            <a:r>
              <a:rPr lang="hu-HU" sz="2000"/>
              <a:t>- a jelzőáramkör megszakadását a rendszer jelzi,</a:t>
            </a:r>
          </a:p>
          <a:p>
            <a:r>
              <a:rPr lang="hu-HU" sz="2000"/>
              <a:t>- a kültéri jelzésadók a közlekedésre alkalmas felületektől, tárgyaktól, építményektől, épületszerkezetektől, közlekedési utaktól olyan távolságra vannak telepítve, hogy csak segédeszközzel lehet őket elérni,</a:t>
            </a:r>
          </a:p>
          <a:p>
            <a:r>
              <a:rPr lang="hu-HU" sz="2000"/>
              <a:t>- a kültéri hangjelzés a riasztást kiváltó ok megszűnte után 1–3 percen belül automatikusan megszűnik, illetve kizárólag az arra illetékes kezelő vagy karbantartó által kézzel lekapcsolható,  a rendszer a bekapcsolást követően ismételten éles állapotba kapcsol,</a:t>
            </a:r>
          </a:p>
          <a:p>
            <a:r>
              <a:rPr lang="hu-HU" sz="2000"/>
              <a:t>- a kültéri hangjelzőnek szabotázsvédett, minimum 1,5 mm vastag lágyacél burkolata van, vagy ezzel egyenértékű mechanikai védelemmel rendelkezik, a hangereje 1 m-es távolságban meghaladja a 100 decibelt, váltakozó kéthangú jelzéssel,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hu-HU" sz="1200"/>
              <a:t>2009</a:t>
            </a:r>
            <a:endParaRPr lang="en-US" sz="1200"/>
          </a:p>
        </p:txBody>
      </p:sp>
      <p:sp>
        <p:nvSpPr>
          <p:cNvPr id="4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D4314D-B39C-4157-B447-1F7B8650C67E}" type="slidenum">
              <a:rPr lang="en-US"/>
              <a:pPr/>
              <a:t>47</a:t>
            </a:fld>
            <a:endParaRPr lang="en-US"/>
          </a:p>
          <a:p>
            <a:r>
              <a:rPr lang="hu-HU"/>
              <a:t>ACV</a:t>
            </a:r>
            <a:endParaRPr lang="en-US"/>
          </a:p>
        </p:txBody>
      </p:sp>
      <p:sp>
        <p:nvSpPr>
          <p:cNvPr id="136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52513"/>
            <a:ext cx="8207375" cy="5113337"/>
          </a:xfrm>
        </p:spPr>
        <p:txBody>
          <a:bodyPr/>
          <a:lstStyle/>
          <a:p>
            <a:r>
              <a:rPr lang="hu-HU" sz="2000"/>
              <a:t>- az energiaellátást két, egymástól független, kölcsönhatásmentes energiaforrás – elektromos hálózat és akkumulátor – biztosítja; elemes táplálás esetén – egy elemkészlettel – a rendszer minimum 3 hónapig üzemképes,</a:t>
            </a:r>
          </a:p>
          <a:p>
            <a:r>
              <a:rPr lang="hu-HU" sz="2000"/>
              <a:t>- az akkumulátor a hálózati energiaellátás zavara esetén biztosítja automatikusan és megszakítás nélkül a teljes berendezés legalább 24 órás üzemeltetését, 24 óra letelte után pedig legalább egy riasztási ciklus végrehajtását,</a:t>
            </a:r>
          </a:p>
          <a:p>
            <a:r>
              <a:rPr lang="hu-HU" sz="2000"/>
              <a:t>- akkumulátoros üzemmód esetén az automatikus töltésről gondoskodnak,</a:t>
            </a:r>
          </a:p>
          <a:p>
            <a:r>
              <a:rPr lang="hu-HU" sz="2000"/>
              <a:t>- a szabadtéri és a védett téren kívüli vezetékeket a falon belül vagy acél védőcsőbe helyezve vezetik.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hu-HU" sz="1200"/>
              <a:t>2009</a:t>
            </a:r>
            <a:endParaRPr lang="en-US" sz="1200"/>
          </a:p>
        </p:txBody>
      </p:sp>
      <p:sp>
        <p:nvSpPr>
          <p:cNvPr id="4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4FFF92-2E4A-482B-B1D0-C5604A576A96}" type="slidenum">
              <a:rPr lang="en-US"/>
              <a:pPr/>
              <a:t>48</a:t>
            </a:fld>
            <a:endParaRPr lang="en-US"/>
          </a:p>
          <a:p>
            <a:r>
              <a:rPr lang="hu-HU"/>
              <a:t>ACV</a:t>
            </a:r>
            <a:endParaRPr lang="en-US"/>
          </a:p>
        </p:txBody>
      </p:sp>
      <p:sp>
        <p:nvSpPr>
          <p:cNvPr id="140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8351837" cy="5184775"/>
          </a:xfrm>
        </p:spPr>
        <p:txBody>
          <a:bodyPr/>
          <a:lstStyle/>
          <a:p>
            <a:r>
              <a:rPr lang="hu-HU" sz="2800" b="1"/>
              <a:t>Készpénz tárolási határok</a:t>
            </a:r>
            <a:br>
              <a:rPr lang="hu-HU" sz="2800" b="1"/>
            </a:br>
            <a:r>
              <a:rPr lang="hu-HU" sz="2800" b="1"/>
              <a:t/>
            </a:r>
            <a:br>
              <a:rPr lang="hu-HU" sz="2800" b="1"/>
            </a:br>
            <a:r>
              <a:rPr lang="hu-HU" sz="2400"/>
              <a:t>- A tárolás céljára szolgáló helyiségre vonatkozó minimális védelmi előírás a részleges mechanikai védelem 1 millió Ft-ot meghaladó összegű készpénz tárolás esetén részleges mechanikai védelem és minimális elektronikai jelzőrendszer, valamint</a:t>
            </a:r>
            <a:br>
              <a:rPr lang="hu-HU" sz="2400"/>
            </a:br>
            <a:r>
              <a:rPr lang="hu-HU" sz="2400"/>
              <a:t>- A tárolt készpénz összegének megfelelő Mabisz minősítéssel rendelkező értéktárolóban (megerősített lemezszekrény, páncélszekrény, stb.), az értéktároló épület tartószerkezethez - nem aljzatbetonhoz, nem burkolathoz - való rögzítése a Mabisz minősítése szerinti kivitelben.</a:t>
            </a:r>
            <a:br>
              <a:rPr lang="hu-HU" sz="2400"/>
            </a:br>
            <a:r>
              <a:rPr lang="hu-HU" sz="2400"/>
              <a:t>- Kizárólag rablás kockázat esetén a készpénz tárolása pénztárgépben vagy lemezkazettában is elfogadott.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hu-HU" sz="1200"/>
              <a:t>2009</a:t>
            </a:r>
            <a:endParaRPr lang="en-US" sz="120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608C8D-42B9-4871-94FC-6048F3FB0D96}" type="slidenum">
              <a:rPr lang="en-US"/>
              <a:pPr/>
              <a:t>49</a:t>
            </a:fld>
            <a:endParaRPr lang="en-US"/>
          </a:p>
          <a:p>
            <a:r>
              <a:rPr lang="hu-HU"/>
              <a:t>ACV</a:t>
            </a:r>
            <a:endParaRPr lang="en-US"/>
          </a:p>
        </p:txBody>
      </p:sp>
      <p:sp>
        <p:nvSpPr>
          <p:cNvPr id="140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b="1"/>
              <a:t>Vagyonvédelem – limit határok</a:t>
            </a:r>
          </a:p>
        </p:txBody>
      </p:sp>
      <p:pic>
        <p:nvPicPr>
          <p:cNvPr id="140493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68413"/>
            <a:ext cx="6769100" cy="495141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hu-HU" sz="1200"/>
              <a:t>2009</a:t>
            </a:r>
            <a:endParaRPr lang="en-US" sz="1200"/>
          </a:p>
        </p:txBody>
      </p:sp>
      <p:sp>
        <p:nvSpPr>
          <p:cNvPr id="4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3CEDA6-8175-4588-BEE7-AC811920759A}" type="slidenum">
              <a:rPr lang="en-US"/>
              <a:pPr/>
              <a:t>5</a:t>
            </a:fld>
            <a:endParaRPr lang="en-US"/>
          </a:p>
          <a:p>
            <a:r>
              <a:rPr lang="hu-HU"/>
              <a:t>ACV</a:t>
            </a:r>
            <a:endParaRPr lang="en-US"/>
          </a:p>
        </p:txBody>
      </p:sp>
      <p:sp>
        <p:nvSpPr>
          <p:cNvPr id="1372162" name="Text Box 2"/>
          <p:cNvSpPr txBox="1">
            <a:spLocks noChangeArrowheads="1"/>
          </p:cNvSpPr>
          <p:nvPr/>
        </p:nvSpPr>
        <p:spPr bwMode="gray">
          <a:xfrm>
            <a:off x="611188" y="620713"/>
            <a:ext cx="7273925" cy="48545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/>
            <a:r>
              <a:rPr lang="hu-HU" sz="2800" b="1"/>
              <a:t>Új érték</a:t>
            </a:r>
          </a:p>
          <a:p>
            <a:pPr algn="l"/>
            <a:endParaRPr lang="hu-HU" sz="2800"/>
          </a:p>
          <a:p>
            <a:pPr algn="l"/>
            <a:r>
              <a:rPr lang="hu-HU" sz="2400"/>
              <a:t>A műszaki jellemzőiben, kapacitásában, gazdasági mutatóiban azonos vagy egyenértékű új </a:t>
            </a:r>
            <a:r>
              <a:rPr lang="hu-HU" sz="2400" b="1"/>
              <a:t>vagyontárgy káridőponti beszerzési vagy előállítási</a:t>
            </a:r>
            <a:r>
              <a:rPr lang="hu-HU" sz="2400"/>
              <a:t> (épület ill. építmény esetén újraépítési) </a:t>
            </a:r>
            <a:r>
              <a:rPr lang="hu-HU" sz="2400" b="1"/>
              <a:t>költsége,</a:t>
            </a:r>
            <a:r>
              <a:rPr lang="hu-HU" sz="2400"/>
              <a:t> amely a vételáron vagy anyagköltségen</a:t>
            </a:r>
            <a:r>
              <a:rPr lang="hu-HU" sz="2400" i="1"/>
              <a:t> </a:t>
            </a:r>
            <a:r>
              <a:rPr lang="hu-HU" sz="2400"/>
              <a:t>és</a:t>
            </a:r>
            <a:r>
              <a:rPr lang="hu-HU" sz="2400" i="1"/>
              <a:t> </a:t>
            </a:r>
            <a:r>
              <a:rPr lang="hu-HU" sz="2400"/>
              <a:t>munkadíjon felül – árengedmény nélkül – magába foglalja a csomagolás, a szállítás, vám/adó, telepítés, tervezés, szakértés, összeszerelés, próbaüzem költségeit, a licencia és know-how díját, valamint az egyéb aktiválható költségeket is. </a:t>
            </a:r>
            <a:endParaRPr lang="hu-HU" sz="2800" b="1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hu-HU" sz="1200"/>
              <a:t>2009</a:t>
            </a:r>
            <a:endParaRPr lang="en-US" sz="1200"/>
          </a:p>
        </p:txBody>
      </p:sp>
      <p:sp>
        <p:nvSpPr>
          <p:cNvPr id="14" name="Dia számának hely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CCA7F3-45DE-4CFF-AE15-121E67B5BA1A}" type="slidenum">
              <a:rPr lang="en-US"/>
              <a:pPr/>
              <a:t>50</a:t>
            </a:fld>
            <a:endParaRPr lang="en-US"/>
          </a:p>
          <a:p>
            <a:r>
              <a:rPr lang="hu-HU"/>
              <a:t>ACV</a:t>
            </a:r>
            <a:endParaRPr lang="en-US"/>
          </a:p>
        </p:txBody>
      </p:sp>
      <p:graphicFrame>
        <p:nvGraphicFramePr>
          <p:cNvPr id="933916" name="Group 28"/>
          <p:cNvGraphicFramePr>
            <a:graphicFrameLocks noGrp="1"/>
          </p:cNvGraphicFramePr>
          <p:nvPr>
            <p:ph sz="half" idx="2"/>
          </p:nvPr>
        </p:nvGraphicFramePr>
        <p:xfrm>
          <a:off x="395288" y="765175"/>
          <a:ext cx="8353425" cy="1117220"/>
        </p:xfrm>
        <a:graphic>
          <a:graphicData uri="http://schemas.openxmlformats.org/drawingml/2006/table">
            <a:tbl>
              <a:tblPr/>
              <a:tblGrid>
                <a:gridCol w="1978025"/>
                <a:gridCol w="6375400"/>
              </a:tblGrid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Módozat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1338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Biztosítási események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13388"/>
                    </a:solidFill>
                  </a:tcPr>
                </a:tc>
              </a:tr>
              <a:tr h="712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hu-H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Üveg-biztosítás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CE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>
                          <a:tab pos="195263" algn="l"/>
                        </a:tabLst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Üvegtörés károk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CEE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33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hu-HU" sz="1200"/>
              <a:t>2009</a:t>
            </a:r>
            <a:endParaRPr lang="en-US" sz="1200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DF63C5-A56C-4197-A504-E4C94C1A6ECE}" type="slidenum">
              <a:rPr lang="en-US"/>
              <a:pPr/>
              <a:t>51</a:t>
            </a:fld>
            <a:endParaRPr lang="en-US"/>
          </a:p>
          <a:p>
            <a:r>
              <a:rPr lang="hu-HU"/>
              <a:t>ACV</a:t>
            </a:r>
            <a:endParaRPr lang="en-US"/>
          </a:p>
        </p:txBody>
      </p:sp>
      <p:sp>
        <p:nvSpPr>
          <p:cNvPr id="1408013" name="Text Box 13"/>
          <p:cNvSpPr txBox="1">
            <a:spLocks noChangeArrowheads="1"/>
          </p:cNvSpPr>
          <p:nvPr/>
        </p:nvSpPr>
        <p:spPr bwMode="gray">
          <a:xfrm>
            <a:off x="468313" y="981075"/>
            <a:ext cx="8135937" cy="446405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marL="342900" indent="-342900" algn="l"/>
            <a:r>
              <a:rPr lang="hu-HU" sz="2400" u="sng">
                <a:solidFill>
                  <a:schemeClr val="accent1"/>
                </a:solidFill>
              </a:rPr>
              <a:t>Biztosított üvegek:(</a:t>
            </a:r>
            <a:r>
              <a:rPr lang="hu-HU">
                <a:solidFill>
                  <a:schemeClr val="accent1"/>
                </a:solidFill>
              </a:rPr>
              <a:t>kivéve a kizárásokban felsorolt üvegek)</a:t>
            </a:r>
            <a:endParaRPr lang="hu-HU" sz="2000">
              <a:solidFill>
                <a:schemeClr val="accent1"/>
              </a:solidFill>
            </a:endParaRPr>
          </a:p>
          <a:p>
            <a:pPr marL="342900" indent="-342900" algn="l">
              <a:buFont typeface="Wingdings" pitchFamily="2" charset="2"/>
              <a:buAutoNum type="arabicPeriod"/>
            </a:pPr>
            <a:r>
              <a:rPr lang="hu-HU" sz="2400">
                <a:solidFill>
                  <a:schemeClr val="accent1"/>
                </a:solidFill>
              </a:rPr>
              <a:t>A szerkezetileg beépített üvegek törés és repedés kárai.</a:t>
            </a:r>
          </a:p>
          <a:p>
            <a:pPr marL="342900" indent="-342900" algn="l">
              <a:buFont typeface="Wingdings" pitchFamily="2" charset="2"/>
              <a:buAutoNum type="arabicPeriod"/>
            </a:pPr>
            <a:r>
              <a:rPr lang="hu-HU" sz="2400">
                <a:solidFill>
                  <a:schemeClr val="accent1"/>
                </a:solidFill>
              </a:rPr>
              <a:t>A biztosított kereskedelmi egység, bemutató terem belső üvegezése.</a:t>
            </a:r>
          </a:p>
          <a:p>
            <a:pPr marL="342900" indent="-342900" algn="l">
              <a:buFont typeface="Wingdings" pitchFamily="2" charset="2"/>
              <a:buAutoNum type="arabicPeriod"/>
            </a:pPr>
            <a:r>
              <a:rPr lang="hu-HU" sz="2400">
                <a:solidFill>
                  <a:schemeClr val="accent1"/>
                </a:solidFill>
              </a:rPr>
              <a:t>Üveg cégtáblák. </a:t>
            </a:r>
          </a:p>
          <a:p>
            <a:pPr marL="342900" indent="-342900" algn="l"/>
            <a:r>
              <a:rPr lang="hu-HU" sz="2000">
                <a:solidFill>
                  <a:schemeClr val="accent1"/>
                </a:solidFill>
              </a:rPr>
              <a:t>	(Fóliázott üvegek is térülnek!)</a:t>
            </a:r>
          </a:p>
          <a:p>
            <a:pPr marL="342900" indent="-342900" algn="l"/>
            <a:endParaRPr lang="hu-HU" sz="2000">
              <a:solidFill>
                <a:schemeClr val="accent1"/>
              </a:solidFill>
            </a:endParaRPr>
          </a:p>
          <a:p>
            <a:pPr marL="342900" indent="-342900" algn="l"/>
            <a:r>
              <a:rPr lang="hu-HU" sz="2400" u="sng">
                <a:solidFill>
                  <a:schemeClr val="accent1"/>
                </a:solidFill>
              </a:rPr>
              <a:t>Szolgáltatás felső határa:</a:t>
            </a:r>
            <a:r>
              <a:rPr lang="hu-HU" sz="2400">
                <a:solidFill>
                  <a:schemeClr val="accent1"/>
                </a:solidFill>
              </a:rPr>
              <a:t> </a:t>
            </a:r>
            <a:r>
              <a:rPr lang="hu-HU">
                <a:solidFill>
                  <a:schemeClr val="accent1"/>
                </a:solidFill>
              </a:rPr>
              <a:t>(önrészesedés nincs)</a:t>
            </a:r>
            <a:endParaRPr lang="hu-HU" sz="2400" u="sng">
              <a:solidFill>
                <a:schemeClr val="accent1"/>
              </a:solidFill>
            </a:endParaRPr>
          </a:p>
          <a:p>
            <a:pPr marL="342900" indent="-342900" algn="l"/>
            <a:r>
              <a:rPr lang="hu-HU" sz="2400">
                <a:solidFill>
                  <a:schemeClr val="accent1"/>
                </a:solidFill>
              </a:rPr>
              <a:t>100 ezer forint 50 millió forint vagyonértékig</a:t>
            </a:r>
          </a:p>
          <a:p>
            <a:pPr marL="342900" indent="-342900" algn="l"/>
            <a:r>
              <a:rPr lang="hu-HU" sz="2400">
                <a:solidFill>
                  <a:schemeClr val="accent1"/>
                </a:solidFill>
              </a:rPr>
              <a:t>150 ezer forint fölötte.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hu-HU" sz="1200"/>
              <a:t>2009</a:t>
            </a:r>
            <a:endParaRPr lang="en-US" sz="1200"/>
          </a:p>
        </p:txBody>
      </p:sp>
      <p:sp>
        <p:nvSpPr>
          <p:cNvPr id="14" name="Dia számának hely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B4C576-486C-46DD-A8A9-5A9B9BECCB1E}" type="slidenum">
              <a:rPr lang="en-US"/>
              <a:pPr/>
              <a:t>52</a:t>
            </a:fld>
            <a:endParaRPr lang="en-US"/>
          </a:p>
          <a:p>
            <a:r>
              <a:rPr lang="hu-HU"/>
              <a:t>ACV</a:t>
            </a:r>
            <a:endParaRPr lang="en-US"/>
          </a:p>
        </p:txBody>
      </p:sp>
      <p:graphicFrame>
        <p:nvGraphicFramePr>
          <p:cNvPr id="935973" name="Group 37"/>
          <p:cNvGraphicFramePr>
            <a:graphicFrameLocks noGrp="1"/>
          </p:cNvGraphicFramePr>
          <p:nvPr>
            <p:ph sz="half" idx="2"/>
          </p:nvPr>
        </p:nvGraphicFramePr>
        <p:xfrm>
          <a:off x="407988" y="836613"/>
          <a:ext cx="8353425" cy="4310000"/>
        </p:xfrm>
        <a:graphic>
          <a:graphicData uri="http://schemas.openxmlformats.org/drawingml/2006/table">
            <a:tbl>
              <a:tblPr/>
              <a:tblGrid>
                <a:gridCol w="2219325"/>
                <a:gridCol w="6134100"/>
              </a:tblGrid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Módozat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1338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Biztosítási események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13388"/>
                    </a:solidFill>
                  </a:tcPr>
                </a:tc>
              </a:tr>
              <a:tr h="1025525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hu-H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Technológiai csővezetékek töréséből eredő kár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CE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rgbClr val="113388"/>
                        </a:buClr>
                        <a:buSzTx/>
                        <a:buFont typeface="Wingdings" pitchFamily="2" charset="2"/>
                        <a:buNone/>
                        <a:tabLst>
                          <a:tab pos="195263" algn="l"/>
                        </a:tabLst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A technológiai csővezeték töréséből eredően </a:t>
                      </a:r>
                      <a:r>
                        <a:rPr kumimoji="0" lang="hu-H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megtéríti a biztosító</a:t>
                      </a: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 a </a:t>
                      </a:r>
                      <a:r>
                        <a:rPr kumimoji="0" lang="hu-H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technológiai folyadékok</a:t>
                      </a: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 (pl. savak, lúgok, különböző oldatok, tejféleségek, szeszes és szeszmentes italok, folyékony szénhidrogének vagy szénhidrogén-származékok), illetve </a:t>
                      </a:r>
                      <a:r>
                        <a:rPr kumimoji="0" lang="hu-H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porszerű anyagok, gázok kiáramlása által</a:t>
                      </a: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 a biztosított vagyontárgyakban </a:t>
                      </a:r>
                      <a:r>
                        <a:rPr kumimoji="0" lang="hu-H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okozott közvetlen fizikai károkat. 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CEE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35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hu-HU" sz="1200"/>
              <a:t>2009</a:t>
            </a:r>
            <a:endParaRPr lang="en-US" sz="1200"/>
          </a:p>
        </p:txBody>
      </p:sp>
      <p:sp>
        <p:nvSpPr>
          <p:cNvPr id="14" name="Dia számának hely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21B4CF-9430-4A9F-AFDB-0BCA1561A9AC}" type="slidenum">
              <a:rPr lang="en-US"/>
              <a:pPr/>
              <a:t>53</a:t>
            </a:fld>
            <a:endParaRPr lang="en-US"/>
          </a:p>
          <a:p>
            <a:r>
              <a:rPr lang="hu-HU"/>
              <a:t>ACV</a:t>
            </a:r>
            <a:endParaRPr lang="en-US"/>
          </a:p>
        </p:txBody>
      </p:sp>
      <p:graphicFrame>
        <p:nvGraphicFramePr>
          <p:cNvPr id="1410061" name="Group 13"/>
          <p:cNvGraphicFramePr>
            <a:graphicFrameLocks noGrp="1"/>
          </p:cNvGraphicFramePr>
          <p:nvPr>
            <p:ph sz="half" idx="2"/>
          </p:nvPr>
        </p:nvGraphicFramePr>
        <p:xfrm>
          <a:off x="407988" y="836613"/>
          <a:ext cx="8353425" cy="2481200"/>
        </p:xfrm>
        <a:graphic>
          <a:graphicData uri="http://schemas.openxmlformats.org/drawingml/2006/table">
            <a:tbl>
              <a:tblPr/>
              <a:tblGrid>
                <a:gridCol w="1978025"/>
                <a:gridCol w="6375400"/>
              </a:tblGrid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Módozat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1338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Biztosítási események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13388"/>
                    </a:solidFill>
                  </a:tcPr>
                </a:tc>
              </a:tr>
              <a:tr h="1025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hu-H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Üzemszünet biztosítás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CE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rgbClr val="113388"/>
                        </a:buClr>
                        <a:buSzTx/>
                        <a:buFont typeface="Wingdings" pitchFamily="2" charset="2"/>
                        <a:buNone/>
                        <a:tabLst>
                          <a:tab pos="195263" algn="l"/>
                        </a:tabLst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a tűz-, elemi és egyéb dologi károk biztosítása által fedezett károk okozta üzemszünet következtében felmerülő közvetett jellegű költségek és többletköltségek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CEE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0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410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hu-HU" sz="1200"/>
              <a:t>2009</a:t>
            </a:r>
            <a:endParaRPr lang="en-US" sz="1200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9D0467-635D-4257-B5CB-50F1AD28AD56}" type="slidenum">
              <a:rPr lang="en-US"/>
              <a:pPr/>
              <a:t>54</a:t>
            </a:fld>
            <a:endParaRPr lang="en-US"/>
          </a:p>
          <a:p>
            <a:r>
              <a:rPr lang="hu-HU"/>
              <a:t>ACV</a:t>
            </a:r>
            <a:endParaRPr lang="en-US"/>
          </a:p>
        </p:txBody>
      </p:sp>
      <p:sp>
        <p:nvSpPr>
          <p:cNvPr id="1409037" name="Text Box 13"/>
          <p:cNvSpPr txBox="1">
            <a:spLocks noChangeArrowheads="1"/>
          </p:cNvSpPr>
          <p:nvPr/>
        </p:nvSpPr>
        <p:spPr bwMode="gray">
          <a:xfrm>
            <a:off x="395288" y="1052513"/>
            <a:ext cx="4176712" cy="529272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/>
            <a:r>
              <a:rPr lang="hu-HU" sz="2800" b="1"/>
              <a:t>Üzemszünet:</a:t>
            </a:r>
          </a:p>
          <a:p>
            <a:pPr algn="l"/>
            <a:endParaRPr lang="hu-HU" sz="2800" b="1"/>
          </a:p>
          <a:p>
            <a:pPr algn="l"/>
            <a:r>
              <a:rPr lang="hu-HU" sz="2000"/>
              <a:t>Tűzkár,</a:t>
            </a:r>
          </a:p>
          <a:p>
            <a:pPr algn="l"/>
            <a:r>
              <a:rPr lang="hu-HU" sz="2000"/>
              <a:t>Robbanás- és összeroppanáskár,</a:t>
            </a:r>
          </a:p>
          <a:p>
            <a:pPr algn="l"/>
            <a:r>
              <a:rPr lang="hu-HU" sz="2000"/>
              <a:t>Villámcsapáskár,</a:t>
            </a:r>
          </a:p>
          <a:p>
            <a:pPr algn="l"/>
            <a:r>
              <a:rPr lang="hu-HU" sz="2000"/>
              <a:t>Légi járművek és ismeretlen földi járművek,</a:t>
            </a:r>
          </a:p>
          <a:p>
            <a:pPr algn="l"/>
            <a:r>
              <a:rPr lang="hu-HU" sz="2000"/>
              <a:t>Viharkár,</a:t>
            </a:r>
          </a:p>
          <a:p>
            <a:pPr algn="l"/>
            <a:r>
              <a:rPr lang="hu-HU" sz="2000"/>
              <a:t>Árvíz, belvíz és felhőszakadás által okozott vízkár,</a:t>
            </a:r>
          </a:p>
          <a:p>
            <a:pPr algn="l"/>
            <a:r>
              <a:rPr lang="hu-HU" sz="2000"/>
              <a:t>Földmozgáskár,</a:t>
            </a:r>
          </a:p>
          <a:p>
            <a:pPr algn="l"/>
            <a:r>
              <a:rPr lang="hu-HU" sz="2000"/>
              <a:t>Földrengés,</a:t>
            </a:r>
          </a:p>
          <a:p>
            <a:pPr algn="l"/>
            <a:r>
              <a:rPr lang="hu-HU" sz="2000"/>
              <a:t>Jégverés- és hónyomáskár,</a:t>
            </a:r>
          </a:p>
        </p:txBody>
      </p:sp>
      <p:sp>
        <p:nvSpPr>
          <p:cNvPr id="1409038" name="Text Box 14"/>
          <p:cNvSpPr txBox="1">
            <a:spLocks noChangeArrowheads="1"/>
          </p:cNvSpPr>
          <p:nvPr/>
        </p:nvSpPr>
        <p:spPr bwMode="gray">
          <a:xfrm>
            <a:off x="4716463" y="1196975"/>
            <a:ext cx="3979862" cy="46053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/>
            <a:r>
              <a:rPr lang="hu-HU" sz="2000"/>
              <a:t>Biztosítási eseménynek minősül </a:t>
            </a:r>
          </a:p>
          <a:p>
            <a:pPr algn="l"/>
            <a:r>
              <a:rPr lang="hu-HU" sz="2000"/>
              <a:t>……által okozott kár, mint az alapul szolgáló vagyonbiztosítási események megvalósulása miatt fellépő, és a feltételben meghatározott üzemszünet alatti költségek felmerülése, feltéve, hogy az alap-vagyonbiztosítás kiterjed a dologi kárra, és a biztosító a vagyonbiztosítási esemény miatt szolgáltatás teljesítésére köteles.</a:t>
            </a:r>
          </a:p>
          <a:p>
            <a:pPr algn="l"/>
            <a:endParaRPr lang="hu-HU" sz="2000"/>
          </a:p>
          <a:p>
            <a:pPr algn="l"/>
            <a:endParaRPr lang="hu-HU"/>
          </a:p>
        </p:txBody>
      </p:sp>
      <p:sp>
        <p:nvSpPr>
          <p:cNvPr id="1409039" name="Rectangle 15"/>
          <p:cNvSpPr>
            <a:spLocks noChangeArrowheads="1"/>
          </p:cNvSpPr>
          <p:nvPr/>
        </p:nvSpPr>
        <p:spPr bwMode="gray">
          <a:xfrm>
            <a:off x="395288" y="836613"/>
            <a:ext cx="4176712" cy="5616575"/>
          </a:xfrm>
          <a:prstGeom prst="rect">
            <a:avLst/>
          </a:prstGeom>
          <a:noFill/>
          <a:ln w="5715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hu-HU"/>
          </a:p>
        </p:txBody>
      </p:sp>
      <p:sp>
        <p:nvSpPr>
          <p:cNvPr id="1409040" name="Line 16"/>
          <p:cNvSpPr>
            <a:spLocks noChangeShapeType="1"/>
          </p:cNvSpPr>
          <p:nvPr/>
        </p:nvSpPr>
        <p:spPr bwMode="gray">
          <a:xfrm flipV="1">
            <a:off x="4572000" y="1773238"/>
            <a:ext cx="504825" cy="71437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lIns="90000" tIns="46800" rIns="90000" bIns="46800" anchor="ctr"/>
          <a:lstStyle/>
          <a:p>
            <a:endParaRPr lang="hu-H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hu-HU" sz="1200"/>
              <a:t>2009</a:t>
            </a:r>
            <a:endParaRPr lang="en-US" sz="120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ACBA47-8F85-4FDB-89BF-A7F96A18FBCB}" type="slidenum">
              <a:rPr lang="en-US"/>
              <a:pPr/>
              <a:t>55</a:t>
            </a:fld>
            <a:endParaRPr lang="en-US"/>
          </a:p>
          <a:p>
            <a:r>
              <a:rPr lang="hu-HU"/>
              <a:t>ACV</a:t>
            </a:r>
            <a:endParaRPr lang="en-US"/>
          </a:p>
        </p:txBody>
      </p:sp>
      <p:sp>
        <p:nvSpPr>
          <p:cNvPr id="10178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981075"/>
            <a:ext cx="8353425" cy="5400675"/>
          </a:xfrm>
        </p:spPr>
        <p:txBody>
          <a:bodyPr/>
          <a:lstStyle/>
          <a:p>
            <a:r>
              <a:rPr lang="hu-HU" sz="2800" b="1"/>
              <a:t>Az üzemszünet alatti költségek biztosítása az alábbiakra vonatkozik:</a:t>
            </a:r>
            <a:r>
              <a:rPr lang="hu-HU" sz="2000"/>
              <a:t/>
            </a:r>
            <a:br>
              <a:rPr lang="hu-HU" sz="2000"/>
            </a:br>
            <a:r>
              <a:rPr lang="hu-HU" sz="2000"/>
              <a:t/>
            </a:r>
            <a:br>
              <a:rPr lang="hu-HU" sz="2000"/>
            </a:br>
            <a:r>
              <a:rPr lang="hu-HU" sz="2000"/>
              <a:t>Közvetett költségek:</a:t>
            </a:r>
            <a:br>
              <a:rPr lang="hu-HU" sz="2000"/>
            </a:br>
            <a:r>
              <a:rPr lang="hu-HU" sz="1800"/>
              <a:t>a) </a:t>
            </a:r>
            <a:r>
              <a:rPr lang="hu-HU" sz="1800" b="1"/>
              <a:t>alkalmazotti alapbérköltségnek </a:t>
            </a:r>
            <a:r>
              <a:rPr lang="hu-HU" sz="1800"/>
              <a:t>a munkabérszerződésben szereplő összege;</a:t>
            </a:r>
            <a:br>
              <a:rPr lang="hu-HU" sz="1800"/>
            </a:br>
            <a:r>
              <a:rPr lang="hu-HU" sz="1800"/>
              <a:t/>
            </a:r>
            <a:br>
              <a:rPr lang="hu-HU" sz="1800"/>
            </a:br>
            <a:r>
              <a:rPr lang="hu-HU" sz="1800"/>
              <a:t>b)a biztosított szerződéses kötelezettsége alapján fizetendő </a:t>
            </a:r>
            <a:r>
              <a:rPr lang="hu-HU" sz="1800" b="1"/>
              <a:t>közüzemi </a:t>
            </a:r>
            <a:r>
              <a:rPr lang="hu-HU" sz="1800"/>
              <a:t>rendelkezésre állási (alap) </a:t>
            </a:r>
            <a:r>
              <a:rPr lang="hu-HU" sz="1800" b="1"/>
              <a:t>díjak, távközlési előfizetési díjak;</a:t>
            </a:r>
            <a:r>
              <a:rPr lang="hu-HU" sz="1800"/>
              <a:t/>
            </a:r>
            <a:br>
              <a:rPr lang="hu-HU" sz="1800"/>
            </a:br>
            <a:r>
              <a:rPr lang="hu-HU" sz="1800"/>
              <a:t/>
            </a:r>
            <a:br>
              <a:rPr lang="hu-HU" sz="1800"/>
            </a:br>
            <a:r>
              <a:rPr lang="hu-HU" sz="1800"/>
              <a:t>c) a biztosítási esemény bekövetkezte előtt, a biztosított tevékenység folytatása céljából megkötött </a:t>
            </a:r>
            <a:r>
              <a:rPr lang="hu-HU" sz="1800" b="1"/>
              <a:t>hitel- vagy lízingszerződés időarányos hitelkamatai, ügyleti kamatai</a:t>
            </a:r>
            <a:r>
              <a:rPr lang="hu-HU" sz="1800"/>
              <a:t>;</a:t>
            </a:r>
            <a:br>
              <a:rPr lang="hu-HU" sz="1800"/>
            </a:br>
            <a:r>
              <a:rPr lang="hu-HU" sz="1800"/>
              <a:t/>
            </a:r>
            <a:br>
              <a:rPr lang="hu-HU" sz="1800"/>
            </a:br>
            <a:r>
              <a:rPr lang="hu-HU" sz="1800"/>
              <a:t/>
            </a:r>
            <a:br>
              <a:rPr lang="hu-HU" sz="1800"/>
            </a:br>
            <a:r>
              <a:rPr lang="hu-HU" sz="1800"/>
              <a:t>Többletköltségek:</a:t>
            </a:r>
            <a:br>
              <a:rPr lang="hu-HU" sz="1800"/>
            </a:br>
            <a:r>
              <a:rPr lang="hu-HU" sz="1800"/>
              <a:t>a biztosított tevékenység folytatása céljából ideiglenesen bérelt ingatlan vagy egyéb tárgyi eszköz – bérleti szerződés alapján fizetendő – bérleti díja, üzembehelyezési-, üzemeltetési költsége.</a:t>
            </a:r>
          </a:p>
        </p:txBody>
      </p:sp>
      <p:sp>
        <p:nvSpPr>
          <p:cNvPr id="1017859" name="Rectangle 3"/>
          <p:cNvSpPr>
            <a:spLocks noChangeArrowheads="1"/>
          </p:cNvSpPr>
          <p:nvPr/>
        </p:nvSpPr>
        <p:spPr bwMode="gray">
          <a:xfrm>
            <a:off x="0" y="3213100"/>
            <a:ext cx="91440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l" defTabSz="784225" eaLnBrk="0" hangingPunct="0">
              <a:spcAft>
                <a:spcPct val="0"/>
              </a:spcAft>
              <a:buClrTx/>
              <a:buFontTx/>
              <a:buNone/>
            </a:pPr>
            <a:endParaRPr lang="hu-HU" sz="6600">
              <a:solidFill>
                <a:schemeClr val="accent1"/>
              </a:solidFill>
            </a:endParaRPr>
          </a:p>
        </p:txBody>
      </p:sp>
      <p:sp>
        <p:nvSpPr>
          <p:cNvPr id="101786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8388350" y="6021388"/>
            <a:ext cx="287338" cy="144462"/>
          </a:xfrm>
        </p:spPr>
        <p:txBody>
          <a:bodyPr/>
          <a:lstStyle/>
          <a:p>
            <a:endParaRPr lang="hu-HU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7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17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17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17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10178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7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7858" grpId="0"/>
      <p:bldP spid="1017858" grpId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hu-HU" sz="1200"/>
              <a:t>2009</a:t>
            </a:r>
            <a:endParaRPr lang="en-US" sz="120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8E4CFB-07E3-4087-BCBF-F5335A1F62FE}" type="slidenum">
              <a:rPr lang="en-US"/>
              <a:pPr/>
              <a:t>56</a:t>
            </a:fld>
            <a:endParaRPr lang="en-US"/>
          </a:p>
          <a:p>
            <a:r>
              <a:rPr lang="hu-HU"/>
              <a:t>ACV</a:t>
            </a:r>
            <a:endParaRPr lang="en-US"/>
          </a:p>
        </p:txBody>
      </p:sp>
      <p:sp>
        <p:nvSpPr>
          <p:cNvPr id="1018882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981075"/>
            <a:ext cx="7777162" cy="4392613"/>
          </a:xfrm>
        </p:spPr>
        <p:txBody>
          <a:bodyPr/>
          <a:lstStyle/>
          <a:p>
            <a:r>
              <a:rPr lang="hu-HU" sz="1800"/>
              <a:t/>
            </a:r>
            <a:br>
              <a:rPr lang="hu-HU" sz="1800"/>
            </a:br>
            <a:r>
              <a:rPr lang="hu-HU" sz="2800" b="1"/>
              <a:t>Üzemszünet biztosítás</a:t>
            </a:r>
            <a:r>
              <a:rPr lang="hu-HU" sz="1800"/>
              <a:t/>
            </a:r>
            <a:br>
              <a:rPr lang="hu-HU" sz="1800"/>
            </a:br>
            <a:r>
              <a:rPr lang="hu-HU" sz="1800"/>
              <a:t/>
            </a:r>
            <a:br>
              <a:rPr lang="hu-HU" sz="1800"/>
            </a:br>
            <a:r>
              <a:rPr lang="hu-HU" sz="1800"/>
              <a:t/>
            </a:r>
            <a:br>
              <a:rPr lang="hu-HU" sz="1800"/>
            </a:br>
            <a:r>
              <a:rPr lang="hu-HU" sz="2400" b="1"/>
              <a:t>Biztosítási összeg</a:t>
            </a:r>
            <a:r>
              <a:rPr lang="hu-HU" sz="2400"/>
              <a:t>  - kártérítési limit – </a:t>
            </a:r>
            <a:r>
              <a:rPr lang="hu-HU" sz="2400" b="1"/>
              <a:t>1 millió forint.</a:t>
            </a:r>
            <a:r>
              <a:rPr lang="hu-HU" sz="2400"/>
              <a:t/>
            </a:r>
            <a:br>
              <a:rPr lang="hu-HU" sz="2400"/>
            </a:br>
            <a:r>
              <a:rPr lang="hu-HU" sz="2400"/>
              <a:t/>
            </a:r>
            <a:br>
              <a:rPr lang="hu-HU" sz="2400"/>
            </a:br>
            <a:r>
              <a:rPr lang="hu-HU" sz="2400" b="1"/>
              <a:t>Önrészesedés:</a:t>
            </a:r>
            <a:br>
              <a:rPr lang="hu-HU" sz="2400" b="1"/>
            </a:br>
            <a:r>
              <a:rPr lang="hu-HU" sz="2400"/>
              <a:t>10%, de minimum 25 ezer, maximum 250 ezer forint.</a:t>
            </a:r>
          </a:p>
        </p:txBody>
      </p:sp>
      <p:sp>
        <p:nvSpPr>
          <p:cNvPr id="1018883" name="Rectangle 3"/>
          <p:cNvSpPr>
            <a:spLocks noChangeArrowheads="1"/>
          </p:cNvSpPr>
          <p:nvPr/>
        </p:nvSpPr>
        <p:spPr bwMode="gray">
          <a:xfrm>
            <a:off x="0" y="3213100"/>
            <a:ext cx="91440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l" defTabSz="784225" eaLnBrk="0" hangingPunct="0">
              <a:spcAft>
                <a:spcPct val="0"/>
              </a:spcAft>
              <a:buClrTx/>
              <a:buFontTx/>
              <a:buNone/>
            </a:pPr>
            <a:endParaRPr lang="hu-HU" sz="6600">
              <a:solidFill>
                <a:schemeClr val="accent1"/>
              </a:solidFill>
            </a:endParaRPr>
          </a:p>
        </p:txBody>
      </p:sp>
      <p:sp>
        <p:nvSpPr>
          <p:cNvPr id="101888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8388350" y="6021388"/>
            <a:ext cx="287338" cy="144462"/>
          </a:xfrm>
        </p:spPr>
        <p:txBody>
          <a:bodyPr/>
          <a:lstStyle/>
          <a:p>
            <a:endParaRPr lang="hu-HU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8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18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18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18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10188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8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8882" grpId="0"/>
      <p:bldP spid="1018882" grpId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hu-HU" sz="1200"/>
              <a:t>2009</a:t>
            </a:r>
            <a:endParaRPr lang="en-US" sz="1200"/>
          </a:p>
        </p:txBody>
      </p:sp>
      <p:sp>
        <p:nvSpPr>
          <p:cNvPr id="15" name="Dia számának hely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D626B2-4043-42DC-B974-D0B6666FC0AF}" type="slidenum">
              <a:rPr lang="en-US"/>
              <a:pPr/>
              <a:t>57</a:t>
            </a:fld>
            <a:endParaRPr lang="en-US"/>
          </a:p>
          <a:p>
            <a:r>
              <a:rPr lang="hu-HU"/>
              <a:t>ACV</a:t>
            </a:r>
            <a:endParaRPr lang="en-US"/>
          </a:p>
        </p:txBody>
      </p:sp>
      <p:sp>
        <p:nvSpPr>
          <p:cNvPr id="9154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hu-HU" sz="2400"/>
          </a:p>
          <a:p>
            <a:endParaRPr lang="hu-HU" sz="2400"/>
          </a:p>
          <a:p>
            <a:endParaRPr lang="hu-HU" sz="2400"/>
          </a:p>
          <a:p>
            <a:endParaRPr lang="hu-HU" sz="2400"/>
          </a:p>
          <a:p>
            <a:endParaRPr lang="hu-HU" sz="2400"/>
          </a:p>
        </p:txBody>
      </p:sp>
      <p:graphicFrame>
        <p:nvGraphicFramePr>
          <p:cNvPr id="915503" name="Group 47"/>
          <p:cNvGraphicFramePr>
            <a:graphicFrameLocks noGrp="1"/>
          </p:cNvGraphicFramePr>
          <p:nvPr>
            <p:ph sz="half" idx="2"/>
          </p:nvPr>
        </p:nvGraphicFramePr>
        <p:xfrm>
          <a:off x="468313" y="981075"/>
          <a:ext cx="8207375" cy="4397440"/>
        </p:xfrm>
        <a:graphic>
          <a:graphicData uri="http://schemas.openxmlformats.org/drawingml/2006/table">
            <a:tbl>
              <a:tblPr/>
              <a:tblGrid>
                <a:gridCol w="2016125"/>
                <a:gridCol w="6191250"/>
              </a:tblGrid>
              <a:tr h="420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Módozat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1338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Biztosítási események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13388"/>
                    </a:solidFill>
                  </a:tcPr>
                </a:tc>
              </a:tr>
              <a:tr h="36115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hu-H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Általános felelősség-biztosítás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CE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>
                          <a:tab pos="195263" algn="l"/>
                        </a:tabLst>
                      </a:pPr>
                      <a:r>
                        <a:rPr kumimoji="0" lang="hu-H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- szerződésen kívüli harmadik személyeknek okozott károk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hu-H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- szerződő partnernek szerződésen kívül okozott károk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endParaRPr kumimoji="0" lang="hu-H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- az ingatlanra vonatkozó bérleti szerződés megszegésével okozott felelősségi károk (választható, ha az optimum csomagot kötik)</a:t>
                      </a: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endParaRPr kumimoji="0" lang="hu-H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CEE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5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15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hu-HU" sz="1200"/>
              <a:t>2009</a:t>
            </a:r>
            <a:endParaRPr lang="en-US" sz="1200"/>
          </a:p>
        </p:txBody>
      </p:sp>
      <p:sp>
        <p:nvSpPr>
          <p:cNvPr id="52" name="Dia számának hely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2811CE-E120-4252-86A8-D035EF5D51CE}" type="slidenum">
              <a:rPr lang="en-US"/>
              <a:pPr/>
              <a:t>58</a:t>
            </a:fld>
            <a:endParaRPr lang="en-US"/>
          </a:p>
          <a:p>
            <a:r>
              <a:rPr lang="hu-HU"/>
              <a:t>ACV</a:t>
            </a:r>
            <a:endParaRPr lang="en-US"/>
          </a:p>
        </p:txBody>
      </p:sp>
      <p:sp>
        <p:nvSpPr>
          <p:cNvPr id="136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b="1"/>
              <a:t>Általános felelősségbiztosítás</a:t>
            </a:r>
          </a:p>
        </p:txBody>
      </p:sp>
      <p:sp>
        <p:nvSpPr>
          <p:cNvPr id="13639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hu-HU" sz="1800"/>
          </a:p>
          <a:p>
            <a:endParaRPr lang="hu-HU" sz="1800"/>
          </a:p>
          <a:p>
            <a:endParaRPr lang="hu-HU" sz="1800"/>
          </a:p>
          <a:p>
            <a:endParaRPr lang="hu-HU" sz="2400"/>
          </a:p>
        </p:txBody>
      </p:sp>
      <p:graphicFrame>
        <p:nvGraphicFramePr>
          <p:cNvPr id="1364270" name="Group 302"/>
          <p:cNvGraphicFramePr>
            <a:graphicFrameLocks noGrp="1"/>
          </p:cNvGraphicFramePr>
          <p:nvPr>
            <p:ph sz="half" idx="2"/>
          </p:nvPr>
        </p:nvGraphicFramePr>
        <p:xfrm>
          <a:off x="468313" y="188913"/>
          <a:ext cx="8135937" cy="4794251"/>
        </p:xfrm>
        <a:graphic>
          <a:graphicData uri="http://schemas.openxmlformats.org/drawingml/2006/table">
            <a:tbl>
              <a:tblPr/>
              <a:tblGrid>
                <a:gridCol w="2724150"/>
                <a:gridCol w="1766887"/>
                <a:gridCol w="1766888"/>
                <a:gridCol w="1878012"/>
              </a:tblGrid>
              <a:tr h="19716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Ált. fb.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Kombinált limit (ált. és munk.)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1/3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2/5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5/10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5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&gt;30 millió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9 000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10 500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12 000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30,1-70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11 000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13 300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15 500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5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70,1-100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12 500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15 500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21 000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átum hely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hu-HU" sz="1200"/>
              <a:t>2009</a:t>
            </a:r>
            <a:endParaRPr lang="en-US" sz="1200"/>
          </a:p>
        </p:txBody>
      </p:sp>
      <p:sp>
        <p:nvSpPr>
          <p:cNvPr id="15" name="Dia számának hely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7D3B84-F32A-4156-97A1-C520DBFDF48F}" type="slidenum">
              <a:rPr lang="en-US"/>
              <a:pPr/>
              <a:t>59</a:t>
            </a:fld>
            <a:endParaRPr lang="en-US"/>
          </a:p>
          <a:p>
            <a:r>
              <a:rPr lang="hu-HU"/>
              <a:t>ACV</a:t>
            </a:r>
            <a:endParaRPr lang="en-US"/>
          </a:p>
        </p:txBody>
      </p:sp>
      <p:sp>
        <p:nvSpPr>
          <p:cNvPr id="1361922" name="Rectangle 2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hu-HU" sz="2400"/>
          </a:p>
          <a:p>
            <a:endParaRPr lang="hu-HU" sz="2400"/>
          </a:p>
          <a:p>
            <a:endParaRPr lang="hu-HU" sz="2400"/>
          </a:p>
          <a:p>
            <a:endParaRPr lang="hu-HU" sz="2400"/>
          </a:p>
          <a:p>
            <a:endParaRPr lang="hu-HU" sz="2400"/>
          </a:p>
        </p:txBody>
      </p:sp>
      <p:graphicFrame>
        <p:nvGraphicFramePr>
          <p:cNvPr id="1362063" name="Group 143"/>
          <p:cNvGraphicFramePr>
            <a:graphicFrameLocks noGrp="1"/>
          </p:cNvGraphicFramePr>
          <p:nvPr>
            <p:ph sz="quarter" idx="2"/>
          </p:nvPr>
        </p:nvGraphicFramePr>
        <p:xfrm>
          <a:off x="395288" y="981075"/>
          <a:ext cx="8280400" cy="2303463"/>
        </p:xfrm>
        <a:graphic>
          <a:graphicData uri="http://schemas.openxmlformats.org/drawingml/2006/table">
            <a:tbl>
              <a:tblPr/>
              <a:tblGrid>
                <a:gridCol w="2033587"/>
                <a:gridCol w="6246813"/>
              </a:tblGrid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Módozat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1338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Biztosítási események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13388"/>
                    </a:solidFill>
                  </a:tcPr>
                </a:tc>
              </a:tr>
              <a:tr h="1897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hu-H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Bérlői felelősségi-károk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CE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Az ingatlanra vonatkozó bérleti szerződés megszegésével okozott felelősségi károk.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Választható, ha az optimum csomagot kötik.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endParaRPr kumimoji="0" lang="hu-H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CEE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6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hu-HU" sz="1200"/>
              <a:t>2009</a:t>
            </a:r>
            <a:endParaRPr lang="en-US" sz="1200"/>
          </a:p>
        </p:txBody>
      </p:sp>
      <p:sp>
        <p:nvSpPr>
          <p:cNvPr id="4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72058B-1B0D-44FF-B21D-C27DD727D641}" type="slidenum">
              <a:rPr lang="en-US"/>
              <a:pPr/>
              <a:t>6</a:t>
            </a:fld>
            <a:endParaRPr lang="en-US"/>
          </a:p>
          <a:p>
            <a:r>
              <a:rPr lang="hu-HU"/>
              <a:t>ACV</a:t>
            </a:r>
            <a:endParaRPr lang="en-US"/>
          </a:p>
        </p:txBody>
      </p:sp>
      <p:sp>
        <p:nvSpPr>
          <p:cNvPr id="1373186" name="Text Box 2"/>
          <p:cNvSpPr txBox="1">
            <a:spLocks noChangeArrowheads="1"/>
          </p:cNvSpPr>
          <p:nvPr/>
        </p:nvSpPr>
        <p:spPr bwMode="gray">
          <a:xfrm>
            <a:off x="611188" y="620713"/>
            <a:ext cx="7777162" cy="5360987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hu-HU" sz="2800" b="1"/>
              <a:t>Műszaki avult érték</a:t>
            </a:r>
          </a:p>
          <a:p>
            <a:pPr algn="l">
              <a:spcBef>
                <a:spcPct val="50000"/>
              </a:spcBef>
            </a:pPr>
            <a:endParaRPr lang="hu-HU" sz="2800"/>
          </a:p>
          <a:p>
            <a:pPr algn="l"/>
            <a:r>
              <a:rPr lang="hu-HU" sz="2400"/>
              <a:t>A </a:t>
            </a:r>
            <a:r>
              <a:rPr lang="hu-HU" sz="2400" b="1"/>
              <a:t>műszaki avulás mértékével csökkentett új érték.</a:t>
            </a:r>
            <a:r>
              <a:rPr lang="hu-HU" sz="2400"/>
              <a:t> </a:t>
            </a:r>
          </a:p>
          <a:p>
            <a:pPr algn="l"/>
            <a:r>
              <a:rPr lang="hu-HU" sz="2400"/>
              <a:t>A műszaki avulás (elhasználódás) mértékének megállapítása a jelen feltételek szerint a következő főbb szempontok alapján történik: </a:t>
            </a:r>
          </a:p>
          <a:p>
            <a:pPr algn="l">
              <a:buFontTx/>
              <a:buChar char="-"/>
            </a:pPr>
            <a:r>
              <a:rPr lang="hu-HU" sz="2400"/>
              <a:t>kor, </a:t>
            </a:r>
          </a:p>
          <a:p>
            <a:pPr algn="l">
              <a:buFontTx/>
              <a:buNone/>
            </a:pPr>
            <a:r>
              <a:rPr lang="hu-HU" sz="2400"/>
              <a:t>- műszaki állapot, </a:t>
            </a:r>
          </a:p>
          <a:p>
            <a:pPr algn="l">
              <a:buFontTx/>
              <a:buChar char="-"/>
            </a:pPr>
            <a:r>
              <a:rPr lang="hu-HU" sz="2400"/>
              <a:t> üzemelési idő, </a:t>
            </a:r>
          </a:p>
          <a:p>
            <a:pPr algn="l">
              <a:buFontTx/>
              <a:buChar char="-"/>
            </a:pPr>
            <a:r>
              <a:rPr lang="hu-HU" sz="2400"/>
              <a:t> folyamatos vagy időszakos használat, </a:t>
            </a:r>
          </a:p>
          <a:p>
            <a:pPr algn="l">
              <a:buFontTx/>
              <a:buNone/>
            </a:pPr>
            <a:r>
              <a:rPr lang="hu-HU" sz="2400"/>
              <a:t>- üzemelési körülmények.</a:t>
            </a:r>
            <a:endParaRPr lang="hu-HU" sz="2800" b="1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Dátum hely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hu-HU" sz="1200"/>
              <a:t>2009</a:t>
            </a:r>
            <a:endParaRPr lang="en-US" sz="1200"/>
          </a:p>
        </p:txBody>
      </p:sp>
      <p:sp>
        <p:nvSpPr>
          <p:cNvPr id="39" name="Dia számának hely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3F3034-E037-425E-875A-28F67A5D1508}" type="slidenum">
              <a:rPr lang="en-US"/>
              <a:pPr/>
              <a:t>60</a:t>
            </a:fld>
            <a:endParaRPr lang="en-US"/>
          </a:p>
          <a:p>
            <a:r>
              <a:rPr lang="hu-HU"/>
              <a:t>ACV</a:t>
            </a:r>
            <a:endParaRPr lang="en-US"/>
          </a:p>
        </p:txBody>
      </p:sp>
      <p:sp>
        <p:nvSpPr>
          <p:cNvPr id="1411074" name="Rectangle 2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hu-HU" sz="2400"/>
          </a:p>
          <a:p>
            <a:endParaRPr lang="hu-HU" sz="2400"/>
          </a:p>
          <a:p>
            <a:endParaRPr lang="hu-HU" sz="2400"/>
          </a:p>
          <a:p>
            <a:endParaRPr lang="hu-HU" sz="2400"/>
          </a:p>
          <a:p>
            <a:endParaRPr lang="hu-HU" sz="2400"/>
          </a:p>
        </p:txBody>
      </p:sp>
      <p:graphicFrame>
        <p:nvGraphicFramePr>
          <p:cNvPr id="1411122" name="Group 50"/>
          <p:cNvGraphicFramePr>
            <a:graphicFrameLocks noGrp="1"/>
          </p:cNvGraphicFramePr>
          <p:nvPr>
            <p:ph sz="quarter" idx="3"/>
          </p:nvPr>
        </p:nvGraphicFramePr>
        <p:xfrm>
          <a:off x="468313" y="1412875"/>
          <a:ext cx="8207375" cy="5364101"/>
        </p:xfrm>
        <a:graphic>
          <a:graphicData uri="http://schemas.openxmlformats.org/drawingml/2006/table">
            <a:tbl>
              <a:tblPr/>
              <a:tblGrid>
                <a:gridCol w="3671887"/>
                <a:gridCol w="1481138"/>
                <a:gridCol w="1481137"/>
                <a:gridCol w="1573213"/>
              </a:tblGrid>
              <a:tr h="16097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hu-H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Díjak: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endParaRPr kumimoji="0" lang="hu-H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endParaRPr kumimoji="0" lang="hu-H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de-D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Bérlői felelősség</a:t>
                      </a:r>
                      <a:endParaRPr kumimoji="0" lang="hu-H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alaplimit 50%-a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de-D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hu-H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3.500 Ft</a:t>
                      </a:r>
                      <a:endParaRPr kumimoji="0" lang="de-DE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265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endParaRPr kumimoji="0" lang="hu-H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endParaRPr kumimoji="0" lang="hu-H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10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alaplimit </a:t>
                      </a: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0%-a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de-D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hu-H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5.000 Ft</a:t>
                      </a:r>
                      <a:endParaRPr kumimoji="0" lang="de-DE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2025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endParaRPr kumimoji="0" lang="hu-H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endParaRPr kumimoji="0" lang="hu-H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59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11118" name="Rectangle 46"/>
          <p:cNvSpPr>
            <a:spLocks noChangeArrowheads="1"/>
          </p:cNvSpPr>
          <p:nvPr/>
        </p:nvSpPr>
        <p:spPr bwMode="gray">
          <a:xfrm>
            <a:off x="395288" y="1844675"/>
            <a:ext cx="5545137" cy="3960813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hu-HU"/>
          </a:p>
        </p:txBody>
      </p:sp>
      <p:sp>
        <p:nvSpPr>
          <p:cNvPr id="1411119" name="Line 47"/>
          <p:cNvSpPr>
            <a:spLocks noChangeShapeType="1"/>
          </p:cNvSpPr>
          <p:nvPr/>
        </p:nvSpPr>
        <p:spPr bwMode="gray">
          <a:xfrm>
            <a:off x="395288" y="3860800"/>
            <a:ext cx="54721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hu-HU"/>
          </a:p>
        </p:txBody>
      </p:sp>
      <p:sp>
        <p:nvSpPr>
          <p:cNvPr id="1411120" name="Line 48"/>
          <p:cNvSpPr>
            <a:spLocks noChangeShapeType="1"/>
          </p:cNvSpPr>
          <p:nvPr/>
        </p:nvSpPr>
        <p:spPr bwMode="gray">
          <a:xfrm>
            <a:off x="3276600" y="1844675"/>
            <a:ext cx="0" cy="39608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hu-H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hu-HU" sz="1200"/>
              <a:t>2009</a:t>
            </a:r>
            <a:endParaRPr lang="en-US" sz="1200"/>
          </a:p>
        </p:txBody>
      </p:sp>
      <p:sp>
        <p:nvSpPr>
          <p:cNvPr id="16" name="Dia számának hely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60A95A-F30D-4FDF-87A2-697502E6D822}" type="slidenum">
              <a:rPr lang="en-US"/>
              <a:pPr/>
              <a:t>61</a:t>
            </a:fld>
            <a:endParaRPr lang="en-US"/>
          </a:p>
          <a:p>
            <a:r>
              <a:rPr lang="hu-HU"/>
              <a:t>ACV</a:t>
            </a:r>
            <a:endParaRPr lang="en-US"/>
          </a:p>
        </p:txBody>
      </p:sp>
      <p:graphicFrame>
        <p:nvGraphicFramePr>
          <p:cNvPr id="980096" name="Group 128"/>
          <p:cNvGraphicFramePr>
            <a:graphicFrameLocks noGrp="1"/>
          </p:cNvGraphicFramePr>
          <p:nvPr>
            <p:ph sz="half" idx="1"/>
          </p:nvPr>
        </p:nvGraphicFramePr>
        <p:xfrm>
          <a:off x="468313" y="1371600"/>
          <a:ext cx="7920037" cy="2408366"/>
        </p:xfrm>
        <a:graphic>
          <a:graphicData uri="http://schemas.openxmlformats.org/drawingml/2006/table">
            <a:tbl>
              <a:tblPr/>
              <a:tblGrid>
                <a:gridCol w="2159000"/>
                <a:gridCol w="5761037"/>
              </a:tblGrid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Módozat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1338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Biztosítási események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13388"/>
                    </a:solidFill>
                  </a:tcPr>
                </a:tc>
              </a:tr>
              <a:tr h="1320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hu-H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Munkáltatói felelősség-biztosítás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CE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>
                          <a:tab pos="195263" algn="l"/>
                        </a:tabLst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- munkaviszonyban elszenvedett munkabaleset,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>
                          <a:tab pos="195263" algn="l"/>
                        </a:tabLst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- munkavégzésre irányuló egyéb jogviszonyban elszenvedett munkabaleset.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CEE2"/>
                    </a:solidFill>
                  </a:tcPr>
                </a:tc>
              </a:tr>
            </a:tbl>
          </a:graphicData>
        </a:graphic>
      </p:graphicFrame>
      <p:sp>
        <p:nvSpPr>
          <p:cNvPr id="979993" name="Text Box 25"/>
          <p:cNvSpPr txBox="1">
            <a:spLocks noChangeArrowheads="1"/>
          </p:cNvSpPr>
          <p:nvPr/>
        </p:nvSpPr>
        <p:spPr bwMode="gray">
          <a:xfrm>
            <a:off x="2051050" y="3860800"/>
            <a:ext cx="3889375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/>
            <a:r>
              <a:rPr lang="hu-HU"/>
              <a:t>-</a:t>
            </a:r>
          </a:p>
        </p:txBody>
      </p:sp>
      <p:sp>
        <p:nvSpPr>
          <p:cNvPr id="979995" name="Text Box 27"/>
          <p:cNvSpPr txBox="1">
            <a:spLocks noChangeArrowheads="1"/>
          </p:cNvSpPr>
          <p:nvPr/>
        </p:nvSpPr>
        <p:spPr bwMode="gray">
          <a:xfrm>
            <a:off x="4194175" y="3789363"/>
            <a:ext cx="180975" cy="366712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hu-H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80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hu-HU" sz="1200"/>
              <a:t>2009</a:t>
            </a:r>
            <a:endParaRPr lang="en-US" sz="1200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CDEB3C-8295-4B19-9FB0-D714ED1A6ABE}" type="slidenum">
              <a:rPr lang="en-US"/>
              <a:pPr/>
              <a:t>62</a:t>
            </a:fld>
            <a:endParaRPr lang="en-US"/>
          </a:p>
          <a:p>
            <a:r>
              <a:rPr lang="hu-HU"/>
              <a:t>ACV</a:t>
            </a:r>
            <a:endParaRPr lang="en-US"/>
          </a:p>
        </p:txBody>
      </p:sp>
      <p:sp>
        <p:nvSpPr>
          <p:cNvPr id="121446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765175"/>
            <a:ext cx="8569325" cy="5543550"/>
          </a:xfrm>
        </p:spPr>
        <p:txBody>
          <a:bodyPr/>
          <a:lstStyle/>
          <a:p>
            <a:r>
              <a:rPr lang="hu-HU" sz="1800" b="1"/>
              <a:t/>
            </a:r>
            <a:br>
              <a:rPr lang="hu-HU" sz="1800" b="1"/>
            </a:br>
            <a:r>
              <a:rPr lang="hu-HU" sz="2000"/>
              <a:t/>
            </a:r>
            <a:br>
              <a:rPr lang="hu-HU" sz="2000"/>
            </a:br>
            <a:endParaRPr lang="hu-HU" sz="2800"/>
          </a:p>
        </p:txBody>
      </p:sp>
      <p:sp>
        <p:nvSpPr>
          <p:cNvPr id="1214467" name="Rectangle 3"/>
          <p:cNvSpPr>
            <a:spLocks noChangeArrowheads="1"/>
          </p:cNvSpPr>
          <p:nvPr/>
        </p:nvSpPr>
        <p:spPr bwMode="gray">
          <a:xfrm>
            <a:off x="0" y="3213100"/>
            <a:ext cx="91440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l" defTabSz="784225" eaLnBrk="0" hangingPunct="0">
              <a:spcAft>
                <a:spcPct val="0"/>
              </a:spcAft>
              <a:buClrTx/>
              <a:buFontTx/>
              <a:buNone/>
            </a:pPr>
            <a:endParaRPr lang="hu-HU" sz="660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4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14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14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14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12144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4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4466" grpId="0"/>
      <p:bldP spid="1214466" grpId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hu-HU" sz="1200"/>
              <a:t>2009</a:t>
            </a:r>
            <a:endParaRPr lang="en-US" sz="1200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D2ACBD-036D-48FD-BAB4-7AAE555508F0}" type="slidenum">
              <a:rPr lang="en-US"/>
              <a:pPr/>
              <a:t>63</a:t>
            </a:fld>
            <a:endParaRPr lang="en-US"/>
          </a:p>
          <a:p>
            <a:r>
              <a:rPr lang="hu-HU"/>
              <a:t>ACV</a:t>
            </a:r>
            <a:endParaRPr lang="en-US"/>
          </a:p>
        </p:txBody>
      </p:sp>
      <p:sp>
        <p:nvSpPr>
          <p:cNvPr id="129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268413"/>
            <a:ext cx="8569325" cy="4752975"/>
          </a:xfrm>
        </p:spPr>
        <p:txBody>
          <a:bodyPr/>
          <a:lstStyle/>
          <a:p>
            <a:r>
              <a:rPr lang="hu-HU" sz="2400"/>
              <a:t>Biztosítási esemény: a biztosított </a:t>
            </a:r>
            <a:r>
              <a:rPr lang="hu-HU" sz="2400" b="1"/>
              <a:t>munkavállalójána</a:t>
            </a:r>
            <a:r>
              <a:rPr lang="hu-HU" sz="2400"/>
              <a:t>k a</a:t>
            </a:r>
            <a:br>
              <a:rPr lang="hu-HU" sz="2400"/>
            </a:br>
            <a:r>
              <a:rPr lang="hu-HU" sz="2400" b="1"/>
              <a:t>munkabalesete által okozott</a:t>
            </a:r>
            <a:r>
              <a:rPr lang="hu-HU" sz="2400"/>
              <a:t> kár.</a:t>
            </a:r>
            <a:br>
              <a:rPr lang="hu-HU" sz="2400"/>
            </a:br>
            <a:r>
              <a:rPr lang="hu-HU" sz="1600" b="1"/>
              <a:t/>
            </a:r>
            <a:br>
              <a:rPr lang="hu-HU" sz="1600" b="1"/>
            </a:br>
            <a:r>
              <a:rPr lang="hu-HU" sz="2400" b="1"/>
              <a:t>Munkabaleset</a:t>
            </a:r>
            <a:r>
              <a:rPr lang="hu-HU" sz="2400"/>
              <a:t>: </a:t>
            </a:r>
            <a:br>
              <a:rPr lang="hu-HU" sz="2400"/>
            </a:br>
            <a:r>
              <a:rPr lang="hu-HU" sz="2400">
                <a:solidFill>
                  <a:schemeClr val="tx1"/>
                </a:solidFill>
              </a:rPr>
              <a:t>az a baleset, amely a munkavállalót a szervezett munkavégzés során vagy azzal összefüggésben éri. A munkavégzéssel összefüggésben következik be a baleset, ha az a munkavállalót a foglalkozás körében végzett munkához kapcsolódó közlekedés, anyagvételezés, anyagmozgatás, tisztálkodás, szervezett üzemi étkeztetés, foglalkozás-egészségügyi szolgáltatás és a munkáltató által nyújtott egyéb szolgáltatás stb. igénybevétele során éri.</a:t>
            </a:r>
            <a:endParaRPr lang="hu-HU" sz="1800"/>
          </a:p>
        </p:txBody>
      </p:sp>
      <p:sp>
        <p:nvSpPr>
          <p:cNvPr id="1299459" name="Rectangle 3"/>
          <p:cNvSpPr>
            <a:spLocks noChangeArrowheads="1"/>
          </p:cNvSpPr>
          <p:nvPr/>
        </p:nvSpPr>
        <p:spPr bwMode="gray">
          <a:xfrm>
            <a:off x="0" y="3213100"/>
            <a:ext cx="91440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l" defTabSz="784225" eaLnBrk="0" hangingPunct="0">
              <a:spcAft>
                <a:spcPct val="0"/>
              </a:spcAft>
              <a:buClrTx/>
              <a:buFontTx/>
              <a:buNone/>
            </a:pPr>
            <a:endParaRPr lang="hu-HU" sz="660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9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9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9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12994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9458" grpId="0"/>
      <p:bldP spid="1299458" grpId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hu-HU" sz="1200"/>
              <a:t>2009</a:t>
            </a:r>
            <a:endParaRPr lang="en-US" sz="1200"/>
          </a:p>
        </p:txBody>
      </p:sp>
      <p:sp>
        <p:nvSpPr>
          <p:cNvPr id="43" name="Dia számának hely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52DE8D-7955-40DD-B956-CEAE7654AF6A}" type="slidenum">
              <a:rPr lang="en-US"/>
              <a:pPr/>
              <a:t>64</a:t>
            </a:fld>
            <a:endParaRPr lang="en-US"/>
          </a:p>
          <a:p>
            <a:r>
              <a:rPr lang="hu-HU"/>
              <a:t>ACV</a:t>
            </a:r>
            <a:endParaRPr lang="en-US"/>
          </a:p>
        </p:txBody>
      </p:sp>
      <p:sp>
        <p:nvSpPr>
          <p:cNvPr id="136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6696075" cy="685800"/>
          </a:xfrm>
        </p:spPr>
        <p:txBody>
          <a:bodyPr/>
          <a:lstStyle/>
          <a:p>
            <a:r>
              <a:rPr lang="hu-HU" sz="2800" b="1"/>
              <a:t>Munkáltatói felelősség-biztosítás díjai:</a:t>
            </a:r>
          </a:p>
        </p:txBody>
      </p:sp>
      <p:sp>
        <p:nvSpPr>
          <p:cNvPr id="1366030" name="Text Box 14"/>
          <p:cNvSpPr txBox="1">
            <a:spLocks noChangeArrowheads="1"/>
          </p:cNvSpPr>
          <p:nvPr/>
        </p:nvSpPr>
        <p:spPr bwMode="gray">
          <a:xfrm>
            <a:off x="2051050" y="3860800"/>
            <a:ext cx="3889375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/>
            <a:r>
              <a:rPr lang="hu-HU"/>
              <a:t>-</a:t>
            </a:r>
          </a:p>
        </p:txBody>
      </p:sp>
      <p:sp>
        <p:nvSpPr>
          <p:cNvPr id="1366031" name="Text Box 15"/>
          <p:cNvSpPr txBox="1">
            <a:spLocks noChangeArrowheads="1"/>
          </p:cNvSpPr>
          <p:nvPr/>
        </p:nvSpPr>
        <p:spPr bwMode="gray">
          <a:xfrm>
            <a:off x="4194175" y="3789363"/>
            <a:ext cx="180975" cy="366712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hu-HU"/>
          </a:p>
        </p:txBody>
      </p:sp>
      <p:graphicFrame>
        <p:nvGraphicFramePr>
          <p:cNvPr id="1366072" name="Group 56"/>
          <p:cNvGraphicFramePr>
            <a:graphicFrameLocks noGrp="1"/>
          </p:cNvGraphicFramePr>
          <p:nvPr>
            <p:ph sz="half" idx="2"/>
          </p:nvPr>
        </p:nvGraphicFramePr>
        <p:xfrm>
          <a:off x="468313" y="1557338"/>
          <a:ext cx="8135937" cy="3157158"/>
        </p:xfrm>
        <a:graphic>
          <a:graphicData uri="http://schemas.openxmlformats.org/drawingml/2006/table">
            <a:tbl>
              <a:tblPr/>
              <a:tblGrid>
                <a:gridCol w="2898775"/>
                <a:gridCol w="1709737"/>
                <a:gridCol w="1711325"/>
                <a:gridCol w="1816100"/>
              </a:tblGrid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16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de-D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Munkáltatói fb.</a:t>
                      </a:r>
                      <a:r>
                        <a:rPr kumimoji="0" lang="hu-H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hu-H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(B.Ö.  mFt)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hu-H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1/3</a:t>
                      </a:r>
                      <a:endParaRPr kumimoji="0" lang="de-DE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hu-H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2/5</a:t>
                      </a:r>
                      <a:endParaRPr kumimoji="0" lang="de-DE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hu-H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5/10</a:t>
                      </a:r>
                      <a:endParaRPr kumimoji="0" lang="de-DE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334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de-D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1- 10 fő munkavállalóig díj/fő</a:t>
                      </a:r>
                      <a:endParaRPr kumimoji="0" lang="de-DE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de-D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800</a:t>
                      </a:r>
                      <a:endParaRPr kumimoji="0" lang="de-DE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de-D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1 000</a:t>
                      </a:r>
                      <a:endParaRPr kumimoji="0" lang="de-DE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de-D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1 200</a:t>
                      </a:r>
                      <a:endParaRPr kumimoji="0" lang="de-DE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5263" algn="l"/>
                        </a:tabLst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hu-HU" sz="1200"/>
              <a:t>2009</a:t>
            </a:r>
            <a:endParaRPr lang="en-US" sz="1200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001E7F-F7E7-4C5D-9F00-6F61D75DA592}" type="slidenum">
              <a:rPr lang="en-US"/>
              <a:pPr/>
              <a:t>65</a:t>
            </a:fld>
            <a:endParaRPr lang="en-US"/>
          </a:p>
          <a:p>
            <a:r>
              <a:rPr lang="hu-HU"/>
              <a:t>ACV</a:t>
            </a:r>
            <a:endParaRPr lang="en-US"/>
          </a:p>
        </p:txBody>
      </p:sp>
      <p:pic>
        <p:nvPicPr>
          <p:cNvPr id="1414149" name="Picture 5" descr="Allianz Kompakt Védele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350" y="0"/>
            <a:ext cx="5053013" cy="6858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hu-HU" sz="1200"/>
              <a:t>2009</a:t>
            </a:r>
            <a:endParaRPr lang="en-US" sz="1200"/>
          </a:p>
        </p:txBody>
      </p:sp>
      <p:sp>
        <p:nvSpPr>
          <p:cNvPr id="4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C9492F-04FD-4369-A11E-AA5237FF94F2}" type="slidenum">
              <a:rPr lang="en-US"/>
              <a:pPr/>
              <a:t>66</a:t>
            </a:fld>
            <a:endParaRPr lang="en-US"/>
          </a:p>
          <a:p>
            <a:r>
              <a:rPr lang="hu-HU"/>
              <a:t>ACV</a:t>
            </a:r>
            <a:endParaRPr lang="en-US"/>
          </a:p>
        </p:txBody>
      </p:sp>
      <p:sp>
        <p:nvSpPr>
          <p:cNvPr id="1415170" name="Text Box 2"/>
          <p:cNvSpPr txBox="1">
            <a:spLocks noChangeArrowheads="1"/>
          </p:cNvSpPr>
          <p:nvPr/>
        </p:nvSpPr>
        <p:spPr bwMode="gray">
          <a:xfrm>
            <a:off x="611188" y="620713"/>
            <a:ext cx="7993062" cy="49815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hu-HU" sz="2800" b="1">
                <a:solidFill>
                  <a:schemeClr val="accent1"/>
                </a:solidFill>
              </a:rPr>
              <a:t>Csoport munka - értékesítési érvek összegyűjtése.</a:t>
            </a:r>
          </a:p>
          <a:p>
            <a:pPr algn="l">
              <a:spcBef>
                <a:spcPct val="50000"/>
              </a:spcBef>
            </a:pPr>
            <a:r>
              <a:rPr lang="hu-HU" sz="2400">
                <a:solidFill>
                  <a:schemeClr val="accent1"/>
                </a:solidFill>
              </a:rPr>
              <a:t>1. Négy csoportot alkotunk.</a:t>
            </a:r>
          </a:p>
          <a:p>
            <a:pPr algn="l">
              <a:spcBef>
                <a:spcPct val="50000"/>
              </a:spcBef>
            </a:pPr>
            <a:r>
              <a:rPr lang="hu-HU" sz="2400">
                <a:solidFill>
                  <a:schemeClr val="accent1"/>
                </a:solidFill>
              </a:rPr>
              <a:t>2. A csoportok az érvek összegyűjtése után szószólót     	választanak, és bemutatják a csoport munka 	eredményét.</a:t>
            </a:r>
          </a:p>
          <a:p>
            <a:pPr algn="l">
              <a:spcBef>
                <a:spcPct val="50000"/>
              </a:spcBef>
            </a:pPr>
            <a:r>
              <a:rPr lang="hu-HU" sz="2400">
                <a:solidFill>
                  <a:schemeClr val="accent1"/>
                </a:solidFill>
              </a:rPr>
              <a:t>3. Közösen megvitatjuk az érveket.</a:t>
            </a:r>
          </a:p>
          <a:p>
            <a:pPr algn="l">
              <a:spcBef>
                <a:spcPct val="50000"/>
              </a:spcBef>
            </a:pPr>
            <a:r>
              <a:rPr lang="hu-HU" sz="2400">
                <a:solidFill>
                  <a:schemeClr val="accent1"/>
                </a:solidFill>
              </a:rPr>
              <a:t>4. Az elfogadott érveket összegyűjtjük.</a:t>
            </a:r>
          </a:p>
          <a:p>
            <a:pPr algn="l">
              <a:spcBef>
                <a:spcPct val="50000"/>
              </a:spcBef>
            </a:pPr>
            <a:r>
              <a:rPr lang="hu-HU" sz="2400">
                <a:solidFill>
                  <a:schemeClr val="accent1"/>
                </a:solidFill>
              </a:rPr>
              <a:t>5. A közös munkát lezárjuk.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600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hu-HU"/>
              <a:t>Köszönöm a figyelmet!</a:t>
            </a:r>
          </a:p>
        </p:txBody>
      </p:sp>
      <p:sp>
        <p:nvSpPr>
          <p:cNvPr id="89600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hu-HU" sz="1200"/>
              <a:t>2009</a:t>
            </a:r>
            <a:endParaRPr lang="en-US" sz="1200"/>
          </a:p>
        </p:txBody>
      </p:sp>
      <p:sp>
        <p:nvSpPr>
          <p:cNvPr id="4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41C4B-8A20-4147-BBF8-4822729B6F8E}" type="slidenum">
              <a:rPr lang="en-US"/>
              <a:pPr/>
              <a:t>7</a:t>
            </a:fld>
            <a:endParaRPr lang="en-US"/>
          </a:p>
          <a:p>
            <a:r>
              <a:rPr lang="hu-HU"/>
              <a:t>ACV</a:t>
            </a:r>
            <a:endParaRPr lang="en-US"/>
          </a:p>
        </p:txBody>
      </p:sp>
      <p:sp>
        <p:nvSpPr>
          <p:cNvPr id="1375234" name="Text Box 2"/>
          <p:cNvSpPr txBox="1">
            <a:spLocks noChangeArrowheads="1"/>
          </p:cNvSpPr>
          <p:nvPr/>
        </p:nvSpPr>
        <p:spPr bwMode="gray">
          <a:xfrm>
            <a:off x="611188" y="620713"/>
            <a:ext cx="7777162" cy="4964112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/>
            <a:r>
              <a:rPr lang="hu-HU" sz="2800" b="1"/>
              <a:t>Forgalmi érték</a:t>
            </a:r>
          </a:p>
          <a:p>
            <a:pPr algn="l"/>
            <a:endParaRPr lang="hu-HU" sz="2800" b="1"/>
          </a:p>
          <a:p>
            <a:pPr algn="l"/>
            <a:r>
              <a:rPr lang="hu-HU" sz="2400" b="1"/>
              <a:t>A kereslet-kínálati viszonyok figyelembe vételével módosított műszaki avult érték. </a:t>
            </a:r>
            <a:r>
              <a:rPr lang="hu-HU" sz="2400"/>
              <a:t>Olyan</a:t>
            </a:r>
            <a:r>
              <a:rPr lang="hu-HU" sz="2400" b="1"/>
              <a:t> </a:t>
            </a:r>
            <a:r>
              <a:rPr lang="hu-HU" sz="2400"/>
              <a:t>vagyontárgyak esetén, amelyeknél az új érték vagy a műszaki avult érték nem értelmezhető (pl. értékálló ingóságok, képző-, ill. iparművészeti alkotások, történelmi- illetve eszmei értékkel bíró tárgyak), a forgalmi érték meghatározása az alábbiak figyelembe vételével lehetséges:</a:t>
            </a:r>
          </a:p>
          <a:p>
            <a:pPr algn="l"/>
            <a:r>
              <a:rPr lang="hu-HU" sz="2400" b="1"/>
              <a:t>Bizonylattal igazolt beszerzési ár, katalógusár, aukciós vételár, hivatalos értékbecslő nyilatkozata.</a:t>
            </a:r>
            <a:r>
              <a:rPr lang="hu-HU" sz="2400"/>
              <a:t> Személyes előszereteti érték nem vehető figyelembe.</a:t>
            </a:r>
            <a:endParaRPr lang="hu-HU" sz="280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hu-HU" sz="1200"/>
              <a:t>2009</a:t>
            </a:r>
            <a:endParaRPr lang="en-US" sz="1200"/>
          </a:p>
        </p:txBody>
      </p:sp>
      <p:sp>
        <p:nvSpPr>
          <p:cNvPr id="4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5180A4-8830-442F-8AA6-E858126AC56E}" type="slidenum">
              <a:rPr lang="en-US"/>
              <a:pPr/>
              <a:t>8</a:t>
            </a:fld>
            <a:endParaRPr lang="en-US"/>
          </a:p>
          <a:p>
            <a:r>
              <a:rPr lang="hu-HU"/>
              <a:t>ACV</a:t>
            </a:r>
            <a:endParaRPr lang="en-US"/>
          </a:p>
        </p:txBody>
      </p:sp>
      <p:sp>
        <p:nvSpPr>
          <p:cNvPr id="1379330" name="Text Box 2"/>
          <p:cNvSpPr txBox="1">
            <a:spLocks noChangeArrowheads="1"/>
          </p:cNvSpPr>
          <p:nvPr/>
        </p:nvSpPr>
        <p:spPr bwMode="gray">
          <a:xfrm>
            <a:off x="611188" y="620713"/>
            <a:ext cx="7777162" cy="4802187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/>
            <a:r>
              <a:rPr lang="hu-HU" sz="2800" b="1"/>
              <a:t>Bruttó nyilvántartási érték</a:t>
            </a:r>
          </a:p>
          <a:p>
            <a:pPr algn="l"/>
            <a:endParaRPr lang="hu-HU" sz="2800" b="1"/>
          </a:p>
          <a:p>
            <a:pPr algn="l"/>
            <a:r>
              <a:rPr lang="hu-HU" sz="2400"/>
              <a:t>A vagyontárgy tulajdonosának </a:t>
            </a:r>
            <a:r>
              <a:rPr lang="hu-HU" sz="2400" b="1"/>
              <a:t>tárgyi eszköz nyilvántartásában szereplő bruttó érték</a:t>
            </a:r>
            <a:r>
              <a:rPr lang="hu-HU" sz="2400"/>
              <a:t>, mely tartalmazza a vagyontárgy beszerzéskori árát, valamint a vagyontárgyon a beszerzést követően aktivált beruházások összegét az értékcsökkenés (amortizáció) levonása nélkül.</a:t>
            </a:r>
            <a:endParaRPr lang="hu-HU" sz="2400">
              <a:solidFill>
                <a:srgbClr val="FF3300"/>
              </a:solidFill>
            </a:endParaRPr>
          </a:p>
          <a:p>
            <a:pPr algn="l">
              <a:spcBef>
                <a:spcPct val="50000"/>
              </a:spcBef>
            </a:pPr>
            <a:endParaRPr lang="hu-HU" sz="2400">
              <a:solidFill>
                <a:srgbClr val="FF3300"/>
              </a:solidFill>
            </a:endParaRPr>
          </a:p>
          <a:p>
            <a:pPr algn="l">
              <a:spcBef>
                <a:spcPct val="50000"/>
              </a:spcBef>
            </a:pPr>
            <a:endParaRPr lang="hu-HU" sz="2800" b="1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hu-HU" sz="1200"/>
              <a:t>2009</a:t>
            </a:r>
            <a:endParaRPr lang="en-US" sz="1200"/>
          </a:p>
        </p:txBody>
      </p:sp>
      <p:sp>
        <p:nvSpPr>
          <p:cNvPr id="4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5F247C-CA8B-4154-B024-8787BF12026F}" type="slidenum">
              <a:rPr lang="en-US"/>
              <a:pPr/>
              <a:t>9</a:t>
            </a:fld>
            <a:endParaRPr lang="en-US"/>
          </a:p>
          <a:p>
            <a:r>
              <a:rPr lang="hu-HU"/>
              <a:t>ACV</a:t>
            </a:r>
            <a:endParaRPr lang="en-US"/>
          </a:p>
        </p:txBody>
      </p:sp>
      <p:sp>
        <p:nvSpPr>
          <p:cNvPr id="1380354" name="Text Box 2"/>
          <p:cNvSpPr txBox="1">
            <a:spLocks noChangeArrowheads="1"/>
          </p:cNvSpPr>
          <p:nvPr/>
        </p:nvSpPr>
        <p:spPr bwMode="gray">
          <a:xfrm>
            <a:off x="611188" y="620713"/>
            <a:ext cx="7777162" cy="3341687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/>
            <a:r>
              <a:rPr lang="hu-HU" sz="2800" b="1"/>
              <a:t>Csúcsérték</a:t>
            </a:r>
          </a:p>
          <a:p>
            <a:pPr algn="l"/>
            <a:endParaRPr lang="hu-HU" sz="2800" b="1"/>
          </a:p>
          <a:p>
            <a:pPr algn="l"/>
            <a:r>
              <a:rPr lang="hu-HU" sz="2400"/>
              <a:t>Meghatározott kockázatviselési helyen lévő meghatározott vagyoncsoportnak a biztosítási </a:t>
            </a:r>
            <a:endParaRPr lang="hu-HU" sz="2400">
              <a:solidFill>
                <a:srgbClr val="FF3300"/>
              </a:solidFill>
            </a:endParaRPr>
          </a:p>
          <a:p>
            <a:pPr algn="l">
              <a:spcBef>
                <a:spcPct val="50000"/>
              </a:spcBef>
            </a:pPr>
            <a:endParaRPr lang="hu-HU" sz="2400">
              <a:solidFill>
                <a:srgbClr val="FF3300"/>
              </a:solidFill>
            </a:endParaRPr>
          </a:p>
          <a:p>
            <a:pPr algn="l">
              <a:spcBef>
                <a:spcPct val="50000"/>
              </a:spcBef>
            </a:pPr>
            <a:endParaRPr lang="hu-HU" sz="2800" b="1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_Allianz_Master_engl">
  <a:themeElements>
    <a:clrScheme name="PPT_Allianz_Master_engl 1">
      <a:dk1>
        <a:srgbClr val="000000"/>
      </a:dk1>
      <a:lt1>
        <a:srgbClr val="FFFFFF"/>
      </a:lt1>
      <a:dk2>
        <a:srgbClr val="D8D8D5"/>
      </a:dk2>
      <a:lt2>
        <a:srgbClr val="707061"/>
      </a:lt2>
      <a:accent1>
        <a:srgbClr val="113388"/>
      </a:accent1>
      <a:accent2>
        <a:srgbClr val="426BB3"/>
      </a:accent2>
      <a:accent3>
        <a:srgbClr val="FFFFFF"/>
      </a:accent3>
      <a:accent4>
        <a:srgbClr val="000000"/>
      </a:accent4>
      <a:accent5>
        <a:srgbClr val="AAADC3"/>
      </a:accent5>
      <a:accent6>
        <a:srgbClr val="3B60A2"/>
      </a:accent6>
      <a:hlink>
        <a:srgbClr val="819CCC"/>
      </a:hlink>
      <a:folHlink>
        <a:srgbClr val="C6CEE2"/>
      </a:folHlink>
    </a:clrScheme>
    <a:fontScheme name="PPT_Allianz_Master_eng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635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30000"/>
          </a:spcAft>
          <a:buClr>
            <a:schemeClr val="accent1"/>
          </a:buClr>
          <a:buSzTx/>
          <a:buFont typeface="Wingdings" pitchFamily="2" charset="2"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635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30000"/>
          </a:spcAft>
          <a:buClr>
            <a:schemeClr val="accent1"/>
          </a:buClr>
          <a:buSzTx/>
          <a:buFont typeface="Wingdings" pitchFamily="2" charset="2"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PT_Allianz_Master_engl 1">
        <a:dk1>
          <a:srgbClr val="000000"/>
        </a:dk1>
        <a:lt1>
          <a:srgbClr val="FFFFFF"/>
        </a:lt1>
        <a:dk2>
          <a:srgbClr val="D8D8D5"/>
        </a:dk2>
        <a:lt2>
          <a:srgbClr val="707061"/>
        </a:lt2>
        <a:accent1>
          <a:srgbClr val="113388"/>
        </a:accent1>
        <a:accent2>
          <a:srgbClr val="426BB3"/>
        </a:accent2>
        <a:accent3>
          <a:srgbClr val="FFFFFF"/>
        </a:accent3>
        <a:accent4>
          <a:srgbClr val="000000"/>
        </a:accent4>
        <a:accent5>
          <a:srgbClr val="AAADC3"/>
        </a:accent5>
        <a:accent6>
          <a:srgbClr val="3B60A2"/>
        </a:accent6>
        <a:hlink>
          <a:srgbClr val="819CCC"/>
        </a:hlink>
        <a:folHlink>
          <a:srgbClr val="C6CEE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D8D8D5"/>
      </a:dk2>
      <a:lt2>
        <a:srgbClr val="707061"/>
      </a:lt2>
      <a:accent1>
        <a:srgbClr val="113388"/>
      </a:accent1>
      <a:accent2>
        <a:srgbClr val="426BB3"/>
      </a:accent2>
      <a:accent3>
        <a:srgbClr val="FFFFFF"/>
      </a:accent3>
      <a:accent4>
        <a:srgbClr val="000000"/>
      </a:accent4>
      <a:accent5>
        <a:srgbClr val="AAADC3"/>
      </a:accent5>
      <a:accent6>
        <a:srgbClr val="3B60A2"/>
      </a:accent6>
      <a:hlink>
        <a:srgbClr val="819CCC"/>
      </a:hlink>
      <a:folHlink>
        <a:srgbClr val="C6CEE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34A1"/>
      </a:dk2>
      <a:lt2>
        <a:srgbClr val="DDDDDD"/>
      </a:lt2>
      <a:accent1>
        <a:srgbClr val="0034A1"/>
      </a:accent1>
      <a:accent2>
        <a:srgbClr val="3F70BD"/>
      </a:accent2>
      <a:accent3>
        <a:srgbClr val="FFFFFF"/>
      </a:accent3>
      <a:accent4>
        <a:srgbClr val="000000"/>
      </a:accent4>
      <a:accent5>
        <a:srgbClr val="AAAECD"/>
      </a:accent5>
      <a:accent6>
        <a:srgbClr val="3865AB"/>
      </a:accent6>
      <a:hlink>
        <a:srgbClr val="92AFDB"/>
      </a:hlink>
      <a:folHlink>
        <a:srgbClr val="B9CDE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PPT_Allianz_Master_engl</Template>
  <TotalTime>10005</TotalTime>
  <Words>2534</Words>
  <Application>Microsoft Office PowerPoint</Application>
  <PresentationFormat>Diavetítés a képernyőre (4:3 oldalarány)</PresentationFormat>
  <Paragraphs>693</Paragraphs>
  <Slides>67</Slides>
  <Notes>4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67</vt:i4>
      </vt:variant>
    </vt:vector>
  </HeadingPairs>
  <TitlesOfParts>
    <vt:vector size="72" baseType="lpstr">
      <vt:lpstr>Arial</vt:lpstr>
      <vt:lpstr>Times New Roman</vt:lpstr>
      <vt:lpstr>Wingdings</vt:lpstr>
      <vt:lpstr>PPT_Allianz_Master_engl</vt:lpstr>
      <vt:lpstr>Microsoft Office Excel munkalap</vt:lpstr>
      <vt:lpstr>Az Allianz Cégmester Vállalkozásbiztosítás termék</vt:lpstr>
      <vt:lpstr>Az ACV csomag jellemzői:  Egyszerűen köthető, kedvező díjú csomag termék, mely az AVV-hez képest a következő könnyítéseket tartalmazza:  - nem kell tevékenységet azonosítani (nincs TEÁOR); - nincs „nk” nem kalkulálható üzenet, tehát nem kell   nagyvállalati üzletkötőhöz fordulni; - nincs kockázatfelmérés; - nincs kockázatvállalás; - egy oldalas ajánlat, díjkínálat, szerződés módosítás.</vt:lpstr>
      <vt:lpstr>Ügyfélkör</vt:lpstr>
      <vt:lpstr>4. dia</vt:lpstr>
      <vt:lpstr>5. dia</vt:lpstr>
      <vt:lpstr>6. dia</vt:lpstr>
      <vt:lpstr>7. dia</vt:lpstr>
      <vt:lpstr>8. dia</vt:lpstr>
      <vt:lpstr>9. dia</vt:lpstr>
      <vt:lpstr>10. dia</vt:lpstr>
      <vt:lpstr>11. dia</vt:lpstr>
      <vt:lpstr>12. dia</vt:lpstr>
      <vt:lpstr>13. dia</vt:lpstr>
      <vt:lpstr>14. dia</vt:lpstr>
      <vt:lpstr>15. dia</vt:lpstr>
      <vt:lpstr>16. dia</vt:lpstr>
      <vt:lpstr>17. dia</vt:lpstr>
      <vt:lpstr>18. dia</vt:lpstr>
      <vt:lpstr>19. dia</vt:lpstr>
      <vt:lpstr>20. dia</vt:lpstr>
      <vt:lpstr>21. dia</vt:lpstr>
      <vt:lpstr>22. dia</vt:lpstr>
      <vt:lpstr>23. dia</vt:lpstr>
      <vt:lpstr>Önrészesedés:   A vagyonbiztosítási elemekre:  10%, de minimum 25 ezer, maximum 250 ezer forint.    A felelősségbiztosítási elemekre:  10%, de minimum 25 ezer, maximum 250 ezer forint.    vagy  10%, de minimum 50 ezer, maximum 250 ezer forint.</vt:lpstr>
      <vt:lpstr>Díjak:</vt:lpstr>
      <vt:lpstr>Biztosított vagyontárgyak:  - Tárgyi eszközök   - Forgó eszközök</vt:lpstr>
      <vt:lpstr>Tárgyi eszközök:  - ingatlanok   - műszaki berendezések, gépek,    - egyéb berendezések, felszerelések, </vt:lpstr>
      <vt:lpstr>Forgó eszközök:   készletek  készpénz (maximum 5 millió forintig)  I. készletek: - anyagok - árúk - félkész termékek - kész termékek </vt:lpstr>
      <vt:lpstr>Biztosítható költségek:  - mentési, oltási költségek, - bontási, maradványeltávolítási költségek, a veszélyes hulladékok szállítási, elhelyezési és megsemmisítési költségeinek kivételével, - szakértői költségek, amennyiben a szakértő megbízásához a biztosító előzetesen, írásban hozzájárult, - a károk súlyosbodásának megakadályozását vagy hatásának enyhítését szolgáló intézkedések következtében felmerült költségek, amelyek a károsodott vagyontárgy elszállításával, ideiglenes fedéssel, dúcolással, állványozással,  ideiglenes közműlétesítéssel, továbbá a szükséges kényszer-kitelepítéssel vagy a megmentett vagyon biztonságát szolgáló intézkedésekkel összefüggésben merülnek fel, - a mentés, bontás, maradványeltávolítás során a közművekben, közüzemi berendezésekben, közutakban keletkező károk helyreállítási költségei, ha ezek a jogszabálynál fogva a biztosítottat terhelik.  A költségek biztosítási összege: a telephelyi biztosítási összeg 5%-a, de legfeljebb 1.000.000 Ft. A biztosítási összeg fölött!</vt:lpstr>
      <vt:lpstr>Nem biztosított tevékenységek:  - A” vagy „B” tűzveszélyességi osztályba sorolt tevékenység, - pénzváltó- vagy zálog tevékenység,  - vegyszer kereskedelem.  - disco, kocsma, söröző, borozó, bár, - kaszinó, játékterem,  - könnyűszerkezetes – jellemzően szezonális – vendéglátó egységben folytatott tevékenység, függetlenül attól, hogy a kár ezen tevékenységekkel összefüggésben következett-e be. </vt:lpstr>
      <vt:lpstr>A biztosító nem viseli a kockázatot:  - Amennyiben a biztosított tevékenységi körében mezőgazdaság, vadgazdálkodás, erdőgazdálkodás, halgazdálkodás, bányászat szerepel.  - Ha az épület fedése nádtető.  - Gépjárművekre.  Kivéve a kizárólag a telephelyen használt munkagépek – pl. targonca.</vt:lpstr>
      <vt:lpstr>A biztosítási feltételek fontos eltérései a korábbi gyakorlattól – általános feltételek</vt:lpstr>
      <vt:lpstr>A vagyontárgyak értékelési módja:</vt:lpstr>
      <vt:lpstr>34. dia</vt:lpstr>
      <vt:lpstr>A biztosítási feltételek fontos eltérései a korábbi gyakorlattól – biztosítási események</vt:lpstr>
      <vt:lpstr>36. dia</vt:lpstr>
      <vt:lpstr>A vandalizmus kockázata nem fedezi a biztosított vagyontárgyakban keletkezett alábbi károkat:  a) eltulajdonítás;  b) graffiti (falfirkálás) által okozott kár, illetve a graffiti eltávolításának költségei;  c) bármilyen üvegtörés.  A kártérítési limit:  500.000 Ft  káreseményenként és biztosítási időszakonként. </vt:lpstr>
      <vt:lpstr>38. dia</vt:lpstr>
      <vt:lpstr>39. dia</vt:lpstr>
      <vt:lpstr>40. dia</vt:lpstr>
      <vt:lpstr>Vagyonvédelem</vt:lpstr>
      <vt:lpstr>42. dia</vt:lpstr>
      <vt:lpstr>43. dia</vt:lpstr>
      <vt:lpstr>44. dia</vt:lpstr>
      <vt:lpstr>45. dia</vt:lpstr>
      <vt:lpstr>46. dia</vt:lpstr>
      <vt:lpstr>47. dia</vt:lpstr>
      <vt:lpstr>Készpénz tárolási határok  - A tárolás céljára szolgáló helyiségre vonatkozó minimális védelmi előírás a részleges mechanikai védelem 1 millió Ft-ot meghaladó összegű készpénz tárolás esetén részleges mechanikai védelem és minimális elektronikai jelzőrendszer, valamint - A tárolt készpénz összegének megfelelő Mabisz minősítéssel rendelkező értéktárolóban (megerősített lemezszekrény, páncélszekrény, stb.), az értéktároló épület tartószerkezethez - nem aljzatbetonhoz, nem burkolathoz - való rögzítése a Mabisz minősítése szerinti kivitelben. - Kizárólag rablás kockázat esetén a készpénz tárolása pénztárgépben vagy lemezkazettában is elfogadott.</vt:lpstr>
      <vt:lpstr>Vagyonvédelem – limit határok</vt:lpstr>
      <vt:lpstr>50. dia</vt:lpstr>
      <vt:lpstr>51. dia</vt:lpstr>
      <vt:lpstr>52. dia</vt:lpstr>
      <vt:lpstr>53. dia</vt:lpstr>
      <vt:lpstr>54. dia</vt:lpstr>
      <vt:lpstr>Az üzemszünet alatti költségek biztosítása az alábbiakra vonatkozik:  Közvetett költségek: a) alkalmazotti alapbérköltségnek a munkabérszerződésben szereplő összege;  b)a biztosított szerződéses kötelezettsége alapján fizetendő közüzemi rendelkezésre állási (alap) díjak, távközlési előfizetési díjak;  c) a biztosítási esemény bekövetkezte előtt, a biztosított tevékenység folytatása céljából megkötött hitel- vagy lízingszerződés időarányos hitelkamatai, ügyleti kamatai;   Többletköltségek: a biztosított tevékenység folytatása céljából ideiglenesen bérelt ingatlan vagy egyéb tárgyi eszköz – bérleti szerződés alapján fizetendő – bérleti díja, üzembehelyezési-, üzemeltetési költsége.</vt:lpstr>
      <vt:lpstr> Üzemszünet biztosítás   Biztosítási összeg  - kártérítési limit – 1 millió forint.  Önrészesedés: 10%, de minimum 25 ezer, maximum 250 ezer forint.</vt:lpstr>
      <vt:lpstr>57. dia</vt:lpstr>
      <vt:lpstr>Általános felelősségbiztosítás</vt:lpstr>
      <vt:lpstr>59. dia</vt:lpstr>
      <vt:lpstr>60. dia</vt:lpstr>
      <vt:lpstr>61. dia</vt:lpstr>
      <vt:lpstr>  </vt:lpstr>
      <vt:lpstr>Biztosítási esemény: a biztosított munkavállalójának a munkabalesete által okozott kár.  Munkabaleset:  az a baleset, amely a munkavállalót a szervezett munkavégzés során vagy azzal összefüggésben éri. A munkavégzéssel összefüggésben következik be a baleset, ha az a munkavállalót a foglalkozás körében végzett munkához kapcsolódó közlekedés, anyagvételezés, anyagmozgatás, tisztálkodás, szervezett üzemi étkeztetés, foglalkozás-egészségügyi szolgáltatás és a munkáltató által nyújtott egyéb szolgáltatás stb. igénybevétele során éri.</vt:lpstr>
      <vt:lpstr>Munkáltatói felelősség-biztosítás díjai:</vt:lpstr>
      <vt:lpstr>65. dia</vt:lpstr>
      <vt:lpstr>66. dia</vt:lpstr>
      <vt:lpstr>Köszönöm a figyelmet!</vt:lpstr>
    </vt:vector>
  </TitlesOfParts>
  <Company>AHBRT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presentation Optional second line</dc:title>
  <dc:subject>Thema</dc:subject>
  <dc:creator>Major Katalin</dc:creator>
  <dc:description/>
  <cp:lastModifiedBy>edaniel</cp:lastModifiedBy>
  <cp:revision>592</cp:revision>
  <cp:lastPrinted>2007-05-29T05:58:33Z</cp:lastPrinted>
  <dcterms:created xsi:type="dcterms:W3CDTF">2005-09-29T09:27:45Z</dcterms:created>
  <dcterms:modified xsi:type="dcterms:W3CDTF">2013-06-27T14:15:55Z</dcterms:modified>
</cp:coreProperties>
</file>