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16" r:id="rId2"/>
    <p:sldId id="676" r:id="rId3"/>
    <p:sldId id="655" r:id="rId4"/>
    <p:sldId id="677" r:id="rId5"/>
    <p:sldId id="656" r:id="rId6"/>
    <p:sldId id="657" r:id="rId7"/>
    <p:sldId id="666" r:id="rId8"/>
    <p:sldId id="668" r:id="rId9"/>
    <p:sldId id="675" r:id="rId10"/>
    <p:sldId id="669" r:id="rId11"/>
    <p:sldId id="670" r:id="rId12"/>
    <p:sldId id="667" r:id="rId13"/>
    <p:sldId id="623" r:id="rId14"/>
    <p:sldId id="678" r:id="rId15"/>
    <p:sldId id="645" r:id="rId16"/>
    <p:sldId id="434" r:id="rId17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30000"/>
      </a:spcAft>
      <a:buClr>
        <a:schemeClr val="accent1"/>
      </a:buClr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C6D"/>
    <a:srgbClr val="FFFDA3"/>
    <a:srgbClr val="FFFC85"/>
    <a:srgbClr val="FFFEC1"/>
    <a:srgbClr val="F1701A"/>
    <a:srgbClr val="A50034"/>
    <a:srgbClr val="00677F"/>
    <a:srgbClr val="862633"/>
    <a:srgbClr val="009CA6"/>
    <a:srgbClr val="A07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1" autoAdjust="0"/>
    <p:restoredTop sz="94793" autoAdjust="0"/>
  </p:normalViewPr>
  <p:slideViewPr>
    <p:cSldViewPr snapToGrid="0" snapToObjects="1">
      <p:cViewPr>
        <p:scale>
          <a:sx n="80" d="100"/>
          <a:sy n="80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11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B5470A1D-E42F-41F1-8F7D-D3D88324E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t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77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l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5" tIns="45158" rIns="90315" bIns="45158" numCol="1" anchor="b" anchorCtr="0" compatLnSpc="1">
            <a:prstTxWarp prst="textNoShape">
              <a:avLst/>
            </a:prstTxWarp>
          </a:bodyPr>
          <a:lstStyle>
            <a:lvl1pPr algn="r" defTabSz="903288">
              <a:spcAft>
                <a:spcPct val="0"/>
              </a:spcAft>
              <a:buClrTx/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5CCD8F18-5112-469B-960D-BA44E9D51E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30000"/>
      </a:spcAft>
      <a:tabLst>
        <a:tab pos="195263" algn="l"/>
      </a:tabLst>
      <a:defRPr kern="1200">
        <a:solidFill>
          <a:schemeClr val="accent1"/>
        </a:solidFill>
        <a:latin typeface="Arial" pitchFamily="34" charset="0"/>
        <a:ea typeface="+mn-ea"/>
        <a:cs typeface="+mn-cs"/>
      </a:defRPr>
    </a:lvl1pPr>
    <a:lvl2pPr marL="1588" algn="l" rtl="0" eaLnBrk="0" fontAlgn="base" hangingPunct="0">
      <a:spcBef>
        <a:spcPct val="0"/>
      </a:spcBef>
      <a:spcAft>
        <a:spcPct val="30000"/>
      </a:spcAft>
      <a:buFont typeface="Wingdings" pitchFamily="2" charset="2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92088" indent="-188913" algn="l" rtl="0" eaLnBrk="0" fontAlgn="base" hangingPunct="0">
      <a:spcBef>
        <a:spcPct val="0"/>
      </a:spcBef>
      <a:spcAft>
        <a:spcPct val="30000"/>
      </a:spcAft>
      <a:buClr>
        <a:schemeClr val="accent1"/>
      </a:buClr>
      <a:buFont typeface="Wingdings" pitchFamily="2" charset="2"/>
      <a:buChar char="§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84175" indent="-1905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74675" indent="-177800" algn="l" rtl="0" eaLnBrk="0" fontAlgn="base" hangingPunct="0">
      <a:spcBef>
        <a:spcPct val="0"/>
      </a:spcBef>
      <a:spcAft>
        <a:spcPct val="30000"/>
      </a:spcAft>
      <a:buClr>
        <a:schemeClr val="accent1"/>
      </a:buClr>
      <a:buChar char="-"/>
      <a:tabLst>
        <a:tab pos="195263" algn="l"/>
      </a:tabLs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7CC63-3354-4A1D-8D2F-D3A37F61230D}" type="slidenum">
              <a:rPr lang="de-DE" smtClean="0">
                <a:latin typeface="Arial" charset="0"/>
              </a:rPr>
              <a:pPr/>
              <a:t>1</a:t>
            </a:fld>
            <a:endParaRPr lang="de-DE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3E0E6-391D-40E7-930A-934C0475E2D4}" type="slidenum">
              <a:rPr lang="de-DE" smtClean="0">
                <a:latin typeface="Arial" charset="0"/>
              </a:rPr>
              <a:pPr/>
              <a:t>16</a:t>
            </a:fld>
            <a:endParaRPr lang="de-DE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5" tIns="45158" rIns="90315" bIns="45158" anchor="b"/>
          <a:lstStyle/>
          <a:p>
            <a:pPr algn="r" defTabSz="903288">
              <a:spcAft>
                <a:spcPct val="0"/>
              </a:spcAft>
              <a:buClrTx/>
              <a:buFontTx/>
              <a:buNone/>
            </a:pPr>
            <a:fld id="{DB34DA97-DCE8-4F6B-BACF-C4BBE9463C27}" type="slidenum">
              <a:rPr lang="de-DE" sz="1200" b="0"/>
              <a:pPr algn="r" defTabSz="903288"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5" tIns="45158" rIns="90315" bIns="45158" anchor="b"/>
          <a:lstStyle/>
          <a:p>
            <a:pPr algn="r" defTabSz="903288">
              <a:spcAft>
                <a:spcPct val="0"/>
              </a:spcAft>
              <a:buClrTx/>
              <a:buFontTx/>
              <a:buNone/>
            </a:pPr>
            <a:fld id="{9AC79B5E-73A5-4CF0-A00F-EEA737F23E31}" type="slidenum">
              <a:rPr lang="de-DE" sz="1200" b="0"/>
              <a:pPr algn="r" defTabSz="903288"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de-DE" sz="1200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charset="0"/>
            </a:endParaRP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A457F-7D38-4781-965B-399F9E94DB3D}" type="slidenum">
              <a:rPr lang="de-DE" smtClean="0">
                <a:latin typeface="Arial" charset="0"/>
              </a:rPr>
              <a:pPr/>
              <a:t>9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42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23825" y="123825"/>
            <a:ext cx="8886825" cy="596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pitchFamily="34" charset="0"/>
            </a:endParaRP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631825" y="682625"/>
            <a:ext cx="3686175" cy="3657600"/>
          </a:xfrm>
          <a:custGeom>
            <a:avLst/>
            <a:gdLst/>
            <a:ahLst/>
            <a:cxnLst>
              <a:cxn ang="0">
                <a:pos x="0" y="2304"/>
              </a:cxn>
              <a:cxn ang="0">
                <a:pos x="2010" y="2304"/>
              </a:cxn>
              <a:cxn ang="0">
                <a:pos x="2322" y="1992"/>
              </a:cxn>
              <a:cxn ang="0">
                <a:pos x="2322" y="0"/>
              </a:cxn>
              <a:cxn ang="0">
                <a:pos x="0" y="0"/>
              </a:cxn>
              <a:cxn ang="0">
                <a:pos x="0" y="2304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34" charset="0"/>
            </a:endParaRPr>
          </a:p>
        </p:txBody>
      </p:sp>
      <p:pic>
        <p:nvPicPr>
          <p:cNvPr id="7" name="Bild 8" descr="AZ_Logo_RGB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768350"/>
            <a:ext cx="3598863" cy="2009775"/>
          </a:xfrm>
          <a:ln w="6350"/>
        </p:spPr>
        <p:txBody>
          <a:bodyPr lIns="162000" tIns="46800" rIns="90000" bIns="82800"/>
          <a:lstStyle>
            <a:lvl1pPr defTabSz="914400" eaLnBrk="1" hangingPunct="1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3654425"/>
            <a:ext cx="3171825" cy="546100"/>
          </a:xfrm>
          <a:ln w="6350"/>
        </p:spPr>
        <p:txBody>
          <a:bodyPr lIns="162000" tIns="46800" rIns="90000" bIns="10800" anchor="b">
            <a:spAutoFit/>
          </a:bodyPr>
          <a:lstStyle>
            <a:lvl1pPr eaLnBrk="1" hangingPunct="1">
              <a:spcAft>
                <a:spcPct val="0"/>
              </a:spcAft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4938" y="611188"/>
            <a:ext cx="2012950" cy="5387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11188"/>
            <a:ext cx="5888038" cy="5387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6264275" cy="685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68313" y="1371600"/>
            <a:ext cx="4027487" cy="4794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27488" cy="47942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08725"/>
            <a:ext cx="2122487" cy="5492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580063" y="6308725"/>
            <a:ext cx="3095625" cy="5492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D6862F-5425-4197-B93A-4B680F0FC4F8}" type="slidenum">
              <a:rPr lang="hu-HU"/>
              <a:pPr>
                <a:defRPr/>
              </a:pPr>
              <a:t>‹#›</a:t>
            </a:fld>
            <a:r>
              <a:rPr lang="hu-HU"/>
              <a:t>Allianz Cégmester Vállalkozásbiztosítás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363663"/>
            <a:ext cx="39497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1363663"/>
            <a:ext cx="3951288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44500" y="611188"/>
            <a:ext cx="67849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4500" y="1363663"/>
            <a:ext cx="80533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Group 15"/>
          <p:cNvGrpSpPr>
            <a:grpSpLocks/>
          </p:cNvGrpSpPr>
          <p:nvPr/>
        </p:nvGrpSpPr>
        <p:grpSpPr bwMode="auto">
          <a:xfrm>
            <a:off x="7140575" y="93663"/>
            <a:ext cx="1781175" cy="658812"/>
            <a:chOff x="4350" y="3617"/>
            <a:chExt cx="1122" cy="415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 b="0">
                <a:latin typeface="Arial" pitchFamily="34" charset="0"/>
              </a:endParaRPr>
            </a:p>
          </p:txBody>
        </p:sp>
        <p:pic>
          <p:nvPicPr>
            <p:cNvPr id="1031" name="Picture 17" descr="Log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8302625" y="6491288"/>
            <a:ext cx="466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Aft>
                <a:spcPct val="0"/>
              </a:spcAft>
              <a:buClrTx/>
              <a:buFontTx/>
              <a:buNone/>
              <a:defRPr/>
            </a:pPr>
            <a:fld id="{3789D6DA-CC3F-46BC-BB8A-504DA06C4FC1}" type="slidenum">
              <a:rPr lang="de-DE" sz="800" b="0">
                <a:latin typeface="Arial" pitchFamily="34" charset="0"/>
              </a:rPr>
              <a:pPr algn="r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de-DE" sz="800" b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2" r:id="rId12"/>
  </p:sldLayoutIdLst>
  <p:hf sldNum="0" hdr="0" ftr="0"/>
  <p:txStyles>
    <p:titleStyle>
      <a:lvl1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2pPr>
      <a:lvl3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3pPr>
      <a:lvl4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4pPr>
      <a:lvl5pPr algn="l" defTabSz="784225" rtl="0" eaLnBrk="0" fontAlgn="base" hangingPunct="0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5pPr>
      <a:lvl6pPr marL="4572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6pPr>
      <a:lvl7pPr marL="9144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7pPr>
      <a:lvl8pPr marL="13716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8pPr>
      <a:lvl9pPr marL="1828800" algn="l" defTabSz="784225" rtl="0" eaLnBrk="1" fontAlgn="base" hangingPunct="1">
        <a:spcBef>
          <a:spcPct val="0"/>
        </a:spcBef>
        <a:spcAft>
          <a:spcPct val="30000"/>
        </a:spcAft>
        <a:defRPr sz="22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tabLst>
          <a:tab pos="195263" algn="l"/>
        </a:tabLst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tabLst>
          <a:tab pos="195263" algn="l"/>
        </a:tabLst>
        <a:defRPr>
          <a:solidFill>
            <a:schemeClr val="tx1"/>
          </a:solidFill>
          <a:latin typeface="+mn-lt"/>
        </a:defRPr>
      </a:lvl2pPr>
      <a:lvl3pPr marL="192088" indent="-188913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Wingdings" pitchFamily="2" charset="2"/>
        <a:buChar char="§"/>
        <a:tabLst>
          <a:tab pos="195263" algn="l"/>
        </a:tabLst>
        <a:defRPr>
          <a:solidFill>
            <a:schemeClr val="tx1"/>
          </a:solidFill>
          <a:latin typeface="+mn-lt"/>
        </a:defRPr>
      </a:lvl3pPr>
      <a:lvl4pPr marL="384175" indent="-1905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4pPr>
      <a:lvl5pPr marL="574675" indent="-177800" algn="l" rtl="0" eaLnBrk="0" fontAlgn="base" hangingPunct="0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5pPr>
      <a:lvl6pPr marL="10318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6pPr>
      <a:lvl7pPr marL="14890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7pPr>
      <a:lvl8pPr marL="19462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8pPr>
      <a:lvl9pPr marL="2403475" indent="-17780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Char char="-"/>
        <a:tabLst>
          <a:tab pos="19526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58866" y="742950"/>
            <a:ext cx="3876675" cy="3547185"/>
          </a:xfrm>
          <a:noFill/>
          <a:ln w="9525"/>
        </p:spPr>
        <p:txBody>
          <a:bodyPr/>
          <a:lstStyle/>
          <a:p>
            <a:pPr>
              <a:spcAft>
                <a:spcPct val="0"/>
              </a:spcAft>
            </a:pPr>
            <a:r>
              <a:rPr lang="hu-HU" sz="3000" dirty="0" smtClean="0"/>
              <a:t>KKV – változások, akciók, lehetőségek</a:t>
            </a:r>
            <a:br>
              <a:rPr lang="hu-HU" sz="30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1800" dirty="0" smtClean="0"/>
              <a:t>2013. október 28.</a:t>
            </a:r>
          </a:p>
        </p:txBody>
      </p:sp>
      <p:pic>
        <p:nvPicPr>
          <p:cNvPr id="3" name="Kép 2" descr="Yellow_Umbrella_Amon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654" y="2045006"/>
            <a:ext cx="1869980" cy="160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565900" cy="677863"/>
          </a:xfrm>
        </p:spPr>
        <p:txBody>
          <a:bodyPr/>
          <a:lstStyle/>
          <a:p>
            <a:r>
              <a:rPr lang="hu-HU" sz="2400" smtClean="0"/>
              <a:t>Egészségügyi szolgáltatók felelősségbiztosítása</a:t>
            </a:r>
            <a:br>
              <a:rPr lang="hu-HU" sz="2400" smtClean="0"/>
            </a:br>
            <a:r>
              <a:rPr lang="hu-HU" sz="2000" smtClean="0"/>
              <a:t>Allianz Orvosi Assistance</a:t>
            </a:r>
            <a:endParaRPr lang="hu-HU" sz="280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750" y="1736725"/>
          <a:ext cx="8147050" cy="4288790"/>
        </p:xfrm>
        <a:graphic>
          <a:graphicData uri="http://schemas.openxmlformats.org/drawingml/2006/table">
            <a:tbl>
              <a:tblPr/>
              <a:tblGrid>
                <a:gridCol w="6089650"/>
                <a:gridCol w="2057400"/>
              </a:tblGrid>
              <a:tr h="1606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Orvosi segítségnyújtás a külföldi tartózkodás idejére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(választható többletfedezet) a biztosított igénye szerint a vele jogviszonyban álló személyek (továbbiakban: páciens) részére személyenként fizetendő pótdíj ellenében biztosítási időszakonként egy alkalommal, maximum egy hónapos időtartamra szólóan hozzáférés biztosítása az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Allianz 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Patient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Care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Service 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rendszeréhez, amelynek keretében a szolgáltató az alábbi egészségügyi krízisszolgáltatásokat nyújtja: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MedInfo Vonal: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24 órában elérhető információs vonal orvosi készítményekről, egészségügyi intézményekről, azok elérhetőségeiről, és nyitva tartásáról, stb.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inf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. szolgáltatás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Orvosi hazaszállíttatás: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külföldön nem orvosolható egészségügyi szükséghelyzet esetén a biztosított páciensének egészségügyi személyzet kíséretében Magyarországra történő hazaszállításának megszervezése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500 €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Tolmácssegély: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a hét minden napján a nap 24 órájában elérhető sürgősségi tolmácsszolgálat biztosítása annak érdekében, hogy a biztosított páciense kommunikálhasson az őt ellátó idegen nyelvű (angol, német, magyar, szerb, horvát, román) egészségügyi személyzettel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szolgáltatás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2307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 rot="487834">
            <a:off x="4043363" y="903288"/>
            <a:ext cx="2767012" cy="536575"/>
          </a:xfrm>
          <a:prstGeom prst="rect">
            <a:avLst/>
          </a:prstGeom>
          <a:solidFill>
            <a:srgbClr val="F1701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díja van!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565900" cy="677863"/>
          </a:xfrm>
        </p:spPr>
        <p:txBody>
          <a:bodyPr/>
          <a:lstStyle/>
          <a:p>
            <a:r>
              <a:rPr lang="hu-HU" sz="2400" smtClean="0"/>
              <a:t>Egészségügyi szolgáltatók felelősségbiztosítása</a:t>
            </a:r>
            <a:br>
              <a:rPr lang="hu-HU" sz="2400" smtClean="0"/>
            </a:br>
            <a:r>
              <a:rPr lang="hu-HU" sz="2000" smtClean="0"/>
              <a:t>Allianz Orvosi Assistance</a:t>
            </a:r>
            <a:endParaRPr lang="hu-HU" sz="280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750" y="2219325"/>
          <a:ext cx="8147050" cy="3413760"/>
        </p:xfrm>
        <a:graphic>
          <a:graphicData uri="http://schemas.openxmlformats.org/drawingml/2006/table">
            <a:tbl>
              <a:tblPr/>
              <a:tblGrid>
                <a:gridCol w="5970588"/>
                <a:gridCol w="2176462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Közeli hozzátartozó kiutaztatása: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a biztosított páciensének balesetből vagy súlyos betegségből eredő 3 napot meghaladó kórházi kezelése esetén a páciens közeli hozzátartozóinak távolsági tömegközlekedési eszközzel történő kiutazásának és hazatérésének megszervezése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150 €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Közeli hozzátartozó hazautaztatása: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amennyiben a biztosított páciense külföldi tartózkodása során balesetből vagy egészségügyi szükséghelyzetből adódóan kórházba kerül, és fekvőbeteg ellátással megvalósuló kezelése várhatóan 3 napot meghaladja a biztosító igény szerint megszervezi a biztosított páciensével együtt utazó családtagok távolsági tömegközlekedési eszközzel történő hazautaztatását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150 €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1508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Otthonápolás: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a biztosított páciensének műtétből, vagy balesetből eredő 3 napot meghaladó kórházi kezelését követően otthonában legfeljebb 7 napig a biztosító megszervezi az ápolását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9.000 Ft/nap, külföldön 30 €/nap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3329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 rot="487834">
            <a:off x="4043363" y="1260475"/>
            <a:ext cx="2767012" cy="534988"/>
          </a:xfrm>
          <a:prstGeom prst="rect">
            <a:avLst/>
          </a:prstGeom>
          <a:solidFill>
            <a:srgbClr val="F1701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díja van!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39750" y="1063625"/>
          <a:ext cx="8147050" cy="5756910"/>
        </p:xfrm>
        <a:graphic>
          <a:graphicData uri="http://schemas.openxmlformats.org/drawingml/2006/table">
            <a:tbl>
              <a:tblPr/>
              <a:tblGrid>
                <a:gridCol w="6437313"/>
                <a:gridCol w="1709737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Vontatás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biztosított tehergépjármű mentésének és vontatásának a káresemény helyszínéről a javítóműhelybe történő megszervezése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145.000 Ft, külföldön 500 €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Helyszíni javítás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biztosított tehergépjármű helyszíni javításának megszervezése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145.000 Ft, külföldön 500 €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*Szállás a bajbajutott fuvarszemélyzet részére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kizárólag 1 fő elszállásolásának megszervezése az autómentő megérkezéséig. A szállásköltségre vonatkozó térítés maximális összege az igénybevett éjszakák számtól független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145.000 Ft, külföldön 500 €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*</a:t>
                      </a:r>
                      <a:r>
                        <a:rPr kumimoji="0" 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Taxiszolgálat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a bajbajutott fuvarszemélyzet részére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taxival történő utazás megszervezése a legközelebbi szállítmányozási vagy tömegközlekedési csomópontig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30.000 Ft, külföldön 100 €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*Tömegközlekedés a bajbajutott fuvarszemélyzet részére</a:t>
                      </a: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kizárólag 1 fő gyorsvonat másodosztályán, vagy távolsági autóbuszon történő utazásának megszervezése a fuvarozó székhelyére vagy a legközelebbi szállítmányozási csomópontig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145.000 Ft, külföldön 500 €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Transzfer (TPU) - közlekedés a bajbajutott fuvarszemélyzet részére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– kizárólag 1 fő utazásának megszervezése a legközelebbi szállítmányozási-, taxi- vagy tömegközlekedési csomópontig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Belföldön 85.000 Ft, külföldön 300 €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Tolmácsszolgálat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krízishelyzet esetén sürgősségi tolmácsszolgálat telefonon keresztül, az alábbi nyelveken: angol, német, szerb, horvát, szlovén, román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szolgáltatás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*a felsorolt szolgáltatások közül, csak az egyik választható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1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251575" cy="677863"/>
          </a:xfrm>
        </p:spPr>
        <p:txBody>
          <a:bodyPr/>
          <a:lstStyle/>
          <a:p>
            <a:r>
              <a:rPr lang="hu-HU" sz="2400" smtClean="0"/>
              <a:t>BÁF és CMR fuvarozói felelősségbiztosítások</a:t>
            </a:r>
            <a:br>
              <a:rPr lang="hu-HU" sz="2400" smtClean="0"/>
            </a:br>
            <a:r>
              <a:rPr lang="hu-HU" sz="2000" smtClean="0"/>
              <a:t>Allianz Árufuvarozói Assistance</a:t>
            </a:r>
            <a:endParaRPr lang="hu-HU" sz="2800" smtClean="0"/>
          </a:p>
        </p:txBody>
      </p:sp>
      <p:pic>
        <p:nvPicPr>
          <p:cNvPr id="15392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310063" y="595313"/>
            <a:ext cx="2767012" cy="534987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 nélkül!</a:t>
            </a:r>
          </a:p>
        </p:txBody>
      </p:sp>
      <p:pic>
        <p:nvPicPr>
          <p:cNvPr id="7" name="Kép 6" descr="gold-star-graphic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2888456"/>
            <a:ext cx="1964794" cy="1473598"/>
          </a:xfrm>
          <a:prstGeom prst="rect">
            <a:avLst/>
          </a:prstGeom>
        </p:spPr>
      </p:pic>
      <p:pic>
        <p:nvPicPr>
          <p:cNvPr id="8" name="Kép 7" descr="gold-star-graphic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528" y="2888456"/>
            <a:ext cx="1964794" cy="1473598"/>
          </a:xfrm>
          <a:prstGeom prst="rect">
            <a:avLst/>
          </a:prstGeom>
        </p:spPr>
      </p:pic>
      <p:pic>
        <p:nvPicPr>
          <p:cNvPr id="9" name="Kép 8" descr="gold-star-graphic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7882" y="2888456"/>
            <a:ext cx="1964794" cy="1473598"/>
          </a:xfrm>
          <a:prstGeom prst="rect">
            <a:avLst/>
          </a:prstGeom>
        </p:spPr>
      </p:pic>
      <p:pic>
        <p:nvPicPr>
          <p:cNvPr id="11" name="Kép 10" descr="gold-star-graphic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7532" y="2888456"/>
            <a:ext cx="1964794" cy="1473598"/>
          </a:xfrm>
          <a:prstGeom prst="rect">
            <a:avLst/>
          </a:prstGeom>
        </p:spPr>
      </p:pic>
      <p:pic>
        <p:nvPicPr>
          <p:cNvPr id="10" name="Kép 9" descr="gold-star-graphic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3631" y="2888456"/>
            <a:ext cx="1964794" cy="14735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" presetClass="exit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2" presetClass="exit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 l="11340" t="11375" r="9085" b="6740"/>
          <a:stretch>
            <a:fillRect/>
          </a:stretch>
        </p:blipFill>
        <p:spPr bwMode="gray">
          <a:xfrm>
            <a:off x="311150" y="1025525"/>
            <a:ext cx="8516938" cy="54784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2295525" y="3265488"/>
            <a:ext cx="3209925" cy="3381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WWW.TEAORSZAMOK.HU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404813"/>
            <a:ext cx="6264275" cy="64611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hu-HU" sz="2000" dirty="0" smtClean="0"/>
              <a:t>AVV 2.0</a:t>
            </a:r>
            <a:br>
              <a:rPr lang="hu-HU" sz="2000" dirty="0" smtClean="0"/>
            </a:br>
            <a:r>
              <a:rPr lang="hu-HU" sz="2000" dirty="0" smtClean="0"/>
              <a:t>könnyebben használható felületek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404813"/>
            <a:ext cx="6264275" cy="64611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hu-HU" sz="2000" dirty="0" smtClean="0"/>
              <a:t>ACV – </a:t>
            </a:r>
            <a:r>
              <a:rPr lang="hu-HU" sz="2000" dirty="0" err="1" smtClean="0"/>
              <a:t>allianz.hu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err="1" smtClean="0"/>
              <a:t>perszonalizált</a:t>
            </a:r>
            <a:r>
              <a:rPr lang="hu-HU" sz="2000" dirty="0" smtClean="0"/>
              <a:t>, könnyebben használható felületek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050925"/>
            <a:ext cx="5246688" cy="34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525" y="2247900"/>
            <a:ext cx="7124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5156200" y="1485900"/>
            <a:ext cx="2968625" cy="5810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Már 200 milliói árbevételig, akár </a:t>
            </a:r>
            <a:r>
              <a:rPr lang="hu-HU" dirty="0" err="1" smtClean="0">
                <a:solidFill>
                  <a:schemeClr val="bg1"/>
                </a:solidFill>
              </a:rPr>
              <a:t>all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risk-kel</a:t>
            </a:r>
            <a:r>
              <a:rPr lang="hu-HU" dirty="0" smtClean="0">
                <a:solidFill>
                  <a:schemeClr val="bg1"/>
                </a:solidFill>
              </a:rPr>
              <a:t>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341313" y="349250"/>
            <a:ext cx="8370887" cy="685800"/>
          </a:xfrm>
        </p:spPr>
        <p:txBody>
          <a:bodyPr/>
          <a:lstStyle/>
          <a:p>
            <a:r>
              <a:rPr lang="hu-HU" sz="2800" smtClean="0"/>
              <a:t>További információk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830263"/>
            <a:ext cx="4867275" cy="1533525"/>
          </a:xfrm>
          <a:noFill/>
        </p:spPr>
        <p:txBody>
          <a:bodyPr/>
          <a:lstStyle/>
          <a:p>
            <a:pPr marL="0" indent="0">
              <a:spcAft>
                <a:spcPct val="0"/>
              </a:spcAft>
              <a:tabLst/>
            </a:pPr>
            <a:r>
              <a:rPr lang="hu-HU" sz="2200" dirty="0" smtClean="0"/>
              <a:t>Személyesen:</a:t>
            </a:r>
          </a:p>
          <a:p>
            <a:pPr marL="0" indent="0">
              <a:spcAft>
                <a:spcPts val="1200"/>
              </a:spcAft>
              <a:tabLst/>
            </a:pPr>
            <a:r>
              <a:rPr lang="hu-HU" sz="2200" dirty="0" smtClean="0"/>
              <a:t>Értékesítési tanácsadó</a:t>
            </a:r>
          </a:p>
          <a:p>
            <a:pPr marL="0" indent="0">
              <a:spcAft>
                <a:spcPct val="0"/>
              </a:spcAft>
              <a:tabLst/>
            </a:pPr>
            <a:r>
              <a:rPr lang="hu-HU" sz="2200" dirty="0" smtClean="0"/>
              <a:t>Interneten: Allianz Közvetítői Portál</a:t>
            </a:r>
          </a:p>
          <a:p>
            <a:pPr marL="0" indent="0">
              <a:spcAft>
                <a:spcPct val="0"/>
              </a:spcAft>
              <a:tabLst/>
            </a:pPr>
            <a:endParaRPr lang="hu-HU" sz="22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gray">
          <a:xfrm>
            <a:off x="5037138" y="830263"/>
            <a:ext cx="34718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000" rIns="0" bIns="0"/>
          <a:lstStyle/>
          <a:p>
            <a:pPr algn="l" eaLnBrk="0" hangingPunct="0">
              <a:spcAft>
                <a:spcPct val="0"/>
              </a:spcAft>
              <a:buClrTx/>
              <a:buFontTx/>
              <a:buNone/>
              <a:defRPr/>
            </a:pPr>
            <a:r>
              <a:rPr lang="hu-HU" sz="2200" b="0" kern="0" dirty="0">
                <a:solidFill>
                  <a:schemeClr val="accent1"/>
                </a:solidFill>
                <a:latin typeface="+mn-lt"/>
              </a:rPr>
              <a:t>Telefonon (alkuszi </a:t>
            </a:r>
            <a:r>
              <a:rPr lang="hu-HU" sz="2200" b="0" kern="0" dirty="0" err="1">
                <a:solidFill>
                  <a:schemeClr val="accent1"/>
                </a:solidFill>
                <a:latin typeface="+mn-lt"/>
              </a:rPr>
              <a:t>call</a:t>
            </a:r>
            <a:r>
              <a:rPr lang="hu-HU" sz="2200" b="0" kern="0" dirty="0">
                <a:solidFill>
                  <a:schemeClr val="accent1"/>
                </a:solidFill>
                <a:latin typeface="+mn-lt"/>
              </a:rPr>
              <a:t>):</a:t>
            </a:r>
          </a:p>
          <a:p>
            <a:pPr algn="l" eaLnBrk="0" hangingPunct="0">
              <a:spcAft>
                <a:spcPct val="0"/>
              </a:spcAft>
              <a:buClrTx/>
              <a:buFontTx/>
              <a:buNone/>
              <a:defRPr/>
            </a:pPr>
            <a:r>
              <a:rPr lang="hu-HU" sz="2200" b="0" kern="0" dirty="0">
                <a:solidFill>
                  <a:schemeClr val="accent1"/>
                </a:solidFill>
                <a:latin typeface="+mn-lt"/>
              </a:rPr>
              <a:t>30/344-0010, 1/237-2344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814"/>
          <a:stretch>
            <a:fillRect/>
          </a:stretch>
        </p:blipFill>
        <p:spPr bwMode="auto">
          <a:xfrm>
            <a:off x="611768" y="2181225"/>
            <a:ext cx="7817174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zis 8"/>
          <p:cNvSpPr/>
          <p:nvPr/>
        </p:nvSpPr>
        <p:spPr bwMode="auto">
          <a:xfrm>
            <a:off x="938955" y="2105025"/>
            <a:ext cx="2717800" cy="34289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hu-HU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50800" algn="ctr" rotWithShape="0">
                    <a:srgbClr val="000000">
                      <a:alpha val="0"/>
                    </a:srgbClr>
                  </a:outerShdw>
                </a:effectLst>
                <a:latin typeface="Arial" pitchFamily="34" charset="0"/>
              </a:rPr>
              <a:t>Allianz Közvetítői Portál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dist="50800" algn="ctr" rotWithShape="0">
                  <a:srgbClr val="000000">
                    <a:alpha val="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49288" y="844551"/>
            <a:ext cx="3598862" cy="1608137"/>
          </a:xfrm>
          <a:noFill/>
          <a:ln w="9525"/>
        </p:spPr>
        <p:txBody>
          <a:bodyPr/>
          <a:lstStyle/>
          <a:p>
            <a:r>
              <a:rPr lang="hu-HU" sz="4800" dirty="0" smtClean="0"/>
              <a:t>Köszönöm a figyelmet!</a:t>
            </a:r>
            <a:endParaRPr lang="en-US" sz="4800" dirty="0" smtClean="0"/>
          </a:p>
        </p:txBody>
      </p:sp>
      <p:sp>
        <p:nvSpPr>
          <p:cNvPr id="20483" name="Rectangle 18"/>
          <p:cNvSpPr>
            <a:spLocks noChangeArrowheads="1"/>
          </p:cNvSpPr>
          <p:nvPr/>
        </p:nvSpPr>
        <p:spPr bwMode="gray">
          <a:xfrm>
            <a:off x="649288" y="2595563"/>
            <a:ext cx="3679825" cy="8905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162000" tIns="190800" rIns="90000" bIns="10800"/>
          <a:lstStyle/>
          <a:p>
            <a:pPr algn="l">
              <a:buClrTx/>
            </a:pPr>
            <a:endParaRPr lang="en-US" sz="2000">
              <a:solidFill>
                <a:srgbClr val="A50034"/>
              </a:solidFill>
            </a:endParaRPr>
          </a:p>
        </p:txBody>
      </p:sp>
      <p:pic>
        <p:nvPicPr>
          <p:cNvPr id="4" name="Kép 3" descr="zebra02.jpg"/>
          <p:cNvPicPr>
            <a:picLocks noChangeAspect="1"/>
          </p:cNvPicPr>
          <p:nvPr/>
        </p:nvPicPr>
        <p:blipFill>
          <a:blip r:embed="rId3" cstate="print"/>
          <a:srcRect t="16830" r="1143" b="-960"/>
          <a:stretch>
            <a:fillRect/>
          </a:stretch>
        </p:blipFill>
        <p:spPr>
          <a:xfrm>
            <a:off x="1339694" y="2575749"/>
            <a:ext cx="2155981" cy="1477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7" y="1612900"/>
            <a:ext cx="7078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7" y="1612900"/>
            <a:ext cx="7078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37" y="1620838"/>
            <a:ext cx="707866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539750" y="260350"/>
            <a:ext cx="6875463" cy="677863"/>
          </a:xfrm>
          <a:prstGeom prst="rect">
            <a:avLst/>
          </a:prstGeom>
        </p:spPr>
        <p:txBody>
          <a:bodyPr/>
          <a:lstStyle/>
          <a:p>
            <a:pPr algn="l" defTabSz="784225" eaLnBrk="0" hangingPunct="0">
              <a:buClrTx/>
              <a:buFontTx/>
              <a:buNone/>
              <a:defRPr/>
            </a:pPr>
            <a:r>
              <a:rPr lang="hu-HU" sz="2400" b="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Alkuszi KKV szerzés emelkedése</a:t>
            </a:r>
            <a:endParaRPr lang="hu-HU" sz="28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ép 5" descr="o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387" y="301625"/>
            <a:ext cx="1109663" cy="110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/>
          </p:cNvSpPr>
          <p:nvPr/>
        </p:nvSpPr>
        <p:spPr bwMode="auto">
          <a:xfrm>
            <a:off x="6162677" y="3061494"/>
            <a:ext cx="1400173" cy="1458058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224588" y="3433762"/>
            <a:ext cx="157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b="0" dirty="0">
                <a:solidFill>
                  <a:schemeClr val="bg1"/>
                </a:solidFill>
              </a:rPr>
              <a:t>JUTALÉK-EMELÉS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6166643" y="1239295"/>
            <a:ext cx="1396207" cy="1448341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258719" y="1488532"/>
            <a:ext cx="144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  <a:buFontTx/>
              <a:buNone/>
            </a:pPr>
            <a:r>
              <a:rPr lang="hu-HU" b="0" dirty="0">
                <a:solidFill>
                  <a:schemeClr val="bg1"/>
                </a:solidFill>
              </a:rPr>
              <a:t>ÖNRÉSZ mentes ajánlatok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30300" y="4874833"/>
            <a:ext cx="1460500" cy="1421192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1192213" y="5262632"/>
            <a:ext cx="1644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b="0" dirty="0" err="1" smtClean="0">
                <a:solidFill>
                  <a:schemeClr val="bg1"/>
                </a:solidFill>
              </a:rPr>
              <a:t>TARTAM-kedvezmény</a:t>
            </a:r>
            <a:endParaRPr lang="hu-HU" b="0" dirty="0">
              <a:solidFill>
                <a:schemeClr val="bg1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130300" y="1257301"/>
            <a:ext cx="1460500" cy="1430335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1198563" y="1526632"/>
            <a:ext cx="1544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b="0" dirty="0">
                <a:solidFill>
                  <a:schemeClr val="bg1"/>
                </a:solidFill>
              </a:rPr>
              <a:t>RETRO fedezet ingyenesen</a:t>
            </a:r>
          </a:p>
        </p:txBody>
      </p:sp>
      <p:sp>
        <p:nvSpPr>
          <p:cNvPr id="16" name="Rectangle 28"/>
          <p:cNvSpPr txBox="1">
            <a:spLocks noChangeArrowheads="1"/>
          </p:cNvSpPr>
          <p:nvPr/>
        </p:nvSpPr>
        <p:spPr bwMode="gray">
          <a:xfrm>
            <a:off x="404813" y="312738"/>
            <a:ext cx="5581650" cy="465137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defTabSz="784225">
              <a:buClrTx/>
              <a:buFontTx/>
              <a:buNone/>
              <a:defRPr/>
            </a:pPr>
            <a:r>
              <a:rPr lang="hu-HU" sz="2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Vállalati </a:t>
            </a:r>
            <a:r>
              <a:rPr lang="hu-HU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őszi kampány </a:t>
            </a:r>
            <a:r>
              <a:rPr lang="hu-HU" sz="2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akciók (nov.-dec.) </a:t>
            </a:r>
            <a:endParaRPr lang="de-DE" sz="18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1136651" y="3041650"/>
            <a:ext cx="1463736" cy="1477902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34" name="Text Box 5"/>
          <p:cNvSpPr txBox="1">
            <a:spLocks noChangeArrowheads="1"/>
          </p:cNvSpPr>
          <p:nvPr/>
        </p:nvSpPr>
        <p:spPr bwMode="auto">
          <a:xfrm>
            <a:off x="1174750" y="3290888"/>
            <a:ext cx="1378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ct val="0"/>
              </a:spcAft>
              <a:buClrTx/>
              <a:buFontTx/>
              <a:buNone/>
            </a:pPr>
            <a:r>
              <a:rPr lang="hu-HU" b="0" dirty="0" smtClean="0">
                <a:solidFill>
                  <a:schemeClr val="bg1"/>
                </a:solidFill>
              </a:rPr>
              <a:t>Emelt limitek (BÖ és árbevétel)</a:t>
            </a:r>
            <a:endParaRPr lang="hu-HU" b="0" dirty="0">
              <a:solidFill>
                <a:schemeClr val="bg1"/>
              </a:solidFill>
            </a:endParaRPr>
          </a:p>
        </p:txBody>
      </p:sp>
      <p:sp>
        <p:nvSpPr>
          <p:cNvPr id="6146" name="Freeform 4"/>
          <p:cNvSpPr>
            <a:spLocks/>
          </p:cNvSpPr>
          <p:nvPr/>
        </p:nvSpPr>
        <p:spPr bwMode="auto">
          <a:xfrm>
            <a:off x="6167438" y="4874834"/>
            <a:ext cx="1395412" cy="1421192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36" name="Text Box 5"/>
          <p:cNvSpPr txBox="1">
            <a:spLocks noChangeArrowheads="1"/>
          </p:cNvSpPr>
          <p:nvPr/>
        </p:nvSpPr>
        <p:spPr bwMode="auto">
          <a:xfrm>
            <a:off x="6232525" y="5091550"/>
            <a:ext cx="1162177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Tx/>
              <a:buFontTx/>
              <a:buNone/>
            </a:pPr>
            <a:r>
              <a:rPr lang="hu-HU" dirty="0" smtClean="0">
                <a:solidFill>
                  <a:schemeClr val="bg1"/>
                </a:solidFill>
              </a:rPr>
              <a:t>ISMÉT ÚJ</a:t>
            </a:r>
          </a:p>
          <a:p>
            <a:pPr algn="l">
              <a:buClrTx/>
              <a:buFontTx/>
              <a:buNone/>
            </a:pPr>
            <a:r>
              <a:rPr lang="hu-HU" b="0" dirty="0" err="1" smtClean="0">
                <a:solidFill>
                  <a:schemeClr val="bg1"/>
                </a:solidFill>
              </a:rPr>
              <a:t>tarifális</a:t>
            </a:r>
            <a:r>
              <a:rPr lang="hu-HU" b="0" dirty="0" smtClean="0">
                <a:solidFill>
                  <a:schemeClr val="bg1"/>
                </a:solidFill>
              </a:rPr>
              <a:t> termék!</a:t>
            </a:r>
            <a:endParaRPr lang="hu-HU" b="0" dirty="0">
              <a:solidFill>
                <a:schemeClr val="bg1"/>
              </a:solidFill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3590925" y="4853398"/>
            <a:ext cx="1409701" cy="1442628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138" name="Text Box 5"/>
          <p:cNvSpPr txBox="1">
            <a:spLocks noChangeArrowheads="1"/>
          </p:cNvSpPr>
          <p:nvPr/>
        </p:nvSpPr>
        <p:spPr bwMode="auto">
          <a:xfrm>
            <a:off x="3657600" y="5227796"/>
            <a:ext cx="1503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buClrTx/>
              <a:buFontTx/>
              <a:buNone/>
            </a:pPr>
            <a:r>
              <a:rPr lang="hu-HU" b="0" dirty="0" smtClean="0">
                <a:solidFill>
                  <a:schemeClr val="bg1"/>
                </a:solidFill>
              </a:rPr>
              <a:t>Akciós</a:t>
            </a:r>
          </a:p>
          <a:p>
            <a:pPr algn="l">
              <a:spcAft>
                <a:spcPts val="0"/>
              </a:spcAft>
              <a:buClrTx/>
              <a:buFontTx/>
              <a:buNone/>
            </a:pPr>
            <a:r>
              <a:rPr lang="hu-HU" b="0" dirty="0" smtClean="0">
                <a:solidFill>
                  <a:schemeClr val="bg1"/>
                </a:solidFill>
              </a:rPr>
              <a:t>tarifáló</a:t>
            </a:r>
            <a:endParaRPr lang="hu-HU" b="0" dirty="0">
              <a:solidFill>
                <a:schemeClr val="bg1"/>
              </a:solidFill>
            </a:endParaRPr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3590926" y="1250950"/>
            <a:ext cx="1409699" cy="1446211"/>
          </a:xfrm>
          <a:custGeom>
            <a:avLst/>
            <a:gdLst>
              <a:gd name="T0" fmla="*/ 0 w 1446"/>
              <a:gd name="T1" fmla="*/ 2147483647 h 2310"/>
              <a:gd name="T2" fmla="*/ 2147483647 w 1446"/>
              <a:gd name="T3" fmla="*/ 2147483647 h 2310"/>
              <a:gd name="T4" fmla="*/ 2147483647 w 1446"/>
              <a:gd name="T5" fmla="*/ 2147483647 h 2310"/>
              <a:gd name="T6" fmla="*/ 2147483647 w 1446"/>
              <a:gd name="T7" fmla="*/ 0 h 2310"/>
              <a:gd name="T8" fmla="*/ 0 w 1446"/>
              <a:gd name="T9" fmla="*/ 0 h 2310"/>
              <a:gd name="T10" fmla="*/ 0 w 1446"/>
              <a:gd name="T11" fmla="*/ 2147483647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6"/>
              <a:gd name="T19" fmla="*/ 0 h 2310"/>
              <a:gd name="T20" fmla="*/ 1446 w 1446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6" h="2310">
                <a:moveTo>
                  <a:pt x="0" y="2310"/>
                </a:moveTo>
                <a:lnTo>
                  <a:pt x="1152" y="2310"/>
                </a:lnTo>
                <a:lnTo>
                  <a:pt x="1446" y="2016"/>
                </a:lnTo>
                <a:lnTo>
                  <a:pt x="1446" y="0"/>
                </a:lnTo>
                <a:lnTo>
                  <a:pt x="0" y="0"/>
                </a:lnTo>
                <a:lnTo>
                  <a:pt x="0" y="2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hu-HU" b="0" dirty="0" smtClean="0">
                <a:solidFill>
                  <a:schemeClr val="bg1"/>
                </a:solidFill>
              </a:rPr>
              <a:t>Piacon egyedülálló                Allianz</a:t>
            </a:r>
          </a:p>
          <a:p>
            <a:pPr algn="l">
              <a:spcAft>
                <a:spcPts val="0"/>
              </a:spcAft>
            </a:pPr>
            <a:endParaRPr lang="hu-HU" b="0" dirty="0" smtClean="0">
              <a:solidFill>
                <a:schemeClr val="bg1"/>
              </a:solidFill>
            </a:endParaRPr>
          </a:p>
          <a:p>
            <a:pPr algn="l">
              <a:spcAft>
                <a:spcPts val="0"/>
              </a:spcAft>
            </a:pPr>
            <a:r>
              <a:rPr lang="hu-HU" b="0" dirty="0" smtClean="0">
                <a:solidFill>
                  <a:schemeClr val="bg1"/>
                </a:solidFill>
              </a:rPr>
              <a:t>szolgáltatás</a:t>
            </a:r>
            <a:endParaRPr lang="hu-HU" b="0" dirty="0">
              <a:solidFill>
                <a:schemeClr val="bg1"/>
              </a:solidFill>
            </a:endParaRPr>
          </a:p>
        </p:txBody>
      </p:sp>
      <p:pic>
        <p:nvPicPr>
          <p:cNvPr id="22" name="Kép 21" descr="zebra02.jpg"/>
          <p:cNvPicPr>
            <a:picLocks noChangeAspect="1"/>
          </p:cNvPicPr>
          <p:nvPr/>
        </p:nvPicPr>
        <p:blipFill>
          <a:blip r:embed="rId3" cstate="print"/>
          <a:srcRect t="16830" r="19923" b="-960"/>
          <a:stretch>
            <a:fillRect/>
          </a:stretch>
        </p:blipFill>
        <p:spPr>
          <a:xfrm>
            <a:off x="3563306" y="3041650"/>
            <a:ext cx="1437320" cy="1477902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 rot="18891418">
            <a:off x="7243289" y="4281082"/>
            <a:ext cx="6188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 rot="18857747">
            <a:off x="2242093" y="4274135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 rot="18857747">
            <a:off x="4701908" y="6088238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 rot="18857747">
            <a:off x="7267104" y="6078714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 rot="18857747">
            <a:off x="2272765" y="6079121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 rot="18857747">
            <a:off x="2244188" y="2504808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 rot="18857747">
            <a:off x="4682859" y="2484036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 rot="18857747">
            <a:off x="7263866" y="2452094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 rot="18857747">
            <a:off x="4682859" y="4245559"/>
            <a:ext cx="575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700" r="16328"/>
          <a:stretch>
            <a:fillRect/>
          </a:stretch>
        </p:blipFill>
        <p:spPr bwMode="auto">
          <a:xfrm>
            <a:off x="3667125" y="2024819"/>
            <a:ext cx="114333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0" grpId="0" animBg="1"/>
      <p:bldP spid="6146" grpId="0" animBg="1"/>
      <p:bldP spid="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 txBox="1">
            <a:spLocks noChangeArrowheads="1"/>
          </p:cNvSpPr>
          <p:nvPr/>
        </p:nvSpPr>
        <p:spPr>
          <a:xfrm>
            <a:off x="539750" y="260350"/>
            <a:ext cx="6875463" cy="677863"/>
          </a:xfrm>
          <a:prstGeom prst="rect">
            <a:avLst/>
          </a:prstGeom>
        </p:spPr>
        <p:txBody>
          <a:bodyPr/>
          <a:lstStyle/>
          <a:p>
            <a:pPr algn="l" defTabSz="784225" eaLnBrk="0" hangingPunct="0">
              <a:buClrTx/>
              <a:buFontTx/>
              <a:buNone/>
              <a:defRPr/>
            </a:pPr>
            <a:r>
              <a:rPr lang="hu-HU" sz="2400" b="0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AVV 2.0 </a:t>
            </a:r>
            <a:r>
              <a:rPr lang="hu-HU" sz="2400" b="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változások</a:t>
            </a:r>
            <a:br>
              <a:rPr lang="hu-HU" sz="2400" b="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hu-HU" sz="2000" b="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október/november</a:t>
            </a:r>
            <a:endParaRPr lang="hu-HU" sz="28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Kép 10" descr="mail-34738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938213"/>
            <a:ext cx="5048250" cy="524493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489301" y="4220052"/>
            <a:ext cx="2546645" cy="1849740"/>
          </a:xfrm>
          <a:prstGeom prst="rect">
            <a:avLst/>
          </a:prstGeom>
          <a:solidFill>
            <a:srgbClr val="FFFEC1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hu-HU" dirty="0" smtClean="0">
              <a:latin typeface="Segoe Script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Segoe Script" pitchFamily="34" charset="0"/>
              </a:rPr>
              <a:t>Telephelyi biztosítási összeg</a:t>
            </a:r>
          </a:p>
          <a:p>
            <a:pPr>
              <a:spcAft>
                <a:spcPts val="0"/>
              </a:spcAft>
            </a:pPr>
            <a:r>
              <a:rPr lang="hu-HU" strike="sngStrike" dirty="0" smtClean="0">
                <a:latin typeface="Segoe Script" pitchFamily="34" charset="0"/>
              </a:rPr>
              <a:t>500 millió Ft</a:t>
            </a:r>
          </a:p>
          <a:p>
            <a:pPr>
              <a:spcAft>
                <a:spcPts val="0"/>
              </a:spcAft>
            </a:pPr>
            <a:endParaRPr lang="hu-HU" strike="sngStrike" dirty="0" smtClean="0">
              <a:latin typeface="Segoe Script" pitchFamily="34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Segoe Script" pitchFamily="34" charset="0"/>
              </a:rPr>
              <a:t>600 millió Ft</a:t>
            </a:r>
            <a:endParaRPr lang="hu-HU" sz="2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21328533">
            <a:off x="4375648" y="4182131"/>
            <a:ext cx="2724937" cy="1849740"/>
          </a:xfrm>
          <a:prstGeom prst="rect">
            <a:avLst/>
          </a:prstGeom>
          <a:solidFill>
            <a:srgbClr val="FFFDA3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hu-HU" dirty="0" smtClean="0">
              <a:latin typeface="Segoe Script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Segoe Script" pitchFamily="34" charset="0"/>
              </a:rPr>
              <a:t>Árbevétel</a:t>
            </a:r>
          </a:p>
          <a:p>
            <a:pPr>
              <a:spcAft>
                <a:spcPts val="0"/>
              </a:spcAft>
            </a:pPr>
            <a:r>
              <a:rPr lang="hu-HU" strike="sngStrike" dirty="0" smtClean="0">
                <a:latin typeface="Segoe Script" pitchFamily="34" charset="0"/>
              </a:rPr>
              <a:t>1000 millió Ft</a:t>
            </a:r>
          </a:p>
          <a:p>
            <a:pPr>
              <a:spcAft>
                <a:spcPts val="0"/>
              </a:spcAft>
            </a:pPr>
            <a:endParaRPr lang="hu-HU" strike="sngStrike" dirty="0" smtClean="0">
              <a:latin typeface="Segoe Script" pitchFamily="34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Segoe Script" pitchFamily="34" charset="0"/>
              </a:rPr>
              <a:t>2000 millió Ft</a:t>
            </a:r>
            <a:endParaRPr lang="hu-HU" sz="2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3273" y="4248806"/>
            <a:ext cx="2724937" cy="1418569"/>
          </a:xfrm>
          <a:prstGeom prst="rect">
            <a:avLst/>
          </a:prstGeom>
          <a:solidFill>
            <a:srgbClr val="FFFC6D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hu-HU" dirty="0" smtClean="0">
              <a:latin typeface="Segoe Script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Segoe Script" pitchFamily="34" charset="0"/>
              </a:rPr>
              <a:t>Új tarifális termék</a:t>
            </a:r>
            <a:endParaRPr lang="hu-HU" strike="sngStrike" dirty="0" smtClean="0">
              <a:latin typeface="Segoe Script" pitchFamily="34" charset="0"/>
            </a:endParaRPr>
          </a:p>
          <a:p>
            <a:pPr>
              <a:spcAft>
                <a:spcPts val="0"/>
              </a:spcAft>
            </a:pPr>
            <a:endParaRPr lang="hu-HU" strike="sngStrike" dirty="0" smtClean="0">
              <a:latin typeface="Segoe Script" pitchFamily="34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Segoe Script" pitchFamily="34" charset="0"/>
              </a:rPr>
              <a:t>D&amp;O</a:t>
            </a:r>
            <a:endParaRPr lang="hu-HU" sz="2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198" y="2874003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letölté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1906" y="4455304"/>
            <a:ext cx="1681163" cy="168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28958 -0.3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0278 -0.4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2566 -0.5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 txBox="1">
            <a:spLocks noChangeArrowheads="1"/>
          </p:cNvSpPr>
          <p:nvPr/>
        </p:nvSpPr>
        <p:spPr bwMode="gray">
          <a:xfrm>
            <a:off x="404813" y="312738"/>
            <a:ext cx="4876800" cy="717550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l" defTabSz="784225">
              <a:buClrTx/>
              <a:buFontTx/>
              <a:buNone/>
              <a:defRPr/>
            </a:pPr>
            <a:r>
              <a:rPr lang="hu-HU" sz="2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Kiemelt akciók</a:t>
            </a:r>
          </a:p>
          <a:p>
            <a:pPr algn="l" defTabSz="784225">
              <a:buClrTx/>
              <a:buFontTx/>
              <a:buNone/>
              <a:defRPr/>
            </a:pPr>
            <a:r>
              <a:rPr lang="hu-HU" sz="18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2013.11.01 </a:t>
            </a:r>
            <a:r>
              <a:rPr lang="hu-HU" sz="18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8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2013.12.31</a:t>
            </a:r>
            <a:r>
              <a:rPr lang="hu-HU" sz="18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de-DE" sz="18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428626" y="1524000"/>
          <a:ext cx="8115298" cy="3618049"/>
        </p:xfrm>
        <a:graphic>
          <a:graphicData uri="http://schemas.openxmlformats.org/drawingml/2006/table">
            <a:tbl>
              <a:tblPr/>
              <a:tblGrid>
                <a:gridCol w="1249985"/>
                <a:gridCol w="818005"/>
                <a:gridCol w="781573"/>
                <a:gridCol w="798511"/>
                <a:gridCol w="1076137"/>
                <a:gridCol w="965062"/>
                <a:gridCol w="863961"/>
                <a:gridCol w="781032"/>
                <a:gridCol w="781032"/>
              </a:tblGrid>
              <a:tr h="3302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Intézkedés 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Célzott termékek  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Fuvarozói (CMR, BÁF) 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>
                          <a:solidFill>
                            <a:srgbClr val="FFFFFF"/>
                          </a:solidFill>
                          <a:latin typeface="+mj-lt"/>
                        </a:rPr>
                        <a:t>Tervezői </a:t>
                      </a: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Könyvelői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Hivatalos közbeszerzési tanácsadók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i="0" u="none" strike="noStrike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Rendezvény-szervezői </a:t>
                      </a: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Eü</a:t>
                      </a:r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. </a:t>
                      </a:r>
                      <a:r>
                        <a:rPr lang="hu-HU" sz="1200" b="0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szolg</a:t>
                      </a:r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. 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ACV, AVV+</a:t>
                      </a:r>
                      <a:r>
                        <a:rPr lang="hu-HU" sz="1200" b="0" i="0" u="none" strike="noStrike" noProof="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tari-fális</a:t>
                      </a:r>
                      <a:r>
                        <a:rPr lang="hu-HU" sz="1200" b="0" i="0" u="none" strike="noStrike" baseline="0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**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D&amp;O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363583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Limit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36000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 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smtClean="0">
                          <a:solidFill>
                            <a:srgbClr val="FFFFFF"/>
                          </a:solidFill>
                          <a:latin typeface="+mj-lt"/>
                        </a:rPr>
                        <a:t> Retro </a:t>
                      </a:r>
                      <a:endParaRPr lang="hu-HU" sz="1200" b="0" i="0" u="none" strike="noStrike" noProof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36000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 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Önrész 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36000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 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smtClean="0">
                          <a:solidFill>
                            <a:srgbClr val="FFFFFF"/>
                          </a:solidFill>
                          <a:latin typeface="+mj-lt"/>
                        </a:rPr>
                        <a:t> Tartam </a:t>
                      </a:r>
                      <a:endParaRPr lang="hu-HU" sz="1200" b="0" i="0" u="none" strike="noStrike" noProof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36000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 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1949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Jutalékemelés *</a:t>
                      </a:r>
                      <a:endParaRPr lang="hu-HU" sz="1200" b="0" i="0" u="none" strike="noStrike" noProof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36000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hu-HU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" marR="18000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000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hu-HU" sz="1200" b="0" i="0" u="none" strike="noStrike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*első</a:t>
                      </a:r>
                      <a:r>
                        <a:rPr lang="hu-HU" sz="1200" b="0" i="0" u="none" strike="noStrike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éves jutalék a kampány időszakára, a tarifális új szerződésekre, EM szerint érvényes</a:t>
                      </a:r>
                    </a:p>
                    <a:p>
                      <a:pPr algn="l" rtl="0" fontAlgn="ctr"/>
                      <a:r>
                        <a:rPr lang="hu-HU" sz="1200" b="0" i="0" u="none" strike="noStrike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**kivéve AGV</a:t>
                      </a:r>
                      <a:endParaRPr lang="hu-HU" sz="12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57" marR="7257" marT="725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hu-HU" sz="12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57" marR="7257" marT="725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hu-HU" sz="1200" b="0" i="0" u="none" strike="noStrike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57" marR="7257" marT="725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780" name="Szövegdoboz 9"/>
          <p:cNvSpPr txBox="1">
            <a:spLocks noChangeArrowheads="1"/>
          </p:cNvSpPr>
          <p:nvPr/>
        </p:nvSpPr>
        <p:spPr bwMode="auto">
          <a:xfrm>
            <a:off x="428625" y="5561013"/>
            <a:ext cx="3917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  <a:defRPr/>
            </a:pP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hu-HU" sz="1400" dirty="0">
                <a:ea typeface="Calibri" pitchFamily="34" charset="0"/>
                <a:cs typeface="Calibri" pitchFamily="34" charset="0"/>
              </a:rPr>
              <a:t>Limit: díjtábla eltolása egy fokozattal </a:t>
            </a:r>
            <a:endParaRPr lang="en-US" sz="14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hu-HU" sz="1400" dirty="0" err="1">
                <a:latin typeface="+mj-lt"/>
                <a:ea typeface="Calibri" pitchFamily="34" charset="0"/>
                <a:cs typeface="Calibri" pitchFamily="34" charset="0"/>
              </a:rPr>
              <a:t>Retro</a:t>
            </a: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: 5 év </a:t>
            </a:r>
            <a:r>
              <a:rPr lang="hu-HU" sz="1400" dirty="0" err="1">
                <a:latin typeface="+mj-lt"/>
                <a:ea typeface="Calibri" pitchFamily="34" charset="0"/>
                <a:cs typeface="Calibri" pitchFamily="34" charset="0"/>
              </a:rPr>
              <a:t>retro-fedezet</a:t>
            </a: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díjmentesen</a:t>
            </a:r>
            <a:endParaRPr lang="en-US" sz="14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Önrész: </a:t>
            </a:r>
            <a:r>
              <a:rPr lang="hu-HU" sz="1400" dirty="0" err="1">
                <a:latin typeface="+mj-lt"/>
                <a:ea typeface="Calibri" pitchFamily="34" charset="0"/>
                <a:cs typeface="Calibri" pitchFamily="34" charset="0"/>
              </a:rPr>
              <a:t>önrész</a:t>
            </a: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nélküli ajánlat</a:t>
            </a:r>
            <a:endParaRPr lang="en-US" sz="1400" dirty="0"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781" name="Szövegdoboz 10"/>
          <p:cNvSpPr txBox="1">
            <a:spLocks noChangeArrowheads="1"/>
          </p:cNvSpPr>
          <p:nvPr/>
        </p:nvSpPr>
        <p:spPr bwMode="auto">
          <a:xfrm>
            <a:off x="4249738" y="5561013"/>
            <a:ext cx="4770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  <a:defRPr/>
            </a:pP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Tartam: 3 éves tartamra 10% </a:t>
            </a:r>
            <a:r>
              <a:rPr lang="hu-HU" sz="1400" dirty="0" smtClean="0">
                <a:latin typeface="+mj-lt"/>
                <a:ea typeface="Calibri" pitchFamily="34" charset="0"/>
                <a:cs typeface="Calibri" pitchFamily="34" charset="0"/>
              </a:rPr>
              <a:t>engedmény</a:t>
            </a:r>
            <a:endParaRPr lang="en-US" sz="1400" dirty="0"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Szövegdoboz 10"/>
          <p:cNvSpPr txBox="1">
            <a:spLocks noChangeArrowheads="1"/>
          </p:cNvSpPr>
          <p:nvPr/>
        </p:nvSpPr>
        <p:spPr bwMode="auto">
          <a:xfrm>
            <a:off x="4259262" y="5868790"/>
            <a:ext cx="3894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  <a:defRPr/>
            </a:pPr>
            <a:r>
              <a:rPr lang="hu-HU" sz="1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hu-HU" sz="1400" dirty="0" smtClean="0">
                <a:latin typeface="+mj-lt"/>
                <a:ea typeface="Calibri" pitchFamily="34" charset="0"/>
                <a:cs typeface="Calibri" pitchFamily="34" charset="0"/>
              </a:rPr>
              <a:t>Emelt jutalék: 25%</a:t>
            </a:r>
            <a:endParaRPr lang="en-US" sz="1400" dirty="0"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gray">
          <a:xfrm>
            <a:off x="639763" y="1219200"/>
            <a:ext cx="7942262" cy="504825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spcAft>
                <a:spcPct val="0"/>
              </a:spcAft>
            </a:pPr>
            <a:endParaRPr lang="hu-HU" sz="1800">
              <a:solidFill>
                <a:srgbClr val="FEFFFF"/>
              </a:solidFill>
            </a:endParaRPr>
          </a:p>
        </p:txBody>
      </p:sp>
      <p:sp>
        <p:nvSpPr>
          <p:cNvPr id="9219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251575" cy="677863"/>
          </a:xfrm>
        </p:spPr>
        <p:txBody>
          <a:bodyPr/>
          <a:lstStyle/>
          <a:p>
            <a:r>
              <a:rPr lang="hu-HU" sz="2400" smtClean="0"/>
              <a:t>AVV – Allianz Irodai Assistance</a:t>
            </a:r>
            <a:r>
              <a:rPr lang="hu-HU" sz="2000" smtClean="0"/>
              <a:t/>
            </a:r>
            <a:br>
              <a:rPr lang="hu-HU" sz="2000" smtClean="0"/>
            </a:br>
            <a:r>
              <a:rPr lang="hu-HU" sz="2000" smtClean="0"/>
              <a:t>AVV csomagok</a:t>
            </a:r>
            <a:endParaRPr lang="hu-HU" sz="2800" smtClean="0"/>
          </a:p>
        </p:txBody>
      </p:sp>
      <p:pic>
        <p:nvPicPr>
          <p:cNvPr id="9220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819150" y="1362075"/>
          <a:ext cx="7496176" cy="4743457"/>
        </p:xfrm>
        <a:graphic>
          <a:graphicData uri="http://schemas.openxmlformats.org/drawingml/2006/table">
            <a:tbl>
              <a:tblPr/>
              <a:tblGrid>
                <a:gridCol w="1581670"/>
                <a:gridCol w="1447630"/>
                <a:gridCol w="1447630"/>
                <a:gridCol w="1477788"/>
                <a:gridCol w="1541458"/>
              </a:tblGrid>
              <a:tr h="431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Allianz Globál Assistance szolgáltatások - AVV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Szolgáltatás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Alapcsomag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Bővített csomag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Prémium csomag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Teljes csomag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Vészhelyzeti bérlet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60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Információs szolgáltatás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Szolgáltatói hálózat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Szakember küldés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Telefonos fordítás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Szállítás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Adat helyreállítás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60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Tolmácsolás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  <a:r>
                        <a:rPr lang="hu-H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eFt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max</a:t>
                      </a: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4 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óra,</a:t>
                      </a:r>
                    </a:p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alkalom/év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hu-H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eFt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max. 4 óra,</a:t>
                      </a:r>
                    </a:p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alkalom/év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160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Biztonsági helyreállítás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0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Anti-graffiti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30 000 Ft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381500" y="747713"/>
            <a:ext cx="2767013" cy="533400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 nélkül!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39750" y="1239838"/>
          <a:ext cx="8147050" cy="5120640"/>
        </p:xfrm>
        <a:graphic>
          <a:graphicData uri="http://schemas.openxmlformats.org/drawingml/2006/table">
            <a:tbl>
              <a:tblPr/>
              <a:tblGrid>
                <a:gridCol w="6708775"/>
                <a:gridCol w="14382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Energiakrízis vonal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elektromos áram biztosítása készenléti generátorállomás beállításának megszervezésével abban az esetben, ha a biztosított az energiaszolgáltató hibája miatt 4 órát meghaladó időszakban nem szolgáltathat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Energia gyorsszerviz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vandalizmus vagy betöréses lopásból eredő rongálódás vagy hiány esetén a rendőrségi bejelentést követően szakember helyszínre irányítása a megrongált irodai elektromos eszköz helyreállítása érdekében, illetve az ellopott eszközök pótlásának megszervezése ideiglenes bérkészülékekkel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Szolgáltatói hálózat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in.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Szakember küldés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35 000 Ft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Telefonos fordítás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in.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Adat helyreállítás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35 000 Ft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Iroda védelem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betörés/rongálás esetén az iroda objektumvédelemének meg-szervezése munkaszüneti napokra, vagy a betörést követő max. 7 napra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1 alkalom/év, max. 87 500 Ft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Konferencia tolmácsolás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megbeszélésekre tolmács szolgáltatás megszervezése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2 alkalom/év,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</a:rPr>
                        <a:t>max. 4 óra/alk.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Szakmai tevékenység folytatásának biztosítása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ideiglenes iroda bérlet-, illetőleg a tevékenységhez szükséges berendezések, felszerelések átszállításának megszervezése lakásirodába, vagy a vállalkozás másik irodahelyiségbe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10274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251575" cy="677863"/>
          </a:xfrm>
        </p:spPr>
        <p:txBody>
          <a:bodyPr/>
          <a:lstStyle/>
          <a:p>
            <a:r>
              <a:rPr lang="hu-HU" sz="2400" smtClean="0"/>
              <a:t>Könyvelői szakmai felelősségbiztosítás</a:t>
            </a:r>
            <a:br>
              <a:rPr lang="hu-HU" sz="2400" smtClean="0"/>
            </a:br>
            <a:r>
              <a:rPr lang="hu-HU" sz="2000" smtClean="0"/>
              <a:t>Szakmai csomag (assistance)</a:t>
            </a:r>
            <a:endParaRPr lang="hu-HU" sz="2800" smtClean="0"/>
          </a:p>
        </p:txBody>
      </p:sp>
      <p:pic>
        <p:nvPicPr>
          <p:cNvPr id="10275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421188" y="642938"/>
            <a:ext cx="2767012" cy="534987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 nélkül!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565900" cy="677863"/>
          </a:xfrm>
        </p:spPr>
        <p:txBody>
          <a:bodyPr/>
          <a:lstStyle/>
          <a:p>
            <a:r>
              <a:rPr lang="hu-HU" sz="2400" smtClean="0"/>
              <a:t>Egészségügyi szolgáltatók felelősségbiztosítása</a:t>
            </a:r>
            <a:br>
              <a:rPr lang="hu-HU" sz="2400" smtClean="0"/>
            </a:br>
            <a:r>
              <a:rPr lang="hu-HU" sz="2000" smtClean="0"/>
              <a:t>Allianz Orvosi Assistance</a:t>
            </a:r>
            <a:endParaRPr lang="hu-HU" sz="280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750" y="2219325"/>
          <a:ext cx="8147050" cy="3495040"/>
        </p:xfrm>
        <a:graphic>
          <a:graphicData uri="http://schemas.openxmlformats.org/drawingml/2006/table">
            <a:tbl>
              <a:tblPr/>
              <a:tblGrid>
                <a:gridCol w="6213475"/>
                <a:gridCol w="19335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Energiakrízis vonal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Energia gyorsszerviz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Szolgáltatói hálózat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Telefonos fordítás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Adat helyreállítás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35 000 Ft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Szállítás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  <a:ea typeface="Allianz SansM" pitchFamily="2" charset="0"/>
                        <a:cs typeface="Allianz SansM" pitchFamily="2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B"/>
                          </a:solidFill>
                          <a:effectLst/>
                          <a:latin typeface="Calibri" pitchFamily="34" charset="0"/>
                        </a:rPr>
                        <a:t>Orvosságpótlás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– a rendelő kézi gyógyszertárának feltöltésének megszervezése az orvosság, gyógyszer- vagy gyógyhatású készítmény váratlan kifogyása esetén, térítés nélkül. Lebonyolítása akként történik, hogy a kiküldött taxis a rendelőben átveszi az aláírt megrendelőt, és elmegy a gyógyszerkereskedésbe, ahonnan sürgősséggel visszaviszi a terméket a rendelőbe</a:t>
                      </a: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ea typeface="Allianz SansM" pitchFamily="2" charset="0"/>
                          <a:cs typeface="Allianz SansM" pitchFamily="2" charset="0"/>
                        </a:rPr>
                        <a:t>ingyenes szervezés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E1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71755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1293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 rot="487834">
            <a:off x="4043363" y="1260475"/>
            <a:ext cx="2767012" cy="534988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2000">
                <a:solidFill>
                  <a:schemeClr val="bg1"/>
                </a:solidFill>
              </a:rPr>
              <a:t>Külön díj nélkül!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 txBox="1">
            <a:spLocks noChangeArrowheads="1"/>
          </p:cNvSpPr>
          <p:nvPr/>
        </p:nvSpPr>
        <p:spPr bwMode="gray">
          <a:xfrm>
            <a:off x="539750" y="260350"/>
            <a:ext cx="65659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84225" eaLnBrk="0" hangingPunct="0">
              <a:buClrTx/>
              <a:buFontTx/>
              <a:buNone/>
              <a:defRPr/>
            </a:pPr>
            <a:r>
              <a:rPr lang="hu-HU" sz="2400" b="0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Egészségügyi szolgáltatók felelősségbiztosítása</a:t>
            </a:r>
            <a:br>
              <a:rPr lang="hu-HU" sz="2400" b="0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hu-HU" sz="2000" b="0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Allianz Orvosi Assistance</a:t>
            </a:r>
            <a:endParaRPr lang="hu-HU" sz="2800" b="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025" y="1247775"/>
            <a:ext cx="3313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hu-HU" sz="20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Külön díjas szolgáltatásai </a:t>
            </a:r>
          </a:p>
        </p:txBody>
      </p:sp>
      <p:pic>
        <p:nvPicPr>
          <p:cNvPr id="14348" name="Kép 8" descr="AG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36525"/>
            <a:ext cx="14874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Yellow_Umbrella_Among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9700" y="1819275"/>
            <a:ext cx="6057900" cy="378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AllianzSE_Master_engl_HUN">
  <a:themeElements>
    <a:clrScheme name="presentationtools_2011 Master_engl 1">
      <a:dk1>
        <a:srgbClr val="000000"/>
      </a:dk1>
      <a:lt1>
        <a:srgbClr val="FFFFFF"/>
      </a:lt1>
      <a:dk2>
        <a:srgbClr val="D2D2D2"/>
      </a:dk2>
      <a:lt2>
        <a:srgbClr val="5F5F5F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presentationtools_2011 Master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tools_2011 Master_engl 1">
        <a:dk1>
          <a:srgbClr val="000000"/>
        </a:dk1>
        <a:lt1>
          <a:srgbClr val="FFFFFF"/>
        </a:lt1>
        <a:dk2>
          <a:srgbClr val="D2D2D2"/>
        </a:dk2>
        <a:lt2>
          <a:srgbClr val="5F5F5F"/>
        </a:lt2>
        <a:accent1>
          <a:srgbClr val="113388"/>
        </a:accent1>
        <a:accent2>
          <a:srgbClr val="426BB3"/>
        </a:accent2>
        <a:accent3>
          <a:srgbClr val="FFFFFF"/>
        </a:accent3>
        <a:accent4>
          <a:srgbClr val="000000"/>
        </a:accent4>
        <a:accent5>
          <a:srgbClr val="AAADC3"/>
        </a:accent5>
        <a:accent6>
          <a:srgbClr val="3B60A2"/>
        </a:accent6>
        <a:hlink>
          <a:srgbClr val="819CCC"/>
        </a:hlink>
        <a:folHlink>
          <a:srgbClr val="C6C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D8D8D5"/>
      </a:dk2>
      <a:lt2>
        <a:srgbClr val="707061"/>
      </a:lt2>
      <a:accent1>
        <a:srgbClr val="113388"/>
      </a:accent1>
      <a:accent2>
        <a:srgbClr val="426BB3"/>
      </a:accent2>
      <a:accent3>
        <a:srgbClr val="FFFFFF"/>
      </a:accent3>
      <a:accent4>
        <a:srgbClr val="000000"/>
      </a:accent4>
      <a:accent5>
        <a:srgbClr val="AAADC3"/>
      </a:accent5>
      <a:accent6>
        <a:srgbClr val="3B60A2"/>
      </a:accent6>
      <a:hlink>
        <a:srgbClr val="819CCC"/>
      </a:hlink>
      <a:folHlink>
        <a:srgbClr val="C6CE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34A1"/>
      </a:dk2>
      <a:lt2>
        <a:srgbClr val="DDDDDD"/>
      </a:lt2>
      <a:accent1>
        <a:srgbClr val="0034A1"/>
      </a:accent1>
      <a:accent2>
        <a:srgbClr val="3F70BD"/>
      </a:accent2>
      <a:accent3>
        <a:srgbClr val="FFFFFF"/>
      </a:accent3>
      <a:accent4>
        <a:srgbClr val="000000"/>
      </a:accent4>
      <a:accent5>
        <a:srgbClr val="AAAECD"/>
      </a:accent5>
      <a:accent6>
        <a:srgbClr val="3865AB"/>
      </a:accent6>
      <a:hlink>
        <a:srgbClr val="92AFDB"/>
      </a:hlink>
      <a:folHlink>
        <a:srgbClr val="B9CD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PPT_AllianzSE_Master_engl_HUN</Template>
  <TotalTime>4132</TotalTime>
  <Words>1071</Words>
  <Application>Microsoft Office PowerPoint</Application>
  <PresentationFormat>Diavetítés a képernyőre (4:3 oldalarány)</PresentationFormat>
  <Paragraphs>231</Paragraphs>
  <Slides>16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PPT_AllianzSE_Master_engl_HUN</vt:lpstr>
      <vt:lpstr>KKV – változások, akciók, lehetőségek     2013. október 28.</vt:lpstr>
      <vt:lpstr>2. dia</vt:lpstr>
      <vt:lpstr>3. dia</vt:lpstr>
      <vt:lpstr>4. dia</vt:lpstr>
      <vt:lpstr>5. dia</vt:lpstr>
      <vt:lpstr>AVV – Allianz Irodai Assistance AVV csomagok</vt:lpstr>
      <vt:lpstr>Könyvelői szakmai felelősségbiztosítás Szakmai csomag (assistance)</vt:lpstr>
      <vt:lpstr>Egészségügyi szolgáltatók felelősségbiztosítása Allianz Orvosi Assistance</vt:lpstr>
      <vt:lpstr>9. dia</vt:lpstr>
      <vt:lpstr>Egészségügyi szolgáltatók felelősségbiztosítása Allianz Orvosi Assistance</vt:lpstr>
      <vt:lpstr>Egészségügyi szolgáltatók felelősségbiztosítása Allianz Orvosi Assistance</vt:lpstr>
      <vt:lpstr>BÁF és CMR fuvarozói felelősségbiztosítások Allianz Árufuvarozói Assistance</vt:lpstr>
      <vt:lpstr>AVV 2.0 könnyebben használható felületek</vt:lpstr>
      <vt:lpstr>ACV – allianz.hu perszonalizált, könnyebben használható felületek</vt:lpstr>
      <vt:lpstr>További információk</vt:lpstr>
      <vt:lpstr>Köszönöm a figyelmet!</vt:lpstr>
    </vt:vector>
  </TitlesOfParts>
  <Manager>Business Presentation Team; bip@allianz.com</Manager>
  <Company>Allianz Hungaria Zrt.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AVV</dc:title>
  <dc:subject>képzési anyag</dc:subject>
  <dc:creator>Mészáros Szabolcs</dc:creator>
  <cp:lastModifiedBy>edaniel</cp:lastModifiedBy>
  <cp:revision>472</cp:revision>
  <cp:lastPrinted>2004-04-20T08:40:53Z</cp:lastPrinted>
  <dcterms:created xsi:type="dcterms:W3CDTF">2011-03-02T11:49:20Z</dcterms:created>
  <dcterms:modified xsi:type="dcterms:W3CDTF">2013-11-05T11:06:37Z</dcterms:modified>
</cp:coreProperties>
</file>