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17" r:id="rId2"/>
    <p:sldId id="399" r:id="rId3"/>
    <p:sldId id="407" r:id="rId4"/>
    <p:sldId id="408" r:id="rId5"/>
    <p:sldId id="383" r:id="rId6"/>
    <p:sldId id="365" r:id="rId7"/>
    <p:sldId id="402" r:id="rId8"/>
    <p:sldId id="403" r:id="rId9"/>
    <p:sldId id="405" r:id="rId10"/>
    <p:sldId id="404" r:id="rId11"/>
    <p:sldId id="393" r:id="rId12"/>
    <p:sldId id="395" r:id="rId13"/>
    <p:sldId id="397" r:id="rId14"/>
    <p:sldId id="398" r:id="rId15"/>
    <p:sldId id="400" r:id="rId16"/>
    <p:sldId id="401" r:id="rId17"/>
    <p:sldId id="381" r:id="rId18"/>
  </p:sldIdLst>
  <p:sldSz cx="11315700" cy="8001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">
          <p15:clr>
            <a:srgbClr val="A4A3A4"/>
          </p15:clr>
        </p15:guide>
        <p15:guide id="2" orient="horz" pos="506">
          <p15:clr>
            <a:srgbClr val="A4A3A4"/>
          </p15:clr>
        </p15:guide>
        <p15:guide id="3" orient="horz" pos="672">
          <p15:clr>
            <a:srgbClr val="A4A3A4"/>
          </p15:clr>
        </p15:guide>
        <p15:guide id="4" orient="horz" pos="912">
          <p15:clr>
            <a:srgbClr val="A4A3A4"/>
          </p15:clr>
        </p15:guide>
        <p15:guide id="5" orient="horz" pos="4679">
          <p15:clr>
            <a:srgbClr val="A4A3A4"/>
          </p15:clr>
        </p15:guide>
        <p15:guide id="6" orient="horz" pos="4823">
          <p15:clr>
            <a:srgbClr val="A4A3A4"/>
          </p15:clr>
        </p15:guide>
        <p15:guide id="7" orient="horz" pos="4751">
          <p15:clr>
            <a:srgbClr val="A4A3A4"/>
          </p15:clr>
        </p15:guide>
        <p15:guide id="8" orient="horz" pos="4439">
          <p15:clr>
            <a:srgbClr val="A4A3A4"/>
          </p15:clr>
        </p15:guide>
        <p15:guide id="9" pos="3564">
          <p15:clr>
            <a:srgbClr val="A4A3A4"/>
          </p15:clr>
        </p15:guide>
        <p15:guide id="10" pos="719">
          <p15:clr>
            <a:srgbClr val="A4A3A4"/>
          </p15:clr>
        </p15:guide>
        <p15:guide id="11" pos="6401">
          <p15:clr>
            <a:srgbClr val="A4A3A4"/>
          </p15:clr>
        </p15:guide>
        <p15:guide id="12" pos="2160">
          <p15:clr>
            <a:srgbClr val="A4A3A4"/>
          </p15:clr>
        </p15:guide>
        <p15:guide id="1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35C"/>
    <a:srgbClr val="051397"/>
    <a:srgbClr val="F5B400"/>
    <a:srgbClr val="FF9900"/>
    <a:srgbClr val="FFFF00"/>
    <a:srgbClr val="FF0000"/>
    <a:srgbClr val="949705"/>
    <a:srgbClr val="717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 snapToGrid="0" snapToObjects="1">
      <p:cViewPr varScale="1">
        <p:scale>
          <a:sx n="59" d="100"/>
          <a:sy n="59" d="100"/>
        </p:scale>
        <p:origin x="1314" y="84"/>
      </p:cViewPr>
      <p:guideLst>
        <p:guide orient="horz" pos="169"/>
        <p:guide orient="horz" pos="506"/>
        <p:guide orient="horz" pos="672"/>
        <p:guide orient="horz" pos="912"/>
        <p:guide orient="horz" pos="4679"/>
        <p:guide orient="horz" pos="4823"/>
        <p:guide orient="horz" pos="4751"/>
        <p:guide orient="horz" pos="4439"/>
        <p:guide pos="3564"/>
        <p:guide pos="719"/>
        <p:guide pos="6401"/>
        <p:guide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0"/>
    </p:cViewPr>
  </p:sorterViewPr>
  <p:notesViewPr>
    <p:cSldViewPr snapToGrid="0" snapToObjects="1">
      <p:cViewPr varScale="1">
        <p:scale>
          <a:sx n="83" d="100"/>
          <a:sy n="83" d="100"/>
        </p:scale>
        <p:origin x="-310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B46E6AE6-7FF4-45F3-BE92-06F0353253C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37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4538"/>
            <a:ext cx="52625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 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9D09DFB9-F15A-486F-B1D5-6C2AA5B8E3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603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CCD1C24-4AAA-4E81-A7EB-304EC86D4D7D}" type="slidenum">
              <a:rPr lang="hu-HU" smtClean="0"/>
              <a:pPr/>
              <a:t>1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8425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10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461049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11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258942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941684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13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035093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14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675180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15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800418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16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774556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CCD1C24-4AAA-4E81-A7EB-304EC86D4D7D}" type="slidenum">
              <a:rPr lang="hu-HU" smtClean="0"/>
              <a:pPr/>
              <a:t>17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073060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8211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3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880328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4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59493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5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74559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6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13351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7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63261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8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60926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E806CD-0C65-42DE-B2A4-AAE22F21EBCF}" type="slidenum">
              <a:rPr lang="hu-HU" smtClean="0"/>
              <a:pPr/>
              <a:t>9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13176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48680" y="2485499"/>
            <a:ext cx="9618345" cy="171502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97355" y="4533900"/>
            <a:ext cx="7920990" cy="20447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3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5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0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59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11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6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43BD-D860-4CD3-AEAE-6508673BBBD5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D3ED-785B-4328-9F88-F02D7F40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1AE6-21EC-4807-B7CD-24407FDBC309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7123-ED1F-4D5F-BE25-03E5B5712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10152698" y="374121"/>
            <a:ext cx="3151108" cy="796395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99373" y="374121"/>
            <a:ext cx="9264729" cy="796395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57EF-1DA0-4A47-A2E8-1AA284FE346A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96F7B-D83B-475E-A694-9670DF14E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C78A2-334C-415F-BF35-3CE69796A05D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7A1B6-0764-47BC-A143-5E380C16A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3862" y="5141386"/>
            <a:ext cx="9618345" cy="1589088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93862" y="3391168"/>
            <a:ext cx="9618345" cy="1750218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184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036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555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073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592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110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629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147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4DB54-5F30-499F-A63B-21960CB5BE30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3282-114A-4824-A852-A862A876C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99373" y="2178053"/>
            <a:ext cx="6207919" cy="616002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095888" y="2178053"/>
            <a:ext cx="6207919" cy="616002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B1D1-F212-4284-A52E-7E56E5B3C6EB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1BEF-0512-4EA6-86BB-B5A40A1C4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65785" y="320411"/>
            <a:ext cx="1018413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65786" y="1790965"/>
            <a:ext cx="4999733" cy="74638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843" indent="0">
              <a:buNone/>
              <a:defRPr sz="2400" b="1"/>
            </a:lvl2pPr>
            <a:lvl3pPr marL="1103688" indent="0">
              <a:buNone/>
              <a:defRPr sz="2200" b="1"/>
            </a:lvl3pPr>
            <a:lvl4pPr marL="1655530" indent="0">
              <a:buNone/>
              <a:defRPr sz="1900" b="1"/>
            </a:lvl4pPr>
            <a:lvl5pPr marL="2207374" indent="0">
              <a:buNone/>
              <a:defRPr sz="1900" b="1"/>
            </a:lvl5pPr>
            <a:lvl6pPr marL="2759221" indent="0">
              <a:buNone/>
              <a:defRPr sz="1900" b="1"/>
            </a:lvl6pPr>
            <a:lvl7pPr marL="3311063" indent="0">
              <a:buNone/>
              <a:defRPr sz="1900" b="1"/>
            </a:lvl7pPr>
            <a:lvl8pPr marL="3862906" indent="0">
              <a:buNone/>
              <a:defRPr sz="1900" b="1"/>
            </a:lvl8pPr>
            <a:lvl9pPr marL="4414751" indent="0">
              <a:buNone/>
              <a:defRPr sz="19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65786" y="2537354"/>
            <a:ext cx="4999733" cy="46098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748221" y="1790965"/>
            <a:ext cx="5001697" cy="74638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1843" indent="0">
              <a:buNone/>
              <a:defRPr sz="2400" b="1"/>
            </a:lvl2pPr>
            <a:lvl3pPr marL="1103688" indent="0">
              <a:buNone/>
              <a:defRPr sz="2200" b="1"/>
            </a:lvl3pPr>
            <a:lvl4pPr marL="1655530" indent="0">
              <a:buNone/>
              <a:defRPr sz="1900" b="1"/>
            </a:lvl4pPr>
            <a:lvl5pPr marL="2207374" indent="0">
              <a:buNone/>
              <a:defRPr sz="1900" b="1"/>
            </a:lvl5pPr>
            <a:lvl6pPr marL="2759221" indent="0">
              <a:buNone/>
              <a:defRPr sz="1900" b="1"/>
            </a:lvl6pPr>
            <a:lvl7pPr marL="3311063" indent="0">
              <a:buNone/>
              <a:defRPr sz="1900" b="1"/>
            </a:lvl7pPr>
            <a:lvl8pPr marL="3862906" indent="0">
              <a:buNone/>
              <a:defRPr sz="1900" b="1"/>
            </a:lvl8pPr>
            <a:lvl9pPr marL="4414751" indent="0">
              <a:buNone/>
              <a:defRPr sz="19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748221" y="2537354"/>
            <a:ext cx="5001697" cy="46098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730E-BFC9-4315-B892-E814657944EC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10C4A-A02C-4D89-A220-35A8B92AA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864C-8C88-46B4-95BA-4EED452096CE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AF52-D0C1-41F6-8367-F82FD47D2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C809-F1B0-489A-BDA1-A6AADDDEC339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3F04-C895-4CA5-861D-866048A4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8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65788" y="318558"/>
            <a:ext cx="3722787" cy="135572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24124" y="318561"/>
            <a:ext cx="6325791" cy="6828632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65788" y="1674286"/>
            <a:ext cx="3722787" cy="5472907"/>
          </a:xfrm>
        </p:spPr>
        <p:txBody>
          <a:bodyPr/>
          <a:lstStyle>
            <a:lvl1pPr marL="0" indent="0">
              <a:buNone/>
              <a:defRPr sz="1700"/>
            </a:lvl1pPr>
            <a:lvl2pPr marL="551843" indent="0">
              <a:buNone/>
              <a:defRPr sz="1400"/>
            </a:lvl2pPr>
            <a:lvl3pPr marL="1103688" indent="0">
              <a:buNone/>
              <a:defRPr sz="1200"/>
            </a:lvl3pPr>
            <a:lvl4pPr marL="1655530" indent="0">
              <a:buNone/>
              <a:defRPr sz="1100"/>
            </a:lvl4pPr>
            <a:lvl5pPr marL="2207374" indent="0">
              <a:buNone/>
              <a:defRPr sz="1100"/>
            </a:lvl5pPr>
            <a:lvl6pPr marL="2759221" indent="0">
              <a:buNone/>
              <a:defRPr sz="1100"/>
            </a:lvl6pPr>
            <a:lvl7pPr marL="3311063" indent="0">
              <a:buNone/>
              <a:defRPr sz="1100"/>
            </a:lvl7pPr>
            <a:lvl8pPr marL="3862906" indent="0">
              <a:buNone/>
              <a:defRPr sz="1100"/>
            </a:lvl8pPr>
            <a:lvl9pPr marL="4414751" indent="0">
              <a:buNone/>
              <a:defRPr sz="11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92693-83D0-4373-9E58-4D22A0269593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53EF-B2BE-40C0-A5BD-9473ED006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8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17956" y="5600700"/>
            <a:ext cx="6789420" cy="66119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17956" y="714904"/>
            <a:ext cx="6789420" cy="4800600"/>
          </a:xfrm>
        </p:spPr>
        <p:txBody>
          <a:bodyPr rtlCol="0">
            <a:normAutofit/>
          </a:bodyPr>
          <a:lstStyle>
            <a:lvl1pPr marL="0" indent="0">
              <a:buNone/>
              <a:defRPr sz="3900"/>
            </a:lvl1pPr>
            <a:lvl2pPr marL="551843" indent="0">
              <a:buNone/>
              <a:defRPr sz="3400"/>
            </a:lvl2pPr>
            <a:lvl3pPr marL="1103688" indent="0">
              <a:buNone/>
              <a:defRPr sz="2900"/>
            </a:lvl3pPr>
            <a:lvl4pPr marL="1655530" indent="0">
              <a:buNone/>
              <a:defRPr sz="2400"/>
            </a:lvl4pPr>
            <a:lvl5pPr marL="2207374" indent="0">
              <a:buNone/>
              <a:defRPr sz="2400"/>
            </a:lvl5pPr>
            <a:lvl6pPr marL="2759221" indent="0">
              <a:buNone/>
              <a:defRPr sz="2400"/>
            </a:lvl6pPr>
            <a:lvl7pPr marL="3311063" indent="0">
              <a:buNone/>
              <a:defRPr sz="2400"/>
            </a:lvl7pPr>
            <a:lvl8pPr marL="3862906" indent="0">
              <a:buNone/>
              <a:defRPr sz="2400"/>
            </a:lvl8pPr>
            <a:lvl9pPr marL="4414751" indent="0">
              <a:buNone/>
              <a:defRPr sz="24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217956" y="6261894"/>
            <a:ext cx="6789420" cy="939006"/>
          </a:xfrm>
        </p:spPr>
        <p:txBody>
          <a:bodyPr/>
          <a:lstStyle>
            <a:lvl1pPr marL="0" indent="0">
              <a:buNone/>
              <a:defRPr sz="1700"/>
            </a:lvl1pPr>
            <a:lvl2pPr marL="551843" indent="0">
              <a:buNone/>
              <a:defRPr sz="1400"/>
            </a:lvl2pPr>
            <a:lvl3pPr marL="1103688" indent="0">
              <a:buNone/>
              <a:defRPr sz="1200"/>
            </a:lvl3pPr>
            <a:lvl4pPr marL="1655530" indent="0">
              <a:buNone/>
              <a:defRPr sz="1100"/>
            </a:lvl4pPr>
            <a:lvl5pPr marL="2207374" indent="0">
              <a:buNone/>
              <a:defRPr sz="1100"/>
            </a:lvl5pPr>
            <a:lvl6pPr marL="2759221" indent="0">
              <a:buNone/>
              <a:defRPr sz="1100"/>
            </a:lvl6pPr>
            <a:lvl7pPr marL="3311063" indent="0">
              <a:buNone/>
              <a:defRPr sz="1100"/>
            </a:lvl7pPr>
            <a:lvl8pPr marL="3862906" indent="0">
              <a:buNone/>
              <a:defRPr sz="1100"/>
            </a:lvl8pPr>
            <a:lvl9pPr marL="4414751" indent="0">
              <a:buNone/>
              <a:defRPr sz="11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F69B-AB99-448F-80AD-5AEA78A5D03F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0" hangingPunct="0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484A-2BE5-4ED8-89F8-DC383BD70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565150" y="320675"/>
            <a:ext cx="101854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0368" tIns="55185" rIns="110368" bIns="551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565150" y="1866900"/>
            <a:ext cx="10185400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0368" tIns="55185" rIns="110368" bIns="55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65150" y="7415213"/>
            <a:ext cx="2641600" cy="427037"/>
          </a:xfrm>
          <a:prstGeom prst="rect">
            <a:avLst/>
          </a:prstGeom>
        </p:spPr>
        <p:txBody>
          <a:bodyPr vert="horz" lIns="110368" tIns="55185" rIns="110368" bIns="5518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F511ADE-AB6E-4542-82A6-6AD075C50920}" type="datetimeFigureOut">
              <a:rPr lang="en-US"/>
              <a:pPr>
                <a:defRPr/>
              </a:pPr>
              <a:t>6/1/2017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865563" y="7415213"/>
            <a:ext cx="3584575" cy="427037"/>
          </a:xfrm>
          <a:prstGeom prst="rect">
            <a:avLst/>
          </a:prstGeom>
        </p:spPr>
        <p:txBody>
          <a:bodyPr vert="horz" lIns="110368" tIns="55185" rIns="110368" bIns="55185" rtlCol="0" anchor="ctr"/>
          <a:lstStyle>
            <a:lvl1pPr algn="l" eaLnBrk="1" hangingPunct="1">
              <a:defRPr sz="14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108950" y="7415213"/>
            <a:ext cx="2641600" cy="427037"/>
          </a:xfrm>
          <a:prstGeom prst="rect">
            <a:avLst/>
          </a:prstGeom>
        </p:spPr>
        <p:txBody>
          <a:bodyPr vert="horz" lIns="110368" tIns="55185" rIns="110368" bIns="5518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2593E2E-5F11-4378-8AEB-CF3EAC5BD31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ctr" defTabSz="1103313" rtl="0" eaLnBrk="0" fontAlgn="base" hangingPunct="0">
        <a:spcBef>
          <a:spcPct val="0"/>
        </a:spcBef>
        <a:spcAft>
          <a:spcPct val="0"/>
        </a:spcAft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2pPr>
      <a:lvl3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3pPr>
      <a:lvl4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4pPr>
      <a:lvl5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5pPr>
      <a:lvl6pPr marL="4572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6pPr>
      <a:lvl7pPr marL="9144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7pPr>
      <a:lvl8pPr marL="13716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8pPr>
      <a:lvl9pPr marL="18288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1"/>
          </a:solidFill>
          <a:latin typeface="Calibri" pitchFamily="34" charset="0"/>
        </a:defRPr>
      </a:lvl9pPr>
    </p:titleStyle>
    <p:bodyStyle>
      <a:lvl1pPr marL="412750" indent="-412750" algn="l" defTabSz="1103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344488" algn="l" defTabSz="1103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9538" indent="-274638" algn="l" defTabSz="1103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30400" indent="-274638" algn="l" defTabSz="1103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2850" indent="-274638" algn="l" defTabSz="11033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35142" indent="-275921" algn="l" defTabSz="11036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86985" indent="-275921" algn="l" defTabSz="11036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38830" indent="-275921" algn="l" defTabSz="11036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90672" indent="-275921" algn="l" defTabSz="11036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1843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03688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55530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07374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9221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063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2906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14751" algn="l" defTabSz="1103688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33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91557" y="5794480"/>
            <a:ext cx="5350932" cy="945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3200" b="1" dirty="0" smtClean="0">
                <a:solidFill>
                  <a:srgbClr val="F5B400"/>
                </a:solidFill>
                <a:cs typeface="Arial" charset="0"/>
              </a:rPr>
              <a:t>Flotta CASCO </a:t>
            </a:r>
            <a:endParaRPr lang="hu-HU" sz="3200" b="1" dirty="0">
              <a:solidFill>
                <a:srgbClr val="F5B400"/>
              </a:solidFill>
              <a:cs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0" y="2857500"/>
            <a:ext cx="902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2400">
                <a:latin typeface="Times New Roman" pitchFamily="18" charset="0"/>
              </a:rPr>
              <a:t> 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1143000" y="1646238"/>
            <a:ext cx="9028113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5" name="Picture 6" descr="X:\Public\Nyomtatvány csere\LOGO\waberer_logok\jpg\waberer_logok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603" y="2202744"/>
            <a:ext cx="5260975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10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0" y="1026160"/>
            <a:ext cx="9170572" cy="65556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200" b="1" dirty="0" smtClean="0">
                <a:solidFill>
                  <a:srgbClr val="002060"/>
                </a:solidFill>
              </a:rPr>
              <a:t>Flotta kárköltség </a:t>
            </a:r>
            <a:r>
              <a:rPr lang="hu-HU" sz="2200" b="1" dirty="0">
                <a:solidFill>
                  <a:srgbClr val="002060"/>
                </a:solidFill>
              </a:rPr>
              <a:t>emelt összegű </a:t>
            </a:r>
            <a:r>
              <a:rPr lang="hu-HU" sz="2200" b="1" dirty="0" smtClean="0">
                <a:solidFill>
                  <a:srgbClr val="002060"/>
                </a:solidFill>
              </a:rPr>
              <a:t>kifizetése</a:t>
            </a:r>
            <a:endParaRPr lang="hu-HU" sz="2200" b="1" dirty="0">
              <a:solidFill>
                <a:srgbClr val="002060"/>
              </a:solidFill>
            </a:endParaRPr>
          </a:p>
          <a:p>
            <a:pPr defTabSz="1103313"/>
            <a:endParaRPr lang="hu-HU" sz="2200" b="1" dirty="0">
              <a:solidFill>
                <a:srgbClr val="002060"/>
              </a:solidFill>
            </a:endParaRPr>
          </a:p>
          <a:p>
            <a:pPr defTabSz="1103313"/>
            <a:r>
              <a:rPr lang="hu-HU" sz="2200" b="1" dirty="0">
                <a:solidFill>
                  <a:srgbClr val="002060"/>
                </a:solidFill>
              </a:rPr>
              <a:t>„</a:t>
            </a:r>
            <a:r>
              <a:rPr lang="hu-HU" sz="2200" dirty="0">
                <a:solidFill>
                  <a:srgbClr val="002060"/>
                </a:solidFill>
              </a:rPr>
              <a:t>A biztosító a Különös Feltételeinek VII. fejezet 5. pontjától eltérően a biztosító önrész levonása nélkül megtéríti a gépjármű – biztosítási esemény következtében indokoltan felmerült- szállítási, tárolási, őrzési költségek számlával igazolt összegét, káreseményenként </a:t>
            </a:r>
            <a:r>
              <a:rPr lang="hu-HU" sz="2200" b="1" dirty="0">
                <a:solidFill>
                  <a:srgbClr val="002060"/>
                </a:solidFill>
              </a:rPr>
              <a:t>250.000 Ft </a:t>
            </a:r>
            <a:r>
              <a:rPr lang="hu-HU" sz="2200" dirty="0">
                <a:solidFill>
                  <a:srgbClr val="002060"/>
                </a:solidFill>
              </a:rPr>
              <a:t>összegig.”  </a:t>
            </a:r>
          </a:p>
          <a:p>
            <a:pPr defTabSz="1103313"/>
            <a:endParaRPr lang="hu-HU" sz="2200" b="1" dirty="0">
              <a:solidFill>
                <a:srgbClr val="002060"/>
              </a:solidFill>
            </a:endParaRPr>
          </a:p>
          <a:p>
            <a:pPr defTabSz="1103313"/>
            <a:endParaRPr lang="hu-HU" sz="2200" b="1" dirty="0">
              <a:solidFill>
                <a:srgbClr val="002060"/>
              </a:solidFill>
            </a:endParaRP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„A biztosító a Különös Feltételeinek VII. fejezet 5. pontjától eltérően a biztosító önrész levonása nélkül megtéríti a gépjármű – biztosítási esemény következtében indokoltan felmerült- szállítási, tárolási, őrzési költségek számlával igazolt összegét, káreseményenként </a:t>
            </a:r>
            <a:r>
              <a:rPr lang="hu-HU" sz="2200" b="1" dirty="0">
                <a:solidFill>
                  <a:srgbClr val="002060"/>
                </a:solidFill>
              </a:rPr>
              <a:t>400.000 Ft </a:t>
            </a:r>
            <a:r>
              <a:rPr lang="hu-HU" sz="2200" dirty="0">
                <a:solidFill>
                  <a:srgbClr val="002060"/>
                </a:solidFill>
              </a:rPr>
              <a:t>összegig.”  </a:t>
            </a:r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Egyedi igények esetén, van még lehetőség a B.Ö. emelésére!</a:t>
            </a:r>
            <a:endParaRPr lang="hu-HU" sz="2200" dirty="0">
              <a:solidFill>
                <a:srgbClr val="002060"/>
              </a:solidFill>
            </a:endParaRPr>
          </a:p>
          <a:p>
            <a:pPr defTabSz="1103313"/>
            <a:endParaRPr lang="hu-HU" sz="2200" b="1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u-HU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9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11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718457" y="1183997"/>
            <a:ext cx="9793799" cy="66479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defTabSz="1103313"/>
            <a:r>
              <a:rPr lang="hu-HU" sz="2400" b="1" dirty="0" smtClean="0">
                <a:solidFill>
                  <a:srgbClr val="13335C"/>
                </a:solidFill>
              </a:rPr>
              <a:t>Gépjármű </a:t>
            </a:r>
            <a:r>
              <a:rPr lang="hu-HU" sz="2400" b="1" dirty="0">
                <a:solidFill>
                  <a:srgbClr val="13335C"/>
                </a:solidFill>
              </a:rPr>
              <a:t>érték meghatározása</a:t>
            </a:r>
            <a:r>
              <a:rPr lang="hu-HU" sz="2400" b="1" dirty="0" smtClean="0">
                <a:solidFill>
                  <a:srgbClr val="13335C"/>
                </a:solidFill>
              </a:rPr>
              <a:t>:</a:t>
            </a:r>
          </a:p>
          <a:p>
            <a:pPr lvl="1" defTabSz="1103313"/>
            <a:endParaRPr lang="hu-HU" sz="2400" dirty="0">
              <a:solidFill>
                <a:srgbClr val="13335C"/>
              </a:solidFill>
            </a:endParaRPr>
          </a:p>
          <a:p>
            <a:pPr marL="800100" lvl="1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13335C"/>
                </a:solidFill>
              </a:rPr>
              <a:t>A flottába tartozó gépjárművek biztosítási díját a flotta jellemzői alapján a biztosító egyedi </a:t>
            </a:r>
            <a:r>
              <a:rPr lang="hu-HU" sz="2200" dirty="0" err="1" smtClean="0">
                <a:solidFill>
                  <a:srgbClr val="13335C"/>
                </a:solidFill>
              </a:rPr>
              <a:t>kockázatelbírálás</a:t>
            </a:r>
            <a:r>
              <a:rPr lang="hu-HU" sz="2200" dirty="0" smtClean="0">
                <a:solidFill>
                  <a:srgbClr val="13335C"/>
                </a:solidFill>
              </a:rPr>
              <a:t> keretében állapítja meg.</a:t>
            </a:r>
          </a:p>
          <a:p>
            <a:pPr lvl="1" defTabSz="1103313"/>
            <a:endParaRPr lang="hu-HU" sz="2400" dirty="0" smtClean="0">
              <a:solidFill>
                <a:srgbClr val="13335C"/>
              </a:solidFill>
            </a:endParaRPr>
          </a:p>
          <a:p>
            <a:pPr marL="800100" lvl="1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13335C"/>
                </a:solidFill>
              </a:rPr>
              <a:t>A díjszámítás alapja a járművek új, illetve egykori új értéke.</a:t>
            </a:r>
          </a:p>
          <a:p>
            <a:pPr lvl="1" defTabSz="1103313"/>
            <a:endParaRPr lang="hu-HU" sz="2200" dirty="0">
              <a:solidFill>
                <a:srgbClr val="13335C"/>
              </a:solidFill>
            </a:endParaRPr>
          </a:p>
          <a:p>
            <a:pPr marL="800100" lvl="1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13335C"/>
                </a:solidFill>
              </a:rPr>
              <a:t>A biztosító fenntartja a jogot arra, hogy a díjszámításhoz a szerződő által megadott gépjármű értékektől eltérő értékeket alkalmazzon.</a:t>
            </a:r>
          </a:p>
          <a:p>
            <a:pPr lvl="1" defTabSz="1103313"/>
            <a:endParaRPr lang="hu-HU" sz="2400" dirty="0" smtClean="0">
              <a:solidFill>
                <a:srgbClr val="13335C"/>
              </a:solidFill>
            </a:endParaRPr>
          </a:p>
          <a:p>
            <a:pPr lvl="1" defTabSz="1103313"/>
            <a:r>
              <a:rPr lang="hu-HU" sz="2400" b="1" dirty="0">
                <a:solidFill>
                  <a:srgbClr val="13335C"/>
                </a:solidFill>
              </a:rPr>
              <a:t>Extratartozékok:</a:t>
            </a:r>
          </a:p>
          <a:p>
            <a:pPr marL="800100" lvl="1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13335C"/>
                </a:solidFill>
              </a:rPr>
              <a:t>Haszongépjárművek esetében kérjük a jármű felépítményének (pl.: hűtős, zárt dobozos, ponyvás stb.) minél pontosabb megadását.  </a:t>
            </a:r>
          </a:p>
          <a:p>
            <a:pPr lvl="1" defTabSz="1103313"/>
            <a:endParaRPr lang="hu-HU" sz="2200" dirty="0">
              <a:solidFill>
                <a:srgbClr val="13335C"/>
              </a:solidFill>
            </a:endParaRPr>
          </a:p>
          <a:p>
            <a:pPr marL="800100" lvl="1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13335C"/>
                </a:solidFill>
              </a:rPr>
              <a:t>Az extratartozék lista részletes megadása járművenként nem szükséges, elegendő az extrák összértékét a gépjármű értékéhez hozzáadni, ideértve az elektroakusztika értékét is.</a:t>
            </a:r>
          </a:p>
          <a:p>
            <a:pPr lvl="1" defTabSz="1103313"/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12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1" y="1468216"/>
            <a:ext cx="10311396" cy="62786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>
                <a:solidFill>
                  <a:srgbClr val="13335C"/>
                </a:solidFill>
              </a:rPr>
              <a:t>Kárbejelentés:</a:t>
            </a:r>
          </a:p>
          <a:p>
            <a:pPr defTabSz="1103313"/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13335C"/>
                </a:solidFill>
              </a:rPr>
              <a:t>Wáberer </a:t>
            </a:r>
            <a:r>
              <a:rPr lang="hu-HU" sz="2400" dirty="0">
                <a:solidFill>
                  <a:srgbClr val="13335C"/>
                </a:solidFill>
              </a:rPr>
              <a:t>honlapján</a:t>
            </a:r>
          </a:p>
          <a:p>
            <a:pPr defTabSz="1103313"/>
            <a:r>
              <a:rPr lang="hu-HU" sz="2400" dirty="0">
                <a:solidFill>
                  <a:srgbClr val="13335C"/>
                </a:solidFill>
              </a:rPr>
              <a:t>E-mail: kar@wabererbiztosito.hu</a:t>
            </a:r>
          </a:p>
          <a:p>
            <a:pPr defTabSz="1103313"/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13335C"/>
                </a:solidFill>
              </a:rPr>
              <a:t>Telefon</a:t>
            </a:r>
            <a:r>
              <a:rPr lang="hu-HU" sz="2400" dirty="0">
                <a:solidFill>
                  <a:srgbClr val="13335C"/>
                </a:solidFill>
              </a:rPr>
              <a:t>: (+36-1) 6666-200</a:t>
            </a:r>
          </a:p>
          <a:p>
            <a:pPr defTabSz="1103313"/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13335C"/>
                </a:solidFill>
              </a:rPr>
              <a:t>Fax</a:t>
            </a:r>
            <a:r>
              <a:rPr lang="hu-HU" sz="2400" dirty="0">
                <a:solidFill>
                  <a:srgbClr val="13335C"/>
                </a:solidFill>
              </a:rPr>
              <a:t>: (+36-1) 6666-403</a:t>
            </a:r>
          </a:p>
          <a:p>
            <a:pPr defTabSz="1103313"/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13335C"/>
                </a:solidFill>
              </a:rPr>
              <a:t>személyesen</a:t>
            </a:r>
            <a:r>
              <a:rPr lang="hu-HU" sz="2400" dirty="0">
                <a:solidFill>
                  <a:srgbClr val="13335C"/>
                </a:solidFill>
              </a:rPr>
              <a:t>: </a:t>
            </a:r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13335C"/>
                </a:solidFill>
              </a:rPr>
              <a:t>H-1211 </a:t>
            </a:r>
            <a:r>
              <a:rPr lang="hu-HU" sz="2400" dirty="0">
                <a:solidFill>
                  <a:srgbClr val="13335C"/>
                </a:solidFill>
              </a:rPr>
              <a:t>Budapest, Szállító utca 4. </a:t>
            </a:r>
          </a:p>
          <a:p>
            <a:pPr defTabSz="1103313"/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13335C"/>
                </a:solidFill>
              </a:rPr>
              <a:t>WÁBERER </a:t>
            </a:r>
            <a:r>
              <a:rPr lang="hu-HU" sz="2400" dirty="0">
                <a:solidFill>
                  <a:srgbClr val="13335C"/>
                </a:solidFill>
              </a:rPr>
              <a:t>Biztosító </a:t>
            </a:r>
            <a:r>
              <a:rPr lang="hu-HU" sz="2400" dirty="0" err="1">
                <a:solidFill>
                  <a:srgbClr val="13335C"/>
                </a:solidFill>
              </a:rPr>
              <a:t>app</a:t>
            </a:r>
            <a:r>
              <a:rPr lang="hu-HU" sz="2400" dirty="0">
                <a:solidFill>
                  <a:srgbClr val="13335C"/>
                </a:solidFill>
              </a:rPr>
              <a:t> alkalmazásával okostelefonon </a:t>
            </a: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1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13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1" y="1468216"/>
            <a:ext cx="10311396" cy="62786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Kárfelvétel:</a:t>
            </a:r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2400" dirty="0" smtClean="0">
              <a:solidFill>
                <a:srgbClr val="13335C"/>
              </a:solidFill>
            </a:endParaRP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13335C"/>
                </a:solidFill>
              </a:rPr>
              <a:t>A kárfelvétel történhet gépkocsi javítóknál, szerződött </a:t>
            </a:r>
            <a:r>
              <a:rPr lang="hu-HU" sz="2400" dirty="0" smtClean="0">
                <a:solidFill>
                  <a:srgbClr val="13335C"/>
                </a:solidFill>
              </a:rPr>
              <a:t>javítóinknál (kárfelvételi jog), </a:t>
            </a:r>
            <a:r>
              <a:rPr lang="hu-HU" sz="2400" dirty="0">
                <a:solidFill>
                  <a:srgbClr val="13335C"/>
                </a:solidFill>
              </a:rPr>
              <a:t>melyek listája a honlapunkon megtalálható, vagy ügyfél által megadott előre </a:t>
            </a:r>
            <a:r>
              <a:rPr lang="hu-HU" sz="2400" dirty="0" smtClean="0">
                <a:solidFill>
                  <a:srgbClr val="13335C"/>
                </a:solidFill>
              </a:rPr>
              <a:t>egyeztetett </a:t>
            </a:r>
            <a:r>
              <a:rPr lang="hu-HU" sz="2400" dirty="0">
                <a:solidFill>
                  <a:srgbClr val="13335C"/>
                </a:solidFill>
              </a:rPr>
              <a:t>időpontban. </a:t>
            </a:r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3335C"/>
                </a:solidFill>
              </a:rPr>
              <a:t>A </a:t>
            </a:r>
            <a:r>
              <a:rPr lang="hu-HU" sz="2400" dirty="0">
                <a:solidFill>
                  <a:srgbClr val="13335C"/>
                </a:solidFill>
              </a:rPr>
              <a:t>hatékonyabb és rugalmasabb kárfelvétel érdekében a kárbejelentéskor már meg kell adni a kárfelvétel helyét. </a:t>
            </a:r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3335C"/>
                </a:solidFill>
              </a:rPr>
              <a:t>Munkanapokon 14 óráig bejelentett károk esetében még aznap a szerződött szakértői irodáink részére megküldésre kerül a káranyag, akik maximum kettő munkanapon belül felveszi a kapcsolatot. </a:t>
            </a:r>
          </a:p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		</a:t>
            </a:r>
            <a:r>
              <a:rPr lang="hu-HU" sz="2400" b="1" dirty="0" err="1" smtClean="0">
                <a:solidFill>
                  <a:srgbClr val="13335C"/>
                </a:solidFill>
              </a:rPr>
              <a:t>Autotal</a:t>
            </a:r>
            <a:r>
              <a:rPr lang="hu-HU" sz="2400" b="1" dirty="0">
                <a:solidFill>
                  <a:srgbClr val="13335C"/>
                </a:solidFill>
              </a:rPr>
              <a:t>, </a:t>
            </a:r>
            <a:r>
              <a:rPr lang="hu-HU" sz="2400" b="1" dirty="0" err="1" smtClean="0">
                <a:solidFill>
                  <a:srgbClr val="13335C"/>
                </a:solidFill>
              </a:rPr>
              <a:t>Claim</a:t>
            </a:r>
            <a:r>
              <a:rPr lang="hu-HU" sz="2400" b="1" dirty="0" smtClean="0">
                <a:solidFill>
                  <a:srgbClr val="13335C"/>
                </a:solidFill>
              </a:rPr>
              <a:t> </a:t>
            </a:r>
            <a:r>
              <a:rPr lang="hu-HU" sz="2400" b="1" dirty="0" err="1" smtClean="0">
                <a:solidFill>
                  <a:srgbClr val="13335C"/>
                </a:solidFill>
              </a:rPr>
              <a:t>Controll</a:t>
            </a:r>
            <a:r>
              <a:rPr lang="hu-HU" sz="2400" b="1" dirty="0" smtClean="0">
                <a:solidFill>
                  <a:srgbClr val="13335C"/>
                </a:solidFill>
              </a:rPr>
              <a:t>, </a:t>
            </a:r>
            <a:r>
              <a:rPr lang="hu-HU" sz="2400" b="1" dirty="0" err="1">
                <a:solidFill>
                  <a:srgbClr val="13335C"/>
                </a:solidFill>
              </a:rPr>
              <a:t>Dekra</a:t>
            </a:r>
            <a:r>
              <a:rPr lang="hu-HU" sz="2400" b="1" dirty="0">
                <a:solidFill>
                  <a:srgbClr val="13335C"/>
                </a:solidFill>
              </a:rPr>
              <a:t>. </a:t>
            </a:r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14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1" y="1468216"/>
            <a:ext cx="10311396" cy="5909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>
                <a:solidFill>
                  <a:srgbClr val="13335C"/>
                </a:solidFill>
              </a:rPr>
              <a:t>Üvegkár rendezésének folyamata:</a:t>
            </a: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13335C"/>
                </a:solidFill>
              </a:rPr>
              <a:t>A kárrendezési folyamat megegyezik a töréskár folyamatával. Amennyiben szerződött partnerünket, vagy általa meghatalmazott javítót  keresik fel akkor nincs semmi dolga az ügyfélnek. </a:t>
            </a:r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3335C"/>
                </a:solidFill>
              </a:rPr>
              <a:t>Sérült ablaküvegének javítása estén, </a:t>
            </a:r>
            <a:r>
              <a:rPr lang="hu-HU" sz="2400" dirty="0">
                <a:solidFill>
                  <a:srgbClr val="13335C"/>
                </a:solidFill>
              </a:rPr>
              <a:t>az </a:t>
            </a:r>
            <a:r>
              <a:rPr lang="hu-HU" sz="2400" dirty="0" err="1">
                <a:solidFill>
                  <a:srgbClr val="13335C"/>
                </a:solidFill>
              </a:rPr>
              <a:t>Audatex</a:t>
            </a:r>
            <a:r>
              <a:rPr lang="hu-HU" sz="2400" dirty="0">
                <a:solidFill>
                  <a:srgbClr val="13335C"/>
                </a:solidFill>
              </a:rPr>
              <a:t> rendszerrel készített kalkulációban meghatározott anyagköltség 50%-át nem haladja </a:t>
            </a:r>
            <a:r>
              <a:rPr lang="hu-HU" sz="2400" dirty="0" smtClean="0">
                <a:solidFill>
                  <a:srgbClr val="13335C"/>
                </a:solidFill>
              </a:rPr>
              <a:t>meg a szélvédő javítás (munkadíj), akkor a </a:t>
            </a:r>
            <a:r>
              <a:rPr lang="hu-HU" sz="2400" dirty="0">
                <a:solidFill>
                  <a:srgbClr val="13335C"/>
                </a:solidFill>
              </a:rPr>
              <a:t>kárból önrész levonása nem történik</a:t>
            </a:r>
            <a:r>
              <a:rPr lang="hu-HU" sz="2400" dirty="0" smtClean="0">
                <a:solidFill>
                  <a:srgbClr val="13335C"/>
                </a:solidFill>
              </a:rPr>
              <a:t>. Gyakorlatilag önrész nélkül térít a biztosító.</a:t>
            </a: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13335C"/>
              </a:solidFill>
            </a:endParaRP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24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15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1" y="1468216"/>
            <a:ext cx="10311396" cy="33239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>
                <a:solidFill>
                  <a:srgbClr val="13335C"/>
                </a:solidFill>
              </a:rPr>
              <a:t>SZERZŐDŐTT JAVÍTÓ </a:t>
            </a:r>
            <a:r>
              <a:rPr lang="hu-HU" sz="2400" b="1" dirty="0" smtClean="0">
                <a:solidFill>
                  <a:srgbClr val="13335C"/>
                </a:solidFill>
              </a:rPr>
              <a:t>PARTNEREINK:</a:t>
            </a: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r>
              <a:rPr lang="hu-HU" sz="2400" dirty="0">
                <a:solidFill>
                  <a:srgbClr val="13335C"/>
                </a:solidFill>
              </a:rPr>
              <a:t>https://www.wabererbiztosito.hu/szerzodott_javitok_uj.aspx </a:t>
            </a:r>
          </a:p>
          <a:p>
            <a:pPr marL="342900" indent="-34290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13335C"/>
                </a:solidFill>
              </a:rPr>
              <a:t>Fel van tüntetve </a:t>
            </a:r>
            <a:r>
              <a:rPr lang="hu-HU" sz="2400" dirty="0">
                <a:solidFill>
                  <a:srgbClr val="13335C"/>
                </a:solidFill>
              </a:rPr>
              <a:t>az is, hogy ki milyen jogosultsággal rendelkezik.</a:t>
            </a:r>
          </a:p>
          <a:p>
            <a:pPr defTabSz="1103313"/>
            <a:r>
              <a:rPr lang="hu-HU" sz="2400" dirty="0">
                <a:solidFill>
                  <a:srgbClr val="13335C"/>
                </a:solidFill>
              </a:rPr>
              <a:t>(önálló kárfelvételi jogosultság, önálló üvegkár stb</a:t>
            </a:r>
            <a:r>
              <a:rPr lang="hu-HU" sz="2400" dirty="0" smtClean="0">
                <a:solidFill>
                  <a:srgbClr val="13335C"/>
                </a:solidFill>
              </a:rPr>
              <a:t>.)</a:t>
            </a: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5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16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1" y="1468216"/>
            <a:ext cx="10311396" cy="48013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Ajánlat leadás folyamata:</a:t>
            </a: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r>
              <a:rPr lang="hu-HU" sz="2400" dirty="0">
                <a:solidFill>
                  <a:srgbClr val="13335C"/>
                </a:solidFill>
              </a:rPr>
              <a:t>Ajánlatok </a:t>
            </a:r>
            <a:r>
              <a:rPr lang="hu-HU" sz="2400" dirty="0" smtClean="0">
                <a:solidFill>
                  <a:srgbClr val="13335C"/>
                </a:solidFill>
              </a:rPr>
              <a:t>és alkuszi megbízások beküldése</a:t>
            </a:r>
            <a:r>
              <a:rPr lang="hu-HU" sz="2400" dirty="0">
                <a:solidFill>
                  <a:srgbClr val="13335C"/>
                </a:solidFill>
              </a:rPr>
              <a:t>:</a:t>
            </a: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r>
              <a:rPr lang="hu-HU" sz="2400" dirty="0">
                <a:solidFill>
                  <a:srgbClr val="13335C"/>
                </a:solidFill>
              </a:rPr>
              <a:t>8 NAPON BELÜL KÜLDJÉTEK MEG! Beküldhető e-mailben </a:t>
            </a:r>
            <a:r>
              <a:rPr lang="hu-HU" sz="2400" dirty="0" smtClean="0">
                <a:solidFill>
                  <a:srgbClr val="13335C"/>
                </a:solidFill>
              </a:rPr>
              <a:t>az </a:t>
            </a: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r>
              <a:rPr lang="hu-HU" sz="2400" dirty="0" smtClean="0">
                <a:solidFill>
                  <a:srgbClr val="FF0000"/>
                </a:solidFill>
              </a:rPr>
              <a:t>Alkusztámogatók e-mail </a:t>
            </a:r>
            <a:r>
              <a:rPr lang="hu-HU" sz="2400" dirty="0" smtClean="0">
                <a:solidFill>
                  <a:srgbClr val="13335C"/>
                </a:solidFill>
              </a:rPr>
              <a:t>címére</a:t>
            </a:r>
            <a:r>
              <a:rPr lang="hu-HU" sz="2400" dirty="0">
                <a:solidFill>
                  <a:srgbClr val="13335C"/>
                </a:solidFill>
              </a:rPr>
              <a:t>. </a:t>
            </a:r>
            <a:endParaRPr lang="hu-HU" sz="2400" dirty="0" smtClean="0">
              <a:solidFill>
                <a:srgbClr val="13335C"/>
              </a:solidFill>
            </a:endParaRP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endParaRPr lang="hu-HU" sz="2400" dirty="0">
              <a:solidFill>
                <a:srgbClr val="13335C"/>
              </a:solidFill>
            </a:endParaRPr>
          </a:p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33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0" y="2857500"/>
            <a:ext cx="902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2400">
                <a:latin typeface="Times New Roman" pitchFamily="18" charset="0"/>
              </a:rPr>
              <a:t> 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1143000" y="1646238"/>
            <a:ext cx="9028113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pic>
        <p:nvPicPr>
          <p:cNvPr id="5" name="Picture 6" descr="X:\Public\Nyomtatvány csere\LOGO\waberer_logok\jpg\waberer_logok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603" y="2202744"/>
            <a:ext cx="5260975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25534" y="5855627"/>
            <a:ext cx="3189111" cy="93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sz="3200" b="1" dirty="0" smtClean="0">
                <a:solidFill>
                  <a:srgbClr val="F5B400"/>
                </a:solidFill>
                <a:cs typeface="Arial" charset="0"/>
              </a:rPr>
              <a:t>Köszönjük!</a:t>
            </a:r>
            <a:endParaRPr lang="hu-HU" sz="3200" b="1" dirty="0">
              <a:solidFill>
                <a:srgbClr val="F5B4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6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2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914135" y="1236861"/>
            <a:ext cx="9474730" cy="4154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Flotta CASCO kötéshez kapcsolódó folyamatok</a:t>
            </a:r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 smtClean="0">
              <a:solidFill>
                <a:srgbClr val="002060"/>
              </a:solidFill>
            </a:endParaRP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Ajánlatkérés, kockázatelbírálás folyamata,</a:t>
            </a: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err="1" smtClean="0">
                <a:solidFill>
                  <a:srgbClr val="002060"/>
                </a:solidFill>
              </a:rPr>
              <a:t>Szemlézés</a:t>
            </a:r>
            <a:r>
              <a:rPr lang="hu-HU" sz="2400" dirty="0" smtClean="0">
                <a:solidFill>
                  <a:srgbClr val="002060"/>
                </a:solidFill>
              </a:rPr>
              <a:t>,</a:t>
            </a: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Záradékok, kiegészítők,</a:t>
            </a: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Gépjármű értékének a </a:t>
            </a:r>
            <a:r>
              <a:rPr lang="hu-HU" sz="2400" dirty="0">
                <a:solidFill>
                  <a:srgbClr val="002060"/>
                </a:solidFill>
              </a:rPr>
              <a:t>Extra kiegészítők </a:t>
            </a:r>
            <a:r>
              <a:rPr lang="hu-HU" sz="2400" dirty="0" smtClean="0">
                <a:solidFill>
                  <a:srgbClr val="002060"/>
                </a:solidFill>
              </a:rPr>
              <a:t>meghatározása,</a:t>
            </a: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Kárbejelentés,</a:t>
            </a: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Kárszemle,</a:t>
            </a:r>
          </a:p>
          <a:p>
            <a:pPr marL="285750" indent="-285750" defTabSz="1103313"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2060"/>
                </a:solidFill>
              </a:rPr>
              <a:t>Ajánlatok leadása.</a:t>
            </a:r>
          </a:p>
          <a:p>
            <a:pPr defTabSz="1103313"/>
            <a:endParaRPr lang="hu-HU" sz="1800" dirty="0" smtClean="0">
              <a:solidFill>
                <a:srgbClr val="002060"/>
              </a:solidFill>
            </a:endParaRPr>
          </a:p>
          <a:p>
            <a:pPr defTabSz="1103313"/>
            <a:endParaRPr lang="hu-HU" sz="1800" dirty="0" smtClean="0">
              <a:solidFill>
                <a:srgbClr val="002060"/>
              </a:solidFill>
            </a:endParaRPr>
          </a:p>
          <a:p>
            <a:pPr defTabSz="1103313"/>
            <a:endParaRPr lang="hu-HU" sz="1800" dirty="0" smtClean="0">
              <a:solidFill>
                <a:srgbClr val="002060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374" y="4620038"/>
            <a:ext cx="8180952" cy="2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84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3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914135" y="1236861"/>
            <a:ext cx="9474730" cy="60631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Flotta CASCO ajánlatkérés és kockázatelbírálás folyamata</a:t>
            </a:r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 smtClean="0">
              <a:solidFill>
                <a:srgbClr val="002060"/>
              </a:solidFill>
            </a:endParaRP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Flotta: </a:t>
            </a: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002060"/>
                </a:solidFill>
              </a:rPr>
              <a:t>Nincs min</a:t>
            </a:r>
            <a:r>
              <a:rPr lang="hu-HU" sz="2200" dirty="0">
                <a:solidFill>
                  <a:srgbClr val="002060"/>
                </a:solidFill>
              </a:rPr>
              <a:t>. </a:t>
            </a:r>
            <a:r>
              <a:rPr lang="hu-HU" sz="2200" dirty="0" smtClean="0">
                <a:solidFill>
                  <a:srgbClr val="002060"/>
                </a:solidFill>
              </a:rPr>
              <a:t>darabszám, mint a </a:t>
            </a:r>
            <a:r>
              <a:rPr lang="hu-HU" sz="2200" dirty="0" err="1" smtClean="0">
                <a:solidFill>
                  <a:srgbClr val="002060"/>
                </a:solidFill>
              </a:rPr>
              <a:t>KGFB-nél</a:t>
            </a:r>
            <a:r>
              <a:rPr lang="hu-HU" sz="2200" dirty="0" smtClean="0">
                <a:solidFill>
                  <a:srgbClr val="002060"/>
                </a:solidFill>
              </a:rPr>
              <a:t>, akár 1 db gépjárműtől indítható. Ez akkor szükséges, ha arra a járműfajtára lakossági casco nem köthető. (3,5 össztömeg feletti haszonjárművek (pl.: tehergépkocsi, vontató, pótkocsi).</a:t>
            </a:r>
          </a:p>
          <a:p>
            <a:pPr defTabSz="1103313"/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Nem köthető flotta casco: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smtClean="0">
                <a:solidFill>
                  <a:srgbClr val="002060"/>
                </a:solidFill>
              </a:rPr>
              <a:t>lassú jármű,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smtClean="0">
                <a:solidFill>
                  <a:srgbClr val="002060"/>
                </a:solidFill>
              </a:rPr>
              <a:t>munkagép,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smtClean="0">
                <a:solidFill>
                  <a:srgbClr val="002060"/>
                </a:solidFill>
              </a:rPr>
              <a:t>motorkerékpár,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smtClean="0">
                <a:solidFill>
                  <a:srgbClr val="002060"/>
                </a:solidFill>
              </a:rPr>
              <a:t>mezőgazdasági vontató,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smtClean="0">
                <a:solidFill>
                  <a:srgbClr val="002060"/>
                </a:solidFill>
              </a:rPr>
              <a:t>segédmotor-kerékpár,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err="1" smtClean="0">
                <a:solidFill>
                  <a:srgbClr val="002060"/>
                </a:solidFill>
              </a:rPr>
              <a:t>quad</a:t>
            </a:r>
            <a:r>
              <a:rPr lang="hu-HU" sz="2200" dirty="0" smtClean="0">
                <a:solidFill>
                  <a:srgbClr val="002060"/>
                </a:solidFill>
              </a:rPr>
              <a:t> járműkategóriákra.</a:t>
            </a:r>
            <a:endParaRPr lang="hu-HU" sz="2200" dirty="0">
              <a:solidFill>
                <a:srgbClr val="002060"/>
              </a:solidFill>
            </a:endParaRPr>
          </a:p>
          <a:p>
            <a:pPr defTabSz="1103313"/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  <a:p>
            <a:pPr defTabSz="1103313"/>
            <a:endParaRPr lang="hu-H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9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4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914135" y="1236861"/>
            <a:ext cx="9474730" cy="61247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Flotta CASCO ajánlatkérés és kockázatelbírálás folyamata</a:t>
            </a:r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endParaRPr lang="hu-HU" sz="2200" dirty="0" smtClean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002060"/>
                </a:solidFill>
              </a:rPr>
              <a:t>Flotta </a:t>
            </a:r>
            <a:r>
              <a:rPr lang="hu-HU" sz="2200" dirty="0">
                <a:solidFill>
                  <a:srgbClr val="002060"/>
                </a:solidFill>
              </a:rPr>
              <a:t>casco </a:t>
            </a:r>
            <a:r>
              <a:rPr lang="hu-HU" sz="2200" dirty="0" smtClean="0">
                <a:solidFill>
                  <a:srgbClr val="002060"/>
                </a:solidFill>
              </a:rPr>
              <a:t>ajánlathoz adatközlő </a:t>
            </a:r>
            <a:r>
              <a:rPr lang="hu-HU" sz="2200" dirty="0">
                <a:solidFill>
                  <a:srgbClr val="002060"/>
                </a:solidFill>
              </a:rPr>
              <a:t>kitöltése </a:t>
            </a:r>
            <a:r>
              <a:rPr lang="hu-HU" sz="2200" dirty="0" smtClean="0">
                <a:solidFill>
                  <a:srgbClr val="002060"/>
                </a:solidFill>
              </a:rPr>
              <a:t>szükséges. </a:t>
            </a: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( Nyomtatvány az Alkusztámogatótól </a:t>
            </a:r>
            <a:r>
              <a:rPr lang="hu-HU" sz="2200" dirty="0" smtClean="0">
                <a:solidFill>
                  <a:srgbClr val="002060"/>
                </a:solidFill>
              </a:rPr>
              <a:t>kérhető vagy a Partner Portálról letölthető!)</a:t>
            </a:r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002060"/>
                </a:solidFill>
              </a:rPr>
              <a:t>Adatközlő </a:t>
            </a:r>
            <a:r>
              <a:rPr lang="hu-HU" sz="2200" dirty="0" smtClean="0">
                <a:solidFill>
                  <a:srgbClr val="002060"/>
                </a:solidFill>
              </a:rPr>
              <a:t>beküldése mellé kérünk alkuszi megbízást is!</a:t>
            </a: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002060"/>
                </a:solidFill>
              </a:rPr>
              <a:t>Biztosító elkészíti az ajánlatot, melyen a kért egyedi feltételek mellett az általunk meghatározott speciális feltételeket is feltüntetjük. (pl.: vagyonvédelmi előírások).</a:t>
            </a: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002060"/>
                </a:solidFill>
              </a:rPr>
              <a:t>Az ajánlat elfogadása esetén aláírva az alkuszi megbízással és a szemleinformáció (hol, kit, milyen módon) megadásával kell beküldeni.</a:t>
            </a:r>
          </a:p>
          <a:p>
            <a:pPr defTabSz="1103313"/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  <a:p>
            <a:pPr defTabSz="1103313"/>
            <a:endParaRPr lang="hu-H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1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5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914135" y="1236861"/>
            <a:ext cx="9474730" cy="640175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Flotta CASCO ajánlatkérés és kockázatelbírálás folyamata</a:t>
            </a:r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endParaRPr lang="hu-HU" sz="1800" dirty="0" smtClean="0">
              <a:solidFill>
                <a:srgbClr val="002060"/>
              </a:solidFill>
            </a:endParaRPr>
          </a:p>
          <a:p>
            <a:pPr defTabSz="1103313"/>
            <a:endParaRPr lang="hu-HU" sz="2200" dirty="0" smtClean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002060"/>
                </a:solidFill>
              </a:rPr>
              <a:t>A szerződési feltétel megegyezik a lakossági casco-</a:t>
            </a:r>
            <a:r>
              <a:rPr lang="hu-HU" sz="2200" dirty="0" err="1" smtClean="0">
                <a:solidFill>
                  <a:srgbClr val="002060"/>
                </a:solidFill>
              </a:rPr>
              <a:t>nál</a:t>
            </a:r>
            <a:r>
              <a:rPr lang="hu-HU" sz="2200" dirty="0" smtClean="0">
                <a:solidFill>
                  <a:srgbClr val="002060"/>
                </a:solidFill>
              </a:rPr>
              <a:t> alkalmazottal.</a:t>
            </a: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(Casco </a:t>
            </a:r>
            <a:r>
              <a:rPr lang="hu-HU" sz="2200" dirty="0">
                <a:solidFill>
                  <a:srgbClr val="002060"/>
                </a:solidFill>
              </a:rPr>
              <a:t>biztosítási </a:t>
            </a:r>
            <a:r>
              <a:rPr lang="hu-HU" sz="2200" dirty="0" smtClean="0">
                <a:solidFill>
                  <a:srgbClr val="002060"/>
                </a:solidFill>
              </a:rPr>
              <a:t>feltételek, részei: Ügyfél- </a:t>
            </a:r>
            <a:r>
              <a:rPr lang="hu-HU" sz="2200" dirty="0">
                <a:solidFill>
                  <a:srgbClr val="002060"/>
                </a:solidFill>
              </a:rPr>
              <a:t>és Adatkezelési </a:t>
            </a:r>
            <a:r>
              <a:rPr lang="hu-HU" sz="2200" dirty="0" smtClean="0">
                <a:solidFill>
                  <a:srgbClr val="002060"/>
                </a:solidFill>
              </a:rPr>
              <a:t>tájékoztató, Hasznos tudnivalók, Általános </a:t>
            </a:r>
            <a:r>
              <a:rPr lang="hu-HU" sz="2200" dirty="0">
                <a:solidFill>
                  <a:srgbClr val="002060"/>
                </a:solidFill>
              </a:rPr>
              <a:t>Kárbiztosítási </a:t>
            </a:r>
            <a:r>
              <a:rPr lang="hu-HU" sz="2200" dirty="0" smtClean="0">
                <a:solidFill>
                  <a:srgbClr val="002060"/>
                </a:solidFill>
              </a:rPr>
              <a:t>Feltételek, Casco biztosítás Különös </a:t>
            </a:r>
            <a:r>
              <a:rPr lang="hu-HU" sz="2200" dirty="0">
                <a:solidFill>
                  <a:srgbClr val="002060"/>
                </a:solidFill>
              </a:rPr>
              <a:t>Feltételek (CASCKF)</a:t>
            </a:r>
          </a:p>
          <a:p>
            <a:pPr defTabSz="1103313"/>
            <a:endParaRPr lang="hu-HU" sz="1800" dirty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002060"/>
                </a:solidFill>
              </a:rPr>
              <a:t>A kockázatelbírásra az ajánlat beérkezéstől számított 14 nap áll rendelkezésre</a:t>
            </a:r>
            <a:r>
              <a:rPr lang="hu-HU" sz="2200" dirty="0" smtClean="0">
                <a:solidFill>
                  <a:srgbClr val="002060"/>
                </a:solidFill>
              </a:rPr>
              <a:t>. </a:t>
            </a: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 smtClean="0">
                <a:solidFill>
                  <a:srgbClr val="002060"/>
                </a:solidFill>
              </a:rPr>
              <a:t>Ha szemle szükséges, a szemlemegrendeléseket szakértői irodáknak adjuk </a:t>
            </a:r>
            <a:r>
              <a:rPr lang="hu-HU" sz="2200" dirty="0">
                <a:solidFill>
                  <a:srgbClr val="002060"/>
                </a:solidFill>
              </a:rPr>
              <a:t>ki, </a:t>
            </a:r>
            <a:r>
              <a:rPr lang="hu-HU" sz="2200" dirty="0" smtClean="0">
                <a:solidFill>
                  <a:srgbClr val="002060"/>
                </a:solidFill>
              </a:rPr>
              <a:t>az ajánlat beérkezését követően.</a:t>
            </a:r>
            <a:endParaRPr lang="hu-HU" sz="2200" dirty="0">
              <a:solidFill>
                <a:srgbClr val="002060"/>
              </a:solidFill>
            </a:endParaRP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marL="342900" indent="-342900" defTabSz="1103313">
              <a:buFont typeface="Wingdings" panose="05000000000000000000" pitchFamily="2" charset="2"/>
              <a:buChar char="ü"/>
            </a:pPr>
            <a:r>
              <a:rPr lang="hu-HU" sz="2200" dirty="0">
                <a:solidFill>
                  <a:srgbClr val="002060"/>
                </a:solidFill>
              </a:rPr>
              <a:t>Abban az esetben, ha csak 1 db kulcs van, vagy nincs meg a megfelelő védelem az ajánlatot </a:t>
            </a:r>
            <a:r>
              <a:rPr lang="hu-HU" sz="2200" dirty="0" smtClean="0">
                <a:solidFill>
                  <a:srgbClr val="002060"/>
                </a:solidFill>
              </a:rPr>
              <a:t>(C2-es) záradékkal, ha </a:t>
            </a:r>
            <a:r>
              <a:rPr lang="hu-HU" sz="2200" dirty="0">
                <a:solidFill>
                  <a:srgbClr val="002060"/>
                </a:solidFill>
              </a:rPr>
              <a:t>a szemle nem készül el időben (pl. külföldön van a gépjármű) az ajánlatot </a:t>
            </a:r>
            <a:r>
              <a:rPr lang="hu-HU" sz="2200" dirty="0" smtClean="0">
                <a:solidFill>
                  <a:srgbClr val="002060"/>
                </a:solidFill>
              </a:rPr>
              <a:t>(C3-as) </a:t>
            </a:r>
            <a:r>
              <a:rPr lang="hu-HU" sz="2200" dirty="0">
                <a:solidFill>
                  <a:srgbClr val="002060"/>
                </a:solidFill>
              </a:rPr>
              <a:t>záradékkal </a:t>
            </a:r>
            <a:r>
              <a:rPr lang="hu-HU" sz="2200" dirty="0" err="1">
                <a:solidFill>
                  <a:srgbClr val="002060"/>
                </a:solidFill>
              </a:rPr>
              <a:t>kötvényesítjük</a:t>
            </a:r>
            <a:r>
              <a:rPr lang="hu-HU" sz="2200" dirty="0">
                <a:solidFill>
                  <a:srgbClr val="002060"/>
                </a:solidFill>
              </a:rPr>
              <a:t>. </a:t>
            </a:r>
          </a:p>
          <a:p>
            <a:pPr defTabSz="1103313"/>
            <a:endParaRPr lang="hu-H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6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730660" y="1236861"/>
            <a:ext cx="10194014" cy="609397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r>
              <a:rPr lang="hu-HU" sz="2400" b="1" dirty="0" err="1" smtClean="0">
                <a:solidFill>
                  <a:srgbClr val="13335C"/>
                </a:solidFill>
              </a:rPr>
              <a:t>Szemlézés</a:t>
            </a:r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endParaRPr lang="hu-HU" sz="2400" b="1" dirty="0">
              <a:solidFill>
                <a:srgbClr val="13335C"/>
              </a:solidFill>
            </a:endParaRPr>
          </a:p>
          <a:p>
            <a:pPr defTabSz="1103313"/>
            <a:r>
              <a:rPr lang="hu-HU" sz="2200" b="1" dirty="0">
                <a:solidFill>
                  <a:srgbClr val="002060"/>
                </a:solidFill>
              </a:rPr>
              <a:t>Nem szükséges szakértői szemle: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>
                <a:solidFill>
                  <a:srgbClr val="002060"/>
                </a:solidFill>
              </a:rPr>
              <a:t>Új forgalomba helyezésű jármű (kötés éve = gyártás éve) ,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>
                <a:solidFill>
                  <a:srgbClr val="002060"/>
                </a:solidFill>
              </a:rPr>
              <a:t>Igazolt casco előzményszerződéssel rendelkező jármű, ha az előzményt is a szerződő kötötte. </a:t>
            </a:r>
            <a:endParaRPr lang="hu-HU" sz="2200" dirty="0" smtClean="0">
              <a:solidFill>
                <a:srgbClr val="002060"/>
              </a:solidFill>
            </a:endParaRP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   </a:t>
            </a:r>
            <a:endParaRPr lang="hu-HU" sz="2200" dirty="0">
              <a:solidFill>
                <a:srgbClr val="002060"/>
              </a:solidFill>
            </a:endParaRPr>
          </a:p>
          <a:p>
            <a:pPr defTabSz="1103313"/>
            <a:r>
              <a:rPr lang="hu-HU" sz="2200" b="1" dirty="0">
                <a:solidFill>
                  <a:srgbClr val="002060"/>
                </a:solidFill>
              </a:rPr>
              <a:t>Minden más esetben szakértői szemlét rendelünk.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A kárfelvételek elvégzésében is közreműködő országos lefedettséggel rendelkező szakértői irodák végzik a szemlét.</a:t>
            </a:r>
          </a:p>
          <a:p>
            <a:pPr defTabSz="1103313"/>
            <a:endParaRPr lang="hu-HU" sz="2200" dirty="0">
              <a:solidFill>
                <a:srgbClr val="002060"/>
              </a:solidFill>
            </a:endParaRPr>
          </a:p>
          <a:p>
            <a:pPr defTabSz="1103313"/>
            <a:r>
              <a:rPr lang="hu-HU" sz="2200" b="1" dirty="0">
                <a:solidFill>
                  <a:srgbClr val="002060"/>
                </a:solidFill>
              </a:rPr>
              <a:t>A szemléhez a gépjármű felett diszponáló </a:t>
            </a:r>
            <a:r>
              <a:rPr lang="hu-HU" sz="2200" b="1" dirty="0" smtClean="0">
                <a:solidFill>
                  <a:srgbClr val="002060"/>
                </a:solidFill>
              </a:rPr>
              <a:t>személy adatait és elérhetőségét kérjük: </a:t>
            </a:r>
            <a:endParaRPr lang="hu-HU" sz="2200" b="1" dirty="0">
              <a:solidFill>
                <a:srgbClr val="002060"/>
              </a:solidFill>
            </a:endParaRPr>
          </a:p>
          <a:p>
            <a:pPr marL="342900" indent="-342900" defTabSz="1103313">
              <a:buFontTx/>
              <a:buChar char="-"/>
            </a:pPr>
            <a:r>
              <a:rPr lang="hu-HU" sz="2200" dirty="0">
                <a:solidFill>
                  <a:srgbClr val="002060"/>
                </a:solidFill>
              </a:rPr>
              <a:t>nevét és </a:t>
            </a:r>
          </a:p>
          <a:p>
            <a:pPr marL="342900" indent="-342900" defTabSz="1103313">
              <a:buFontTx/>
              <a:buChar char="-"/>
            </a:pPr>
            <a:r>
              <a:rPr lang="hu-HU" sz="2200" dirty="0" smtClean="0">
                <a:solidFill>
                  <a:srgbClr val="002060"/>
                </a:solidFill>
              </a:rPr>
              <a:t>telefonszámát</a:t>
            </a:r>
            <a:endParaRPr lang="hu-HU" sz="2200" dirty="0">
              <a:solidFill>
                <a:srgbClr val="002060"/>
              </a:solidFill>
            </a:endParaRPr>
          </a:p>
          <a:p>
            <a:pPr defTabSz="1103313"/>
            <a:endParaRPr lang="hu-HU" sz="2400" dirty="0" smtClean="0">
              <a:solidFill>
                <a:srgbClr val="002060"/>
              </a:solidFill>
            </a:endParaRPr>
          </a:p>
          <a:p>
            <a:pPr defTabSz="1103313"/>
            <a:endParaRPr lang="hu-HU" sz="1600" b="1" u="sng" dirty="0" smtClean="0">
              <a:solidFill>
                <a:srgbClr val="002060"/>
              </a:solidFill>
            </a:endParaRPr>
          </a:p>
          <a:p>
            <a:pPr defTabSz="1103313"/>
            <a:endParaRPr lang="hu-H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7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 dirty="0"/>
          </a:p>
        </p:txBody>
      </p:sp>
      <p:sp>
        <p:nvSpPr>
          <p:cNvPr id="2" name="Téglalap 1"/>
          <p:cNvSpPr/>
          <p:nvPr/>
        </p:nvSpPr>
        <p:spPr>
          <a:xfrm>
            <a:off x="565150" y="-46762"/>
            <a:ext cx="1057093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1103313">
              <a:buFont typeface="+mj-lt"/>
              <a:buAutoNum type="arabicPeriod"/>
            </a:pPr>
            <a:endParaRPr lang="hu-HU" sz="2200" dirty="0" smtClean="0">
              <a:solidFill>
                <a:srgbClr val="002060"/>
              </a:solidFill>
            </a:endParaRPr>
          </a:p>
          <a:p>
            <a:pPr marL="342900" lvl="0" indent="-342900" defTabSz="1103313">
              <a:buFont typeface="+mj-lt"/>
              <a:buAutoNum type="arabicPeriod"/>
            </a:pPr>
            <a:endParaRPr lang="hu-HU" sz="2200" dirty="0">
              <a:solidFill>
                <a:srgbClr val="002060"/>
              </a:solidFill>
            </a:endParaRPr>
          </a:p>
          <a:p>
            <a:pPr marL="342900" lvl="0" indent="-342900" defTabSz="1103313">
              <a:buFont typeface="+mj-lt"/>
              <a:buAutoNum type="arabicPeriod"/>
            </a:pPr>
            <a:endParaRPr lang="hu-HU" sz="2200" dirty="0" smtClean="0">
              <a:solidFill>
                <a:srgbClr val="002060"/>
              </a:solidFill>
            </a:endParaRPr>
          </a:p>
          <a:p>
            <a:pPr marL="342900" lvl="0" indent="-342900" defTabSz="1103313">
              <a:buFont typeface="+mj-lt"/>
              <a:buAutoNum type="arabicPeriod"/>
            </a:pPr>
            <a:endParaRPr lang="hu-HU" sz="2200" dirty="0">
              <a:solidFill>
                <a:srgbClr val="002060"/>
              </a:solidFill>
            </a:endParaRPr>
          </a:p>
          <a:p>
            <a:pPr lvl="0" defTabSz="1103313"/>
            <a:r>
              <a:rPr lang="hu-HU" sz="2400" b="1" dirty="0" smtClean="0">
                <a:solidFill>
                  <a:srgbClr val="13335C"/>
                </a:solidFill>
              </a:rPr>
              <a:t>Flotta casco Záradékok </a:t>
            </a:r>
            <a:r>
              <a:rPr lang="hu-HU" sz="2400" b="1" dirty="0">
                <a:solidFill>
                  <a:srgbClr val="13335C"/>
                </a:solidFill>
              </a:rPr>
              <a:t>(1)</a:t>
            </a:r>
          </a:p>
          <a:p>
            <a:pPr lvl="0" defTabSz="1103313"/>
            <a:endParaRPr lang="hu-HU" sz="2200" dirty="0" smtClean="0">
              <a:solidFill>
                <a:srgbClr val="002060"/>
              </a:solidFill>
            </a:endParaRPr>
          </a:p>
          <a:p>
            <a:pPr lvl="0" defTabSz="1103313"/>
            <a:r>
              <a:rPr lang="hu-HU" sz="2200" b="1" dirty="0" smtClean="0">
                <a:solidFill>
                  <a:srgbClr val="002060"/>
                </a:solidFill>
              </a:rPr>
              <a:t>Területi </a:t>
            </a:r>
            <a:r>
              <a:rPr lang="hu-HU" sz="2200" b="1" dirty="0">
                <a:solidFill>
                  <a:srgbClr val="002060"/>
                </a:solidFill>
              </a:rPr>
              <a:t>hatály módosítása: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C07. sz. </a:t>
            </a:r>
            <a:r>
              <a:rPr lang="hu-HU" sz="2200" dirty="0" smtClean="0">
                <a:solidFill>
                  <a:srgbClr val="002060"/>
                </a:solidFill>
              </a:rPr>
              <a:t>záradék: </a:t>
            </a:r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„A Különös Feltételek területi hatályra vonatkozó fejezetével ellentétben a </a:t>
            </a:r>
            <a:r>
              <a:rPr lang="hu-HU" sz="2200" b="1" dirty="0">
                <a:solidFill>
                  <a:srgbClr val="002060"/>
                </a:solidFill>
              </a:rPr>
              <a:t>biztosítási védelem nem terjed ki a volt Szovjetunió utódállamaira</a:t>
            </a:r>
            <a:r>
              <a:rPr lang="hu-HU" sz="2200" dirty="0">
                <a:solidFill>
                  <a:srgbClr val="002060"/>
                </a:solidFill>
              </a:rPr>
              <a:t>.”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C08. sz. </a:t>
            </a:r>
            <a:r>
              <a:rPr lang="hu-HU" sz="2200" dirty="0" smtClean="0">
                <a:solidFill>
                  <a:srgbClr val="002060"/>
                </a:solidFill>
              </a:rPr>
              <a:t>záradék: </a:t>
            </a: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„</a:t>
            </a:r>
            <a:r>
              <a:rPr lang="hu-HU" sz="2200" dirty="0">
                <a:solidFill>
                  <a:srgbClr val="002060"/>
                </a:solidFill>
              </a:rPr>
              <a:t>A Különös Feltételek területi hatályra vonatkozó fejezetével ellentétben a biztosítási </a:t>
            </a:r>
            <a:r>
              <a:rPr lang="hu-HU" sz="2200" b="1" dirty="0">
                <a:solidFill>
                  <a:srgbClr val="002060"/>
                </a:solidFill>
              </a:rPr>
              <a:t>védelem csak Magyarország területére terjed ki.”</a:t>
            </a:r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C15. sz. </a:t>
            </a:r>
            <a:r>
              <a:rPr lang="hu-HU" sz="2200" dirty="0" smtClean="0">
                <a:solidFill>
                  <a:srgbClr val="002060"/>
                </a:solidFill>
              </a:rPr>
              <a:t>záradék</a:t>
            </a:r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 „A Különös Feltételek területi hatályra vonatkozó fejezetével ellentétben a biztosítási </a:t>
            </a:r>
            <a:r>
              <a:rPr lang="hu-HU" sz="2200" b="1" dirty="0">
                <a:solidFill>
                  <a:srgbClr val="002060"/>
                </a:solidFill>
              </a:rPr>
              <a:t>védelem kiterjed a volt Szovjetunió utódállamaira</a:t>
            </a:r>
            <a:r>
              <a:rPr lang="hu-HU" sz="2200" dirty="0">
                <a:solidFill>
                  <a:srgbClr val="002060"/>
                </a:solidFill>
              </a:rPr>
              <a:t>.”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1808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8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0" y="1026160"/>
            <a:ext cx="9170572" cy="53245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Flotta casco Záradékok (2)</a:t>
            </a:r>
          </a:p>
          <a:p>
            <a:pPr lvl="0" defTabSz="1103313"/>
            <a:endParaRPr lang="hu-HU" sz="1800" dirty="0">
              <a:solidFill>
                <a:srgbClr val="002060"/>
              </a:solidFill>
            </a:endParaRPr>
          </a:p>
          <a:p>
            <a:pPr lvl="0" defTabSz="1103313"/>
            <a:r>
              <a:rPr lang="hu-HU" sz="2200" b="1" dirty="0" smtClean="0">
                <a:solidFill>
                  <a:srgbClr val="002060"/>
                </a:solidFill>
              </a:rPr>
              <a:t>Munkavégzés záradéka</a:t>
            </a:r>
            <a:endParaRPr lang="hu-HU" sz="2200" b="1" dirty="0">
              <a:solidFill>
                <a:srgbClr val="002060"/>
              </a:solidFill>
            </a:endParaRP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C16. sz. záradék  </a:t>
            </a:r>
          </a:p>
          <a:p>
            <a:pPr defTabSz="1103313"/>
            <a:r>
              <a:rPr lang="hu-HU" sz="2200" dirty="0" smtClean="0">
                <a:solidFill>
                  <a:srgbClr val="002060"/>
                </a:solidFill>
              </a:rPr>
              <a:t>Biztosító fedezetet </a:t>
            </a:r>
            <a:r>
              <a:rPr lang="hu-HU" sz="2200" dirty="0">
                <a:solidFill>
                  <a:srgbClr val="002060"/>
                </a:solidFill>
              </a:rPr>
              <a:t>nyújt azokra a saját gépjárműben keletkezett, törés- és elemikár biztosítási eseményből eredő </a:t>
            </a:r>
            <a:r>
              <a:rPr lang="hu-HU" sz="2200" dirty="0" smtClean="0">
                <a:solidFill>
                  <a:srgbClr val="002060"/>
                </a:solidFill>
              </a:rPr>
              <a:t>károkat;</a:t>
            </a:r>
            <a:endParaRPr lang="hu-HU" sz="2200" dirty="0">
              <a:solidFill>
                <a:srgbClr val="002060"/>
              </a:solidFill>
            </a:endParaRPr>
          </a:p>
          <a:p>
            <a:pPr marL="1600200" lvl="3" indent="-228600" defTabSz="1103313">
              <a:buFont typeface="Symbol" panose="05050102010706020507" pitchFamily="18" charset="2"/>
              <a:buChar char=""/>
            </a:pPr>
            <a:r>
              <a:rPr lang="hu-HU" sz="2200" dirty="0">
                <a:solidFill>
                  <a:srgbClr val="002060"/>
                </a:solidFill>
              </a:rPr>
              <a:t>amelyek különleges gépjárműben – például daruval felszerelt gépjármű, markológép stb. – annak munkavégzése közben vagy közlekedésre való előkészítés során következnek be, vagy</a:t>
            </a:r>
          </a:p>
          <a:p>
            <a:pPr marL="1714500" lvl="3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39750" algn="l"/>
              </a:tabLst>
            </a:pPr>
            <a:r>
              <a:rPr lang="hu-HU" sz="2200" dirty="0">
                <a:solidFill>
                  <a:srgbClr val="002060"/>
                </a:solidFill>
              </a:rPr>
              <a:t>a gépjármű rakodása közben, a rakodás következtében keletkezett károkra.”</a:t>
            </a:r>
          </a:p>
          <a:p>
            <a:pPr>
              <a:spcAft>
                <a:spcPts val="0"/>
              </a:spcAft>
            </a:pPr>
            <a:r>
              <a:rPr lang="hu-HU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u-HU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6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618663" y="7542213"/>
            <a:ext cx="9048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/>
            <a:fld id="{567548CD-A701-428D-A86E-96F9784CB5E5}" type="slidenum">
              <a:rPr lang="hu-HU">
                <a:solidFill>
                  <a:srgbClr val="13335C"/>
                </a:solidFill>
              </a:rPr>
              <a:pPr algn="r"/>
              <a:t>9</a:t>
            </a:fld>
            <a:endParaRPr lang="hu-HU" sz="1700">
              <a:solidFill>
                <a:srgbClr val="13335C"/>
              </a:solidFill>
              <a:latin typeface="Times New Roman" pitchFamily="18" charset="0"/>
            </a:endParaRP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1141413" y="7427913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1141413" y="1066800"/>
            <a:ext cx="9020175" cy="0"/>
          </a:xfrm>
          <a:prstGeom prst="line">
            <a:avLst/>
          </a:prstGeom>
          <a:noFill/>
          <a:ln w="6350">
            <a:solidFill>
              <a:srgbClr val="F5B4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65150" y="1843088"/>
            <a:ext cx="4268788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hu-HU"/>
          </a:p>
        </p:txBody>
      </p:sp>
      <p:sp>
        <p:nvSpPr>
          <p:cNvPr id="14343" name="Téglalap 13"/>
          <p:cNvSpPr>
            <a:spLocks noChangeArrowheads="1"/>
          </p:cNvSpPr>
          <p:nvPr/>
        </p:nvSpPr>
        <p:spPr bwMode="auto">
          <a:xfrm>
            <a:off x="565150" y="1026160"/>
            <a:ext cx="9170572" cy="38164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103313"/>
            <a:endParaRPr lang="hu-HU" sz="2400" b="1" dirty="0" smtClean="0">
              <a:solidFill>
                <a:srgbClr val="13335C"/>
              </a:solidFill>
            </a:endParaRPr>
          </a:p>
          <a:p>
            <a:pPr defTabSz="1103313"/>
            <a:r>
              <a:rPr lang="hu-HU" sz="2400" b="1" dirty="0" smtClean="0">
                <a:solidFill>
                  <a:srgbClr val="13335C"/>
                </a:solidFill>
              </a:rPr>
              <a:t>Flotta casco Kiegészítő biztosítások</a:t>
            </a:r>
          </a:p>
          <a:p>
            <a:pPr lvl="0" defTabSz="1103313"/>
            <a:endParaRPr lang="hu-HU" sz="1800" dirty="0">
              <a:solidFill>
                <a:srgbClr val="002060"/>
              </a:solidFill>
            </a:endParaRPr>
          </a:p>
          <a:p>
            <a:pPr lvl="0" defTabSz="1103313"/>
            <a:r>
              <a:rPr lang="hu-HU" sz="2200" b="1" dirty="0" smtClean="0">
                <a:solidFill>
                  <a:srgbClr val="002060"/>
                </a:solidFill>
              </a:rPr>
              <a:t>Kérhető kiegészítő biztosítások:</a:t>
            </a:r>
            <a:endParaRPr lang="hu-HU" sz="2200" b="1" dirty="0">
              <a:solidFill>
                <a:srgbClr val="002060"/>
              </a:solidFill>
            </a:endParaRPr>
          </a:p>
          <a:p>
            <a:pPr defTabSz="1103313"/>
            <a:r>
              <a:rPr lang="hu-HU" sz="2200" dirty="0">
                <a:solidFill>
                  <a:srgbClr val="002060"/>
                </a:solidFill>
              </a:rPr>
              <a:t> 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hu-HU" sz="2200" dirty="0" smtClean="0">
                <a:solidFill>
                  <a:srgbClr val="002060"/>
                </a:solidFill>
              </a:rPr>
              <a:t>Rendszám</a:t>
            </a:r>
            <a:r>
              <a:rPr lang="hu-HU" sz="2200" dirty="0">
                <a:solidFill>
                  <a:srgbClr val="002060"/>
                </a:solidFill>
              </a:rPr>
              <a:t>, forgalmi engedély </a:t>
            </a:r>
            <a:r>
              <a:rPr lang="hu-HU" sz="2200" dirty="0" smtClean="0">
                <a:solidFill>
                  <a:srgbClr val="002060"/>
                </a:solidFill>
              </a:rPr>
              <a:t>pótlása, </a:t>
            </a:r>
            <a:endParaRPr lang="hu-HU" sz="2200" b="1" dirty="0">
              <a:solidFill>
                <a:srgbClr val="002060"/>
              </a:solidFill>
            </a:endParaRP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hu-HU" sz="2200" dirty="0">
                <a:solidFill>
                  <a:srgbClr val="002060"/>
                </a:solidFill>
              </a:rPr>
              <a:t>Hibás </a:t>
            </a:r>
            <a:r>
              <a:rPr lang="hu-HU" sz="2200" dirty="0" smtClean="0">
                <a:solidFill>
                  <a:srgbClr val="002060"/>
                </a:solidFill>
              </a:rPr>
              <a:t>tankolás,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hu-HU" sz="2200" dirty="0">
                <a:solidFill>
                  <a:srgbClr val="002060"/>
                </a:solidFill>
              </a:rPr>
              <a:t>Kölcsöngépjármű költségtérítés (csak </a:t>
            </a:r>
            <a:r>
              <a:rPr lang="hu-HU" sz="2200" dirty="0" err="1" smtClean="0">
                <a:solidFill>
                  <a:srgbClr val="002060"/>
                </a:solidFill>
              </a:rPr>
              <a:t>szgk</a:t>
            </a:r>
            <a:r>
              <a:rPr lang="hu-HU" sz="2200" dirty="0" smtClean="0">
                <a:solidFill>
                  <a:srgbClr val="002060"/>
                </a:solidFill>
              </a:rPr>
              <a:t> és kis </a:t>
            </a:r>
            <a:r>
              <a:rPr lang="hu-HU" sz="2200" dirty="0" err="1" smtClean="0">
                <a:solidFill>
                  <a:srgbClr val="002060"/>
                </a:solidFill>
              </a:rPr>
              <a:t>tgk</a:t>
            </a:r>
            <a:r>
              <a:rPr lang="hu-HU" sz="2200" dirty="0" smtClean="0">
                <a:solidFill>
                  <a:srgbClr val="002060"/>
                </a:solidFill>
              </a:rPr>
              <a:t>, </a:t>
            </a:r>
            <a:r>
              <a:rPr lang="hu-HU" sz="2200" dirty="0">
                <a:solidFill>
                  <a:srgbClr val="002060"/>
                </a:solidFill>
              </a:rPr>
              <a:t>esetén</a:t>
            </a:r>
            <a:r>
              <a:rPr lang="hu-HU" sz="22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endParaRPr lang="hu-HU" sz="22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r>
              <a:rPr lang="hu-HU" sz="2200" dirty="0" smtClean="0">
                <a:solidFill>
                  <a:srgbClr val="002060"/>
                </a:solidFill>
              </a:rPr>
              <a:t>Ajánlatkérés során külön kérés alapján egyedileg adunk rá ajánlatot.</a:t>
            </a:r>
            <a:endParaRPr lang="hu-HU" sz="2200" dirty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hu-HU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2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4792</TotalTime>
  <Words>853</Words>
  <Application>Microsoft Office PowerPoint</Application>
  <PresentationFormat>Egyéni</PresentationFormat>
  <Paragraphs>213</Paragraphs>
  <Slides>17</Slides>
  <Notes>17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Reklám és Arculat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Reklám és Arculat Kft.</dc:creator>
  <cp:lastModifiedBy>Dér Ervin - Wáberer Hungária Biztosító Zrt.</cp:lastModifiedBy>
  <cp:revision>596</cp:revision>
  <dcterms:created xsi:type="dcterms:W3CDTF">2008-07-23T13:46:39Z</dcterms:created>
  <dcterms:modified xsi:type="dcterms:W3CDTF">2017-06-01T11:19:39Z</dcterms:modified>
  <cp:contentStatus/>
</cp:coreProperties>
</file>